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2" d="100"/>
          <a:sy n="102" d="100"/>
        </p:scale>
        <p:origin x="208" y="64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 /><Relationship Id="rId32" Type="http://schemas.openxmlformats.org/officeDocument/2006/relationships/tableStyles" Target="tableStyles.xml" /><Relationship Id="rId3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Succinct proofs tend to have higher fixed costs, so their advantage relative to linear proofs only becomes significant for larger proof sizes.</a:t>
            </a:r>
            <a:endParaRPr lang="en-US" sz="12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sz="12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On the other end of the tradeoff, there is MPC in the head. I’d like to thank yesterday’s presenters for covering this topic thoroughly.</a:t>
            </a:r>
            <a:endParaRPr lang="en-US" sz="12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1D4F66-5C83-45CC-A868-9F4CF42F195B}" type="datetime1">
              <a:rPr lang="en-GB"/>
              <a:t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9CE1A-831C-4653-A05C-56C34F8D1544}" type="datetime1">
              <a:rPr lang="en-GB"/>
              <a:t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CDADC5-625D-4660-B956-C43C968B7D3D}" type="datetime1">
              <a:rPr lang="en-GB"/>
              <a:t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2pPr marL="685800" indent="-228600">
              <a:buFont typeface="Wingdings"/>
              <a:buChar char="Ø"/>
              <a:defRPr/>
            </a:lvl2pPr>
            <a:lvl3pPr marL="1143000" indent="-228600">
              <a:buFont typeface="Courier New"/>
              <a:buChar char="o"/>
              <a:defRPr/>
            </a:lvl3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36FDCB-86BF-4DBE-BC13-244F6889AC00}" type="datetime1">
              <a:rPr lang="en-GB"/>
              <a:t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0304C4-89D7-4C6C-B4EF-6E089FBB2E5F}" type="datetime1">
              <a:rPr lang="en-GB"/>
              <a:t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88F816-E04F-48EB-BB7F-96A214C07AE6}" type="datetime1">
              <a:rPr lang="en-GB"/>
              <a:t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841D89-312E-4AC5-930B-67E6FFCC1059}" type="datetime1">
              <a:rPr lang="en-GB"/>
              <a:t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12EFEA-E51F-4151-AD7E-1A186093C9BB}" type="datetime1">
              <a:rPr lang="en-GB"/>
              <a:t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D129A7-B78F-448D-B6AB-5CA6D7007D39}" type="datetime1">
              <a:rPr lang="en-GB"/>
              <a:t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D95D80-EB0B-4624-BFA3-4452B44584C3}" type="datetime1">
              <a:rPr lang="en-GB"/>
              <a:t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E8200E-A8B1-4C8B-9FC2-464E6617C84C}" type="datetime1">
              <a:rPr lang="en-GB"/>
              <a:t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Peter Scholl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6EDA90-794D-4B30-B8B8-D91209779BC1}" type="datetime1">
              <a:rPr lang="en-GB"/>
              <a:t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Peter Scholl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62758C-9928-4F7F-896C-036EAE87C2AF}" type="slidenum">
              <a:rPr lang="en-GB"/>
              <a:t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2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97613515" name="Picture 12" descr="A pink cross with black text&#10;&#10;Description automatically generated with low confidenc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3426" y="4642535"/>
            <a:ext cx="2427513" cy="1213756"/>
          </a:xfrm>
          <a:prstGeom prst="rect">
            <a:avLst/>
          </a:prstGeom>
        </p:spPr>
      </p:pic>
      <p:sp>
        <p:nvSpPr>
          <p:cNvPr id="1181443460" name="Content Placeholder 2"/>
          <p:cNvSpPr>
            <a:spLocks noGrp="1"/>
          </p:cNvSpPr>
          <p:nvPr>
            <p:ph idx="1"/>
          </p:nvPr>
        </p:nvSpPr>
        <p:spPr bwMode="auto">
          <a:xfrm rot="0" flipH="0" flipV="0">
            <a:off x="5353906" y="2435061"/>
            <a:ext cx="2435073" cy="39355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Emmanuela Orsini</a:t>
            </a:r>
            <a:endParaRPr sz="2200" i="1">
              <a:latin typeface="Calibri"/>
              <a:cs typeface="Calibri"/>
            </a:endParaRPr>
          </a:p>
        </p:txBody>
      </p:sp>
      <p:pic>
        <p:nvPicPr>
          <p:cNvPr id="1649128975" name="Picture 4" descr="A picture containing text, logo, font, symbol&#10;&#10;Description automatically generated"/>
          <p:cNvPicPr>
            <a:picLocks noChangeAspect="1"/>
          </p:cNvPicPr>
          <p:nvPr/>
        </p:nvPicPr>
        <p:blipFill>
          <a:blip r:embed="rId3"/>
          <a:srcRect l="11936" t="21984" r="12380" b="21994"/>
          <a:stretch/>
        </p:blipFill>
        <p:spPr bwMode="auto">
          <a:xfrm rot="0" flipH="0" flipV="0">
            <a:off x="5639043" y="1686983"/>
            <a:ext cx="1864800" cy="691200"/>
          </a:xfrm>
          <a:prstGeom prst="rect">
            <a:avLst/>
          </a:prstGeom>
        </p:spPr>
      </p:pic>
      <p:pic>
        <p:nvPicPr>
          <p:cNvPr id="972643686" name="Picture 6" descr="A blue and white logo with dolphins and anchor&#10;&#10;Description automatically generated with low confidenc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73161" y="1686983"/>
            <a:ext cx="1680040" cy="1702641"/>
          </a:xfrm>
          <a:prstGeom prst="rect">
            <a:avLst/>
          </a:prstGeom>
        </p:spPr>
      </p:pic>
      <p:sp>
        <p:nvSpPr>
          <p:cNvPr id="2104893399" name="Content Placeholder 2"/>
          <p:cNvSpPr txBox="1"/>
          <p:nvPr/>
        </p:nvSpPr>
        <p:spPr bwMode="auto">
          <a:xfrm rot="0" flipH="0" flipV="0">
            <a:off x="1033426" y="3560380"/>
            <a:ext cx="3263705" cy="102448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Lennart </a:t>
            </a:r>
            <a:r>
              <a:rPr lang="en-US" sz="2200" i="1">
                <a:latin typeface="Calibri"/>
                <a:ea typeface="Calibri"/>
                <a:cs typeface="Calibri"/>
              </a:rPr>
              <a:t>Braun</a:t>
            </a:r>
            <a:endParaRPr sz="2200" i="1">
              <a:latin typeface="Calibri"/>
              <a:cs typeface="Calibri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400" b="1" i="1">
                <a:latin typeface="Calibri"/>
                <a:ea typeface="Calibri"/>
                <a:cs typeface="Calibri"/>
              </a:rPr>
              <a:t>Lawrence Roy</a:t>
            </a:r>
            <a:r>
              <a:rPr sz="2400" b="1" i="1">
                <a:latin typeface="Calibri"/>
                <a:ea typeface="Calibri"/>
                <a:cs typeface="Calibri"/>
              </a:rPr>
              <a:t> (Lance)</a:t>
            </a:r>
            <a:endParaRPr sz="2400" i="1">
              <a:latin typeface="Calibri"/>
              <a:cs typeface="Calibri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Peter Scholl</a:t>
            </a:r>
            <a:endParaRPr sz="2200" i="1">
              <a:latin typeface="Calibri"/>
              <a:cs typeface="Calibri"/>
            </a:endParaRPr>
          </a:p>
        </p:txBody>
      </p:sp>
      <p:pic>
        <p:nvPicPr>
          <p:cNvPr id="1931499424" name="Picture 9" descr="A picture containing logo, font, graphics, symbol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71846" y="1686983"/>
            <a:ext cx="1026882" cy="1496155"/>
          </a:xfrm>
          <a:prstGeom prst="rect">
            <a:avLst/>
          </a:prstGeom>
        </p:spPr>
      </p:pic>
      <p:sp>
        <p:nvSpPr>
          <p:cNvPr id="1644305364" name="Content Placeholder 2"/>
          <p:cNvSpPr txBox="1"/>
          <p:nvPr/>
        </p:nvSpPr>
        <p:spPr bwMode="auto">
          <a:xfrm rot="0" flipH="0" flipV="0">
            <a:off x="9432199" y="3183139"/>
            <a:ext cx="2435073" cy="69530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Carsten Baum</a:t>
            </a:r>
            <a:endParaRPr sz="2200" i="1">
              <a:latin typeface="Calibri"/>
              <a:cs typeface="Calibri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Christian Majenz</a:t>
            </a:r>
            <a:endParaRPr sz="2200" i="1">
              <a:latin typeface="Calibri"/>
              <a:cs typeface="Calibri"/>
            </a:endParaRPr>
          </a:p>
        </p:txBody>
      </p:sp>
      <p:sp>
        <p:nvSpPr>
          <p:cNvPr id="1219296629" name="Content Placeholder 2"/>
          <p:cNvSpPr txBox="1"/>
          <p:nvPr/>
        </p:nvSpPr>
        <p:spPr bwMode="auto">
          <a:xfrm rot="0" flipH="0" flipV="0">
            <a:off x="963819" y="5856292"/>
            <a:ext cx="2566729" cy="69530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Shibam</a:t>
            </a:r>
            <a:r>
              <a:rPr lang="en-US" sz="2200" i="1">
                <a:latin typeface="Calibri"/>
                <a:ea typeface="Calibri"/>
                <a:cs typeface="Calibri"/>
              </a:rPr>
              <a:t> Mukherjee</a:t>
            </a:r>
            <a:endParaRPr sz="2200" i="1">
              <a:latin typeface="Calibri"/>
              <a:cs typeface="Calibri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Christian </a:t>
            </a:r>
            <a:r>
              <a:rPr lang="en-US" sz="2200" i="1">
                <a:latin typeface="Calibri"/>
                <a:ea typeface="Calibri"/>
                <a:cs typeface="Calibri"/>
              </a:rPr>
              <a:t>Rechberger</a:t>
            </a:r>
            <a:endParaRPr sz="2200" i="1">
              <a:latin typeface="Calibri"/>
              <a:cs typeface="Calibri"/>
            </a:endParaRPr>
          </a:p>
        </p:txBody>
      </p:sp>
      <p:pic>
        <p:nvPicPr>
          <p:cNvPr id="1758757036" name="Picture 15" descr="A picture containing text, font, graphics, logo&#10;&#10;Description automatically generated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63082" y="3226680"/>
            <a:ext cx="3016720" cy="879573"/>
          </a:xfrm>
          <a:prstGeom prst="rect">
            <a:avLst/>
          </a:prstGeom>
        </p:spPr>
      </p:pic>
      <p:sp>
        <p:nvSpPr>
          <p:cNvPr id="136513207" name="Content Placeholder 2"/>
          <p:cNvSpPr txBox="1"/>
          <p:nvPr/>
        </p:nvSpPr>
        <p:spPr bwMode="auto">
          <a:xfrm rot="0" flipH="0" flipV="0">
            <a:off x="5354795" y="4016363"/>
            <a:ext cx="2556810" cy="39355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Sebastian Ramacher</a:t>
            </a:r>
            <a:endParaRPr sz="2200" i="1">
              <a:latin typeface="Calibri"/>
              <a:cs typeface="Calibri"/>
            </a:endParaRPr>
          </a:p>
        </p:txBody>
      </p:sp>
      <p:pic>
        <p:nvPicPr>
          <p:cNvPr id="959208014" name="Picture 20" descr="A black and yellow logo&#10;&#10;Description automatically generated with low confidence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435130" y="4665787"/>
            <a:ext cx="1594908" cy="1329089"/>
          </a:xfrm>
          <a:prstGeom prst="rect">
            <a:avLst/>
          </a:prstGeom>
        </p:spPr>
      </p:pic>
      <p:sp>
        <p:nvSpPr>
          <p:cNvPr id="462844446" name="Content Placeholder 2"/>
          <p:cNvSpPr txBox="1"/>
          <p:nvPr/>
        </p:nvSpPr>
        <p:spPr bwMode="auto">
          <a:xfrm rot="0" flipH="0" flipV="0">
            <a:off x="5322855" y="6088086"/>
            <a:ext cx="1819459" cy="39355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200" i="1">
                <a:latin typeface="Calibri"/>
                <a:ea typeface="Calibri"/>
                <a:cs typeface="Calibri"/>
              </a:rPr>
              <a:t>Michael </a:t>
            </a:r>
            <a:r>
              <a:rPr lang="en-US" sz="2200" i="1">
                <a:latin typeface="Calibri"/>
                <a:ea typeface="Calibri"/>
                <a:cs typeface="Calibri"/>
              </a:rPr>
              <a:t>Klooß</a:t>
            </a:r>
            <a:endParaRPr sz="2200" i="1">
              <a:latin typeface="Calibri"/>
              <a:cs typeface="Calibri"/>
            </a:endParaRPr>
          </a:p>
        </p:txBody>
      </p:sp>
      <p:pic>
        <p:nvPicPr>
          <p:cNvPr id="803872206" name="Picture 23" descr="A picture containing design, black and white, white, typography&#10;&#10;Description automatically generated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631630" y="3955535"/>
            <a:ext cx="1449387" cy="1770680"/>
          </a:xfrm>
          <a:prstGeom prst="rect">
            <a:avLst/>
          </a:prstGeom>
        </p:spPr>
      </p:pic>
      <p:sp>
        <p:nvSpPr>
          <p:cNvPr id="1919649662" name="TextBox 25"/>
          <p:cNvSpPr txBox="1"/>
          <p:nvPr/>
        </p:nvSpPr>
        <p:spPr bwMode="auto">
          <a:xfrm rot="0" flipH="0" flipV="0">
            <a:off x="9290354" y="5589558"/>
            <a:ext cx="2131938" cy="69530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200" b="0" i="1" u="none" strike="noStrike">
                <a:latin typeface="Calibri"/>
                <a:ea typeface="Calibri"/>
                <a:cs typeface="Calibri"/>
              </a:rPr>
              <a:t>Cyprien Delpech de Saint Guilhem</a:t>
            </a:r>
            <a:endParaRPr sz="2200" i="1">
              <a:latin typeface="Calibri"/>
              <a:cs typeface="Calibri"/>
            </a:endParaRPr>
          </a:p>
        </p:txBody>
      </p:sp>
      <p:sp>
        <p:nvSpPr>
          <p:cNvPr id="1035606911" name="Title 1"/>
          <p:cNvSpPr>
            <a:spLocks noGrp="1"/>
          </p:cNvSpPr>
          <p:nvPr/>
        </p:nvSpPr>
        <p:spPr bwMode="auto">
          <a:xfrm flipH="0" flipV="0">
            <a:off x="-5029" y="227277"/>
            <a:ext cx="12191999" cy="103730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7200"/>
              <a:t>FAEST</a:t>
            </a:r>
            <a:endParaRPr sz="7200"/>
          </a:p>
        </p:txBody>
      </p:sp>
      <p:sp>
        <p:nvSpPr>
          <p:cNvPr id="1601743297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16C016DB-B3A0-7F24-C095-A9306C6865D5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ZK from VOLE via Commit-and-Prove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Commit to witness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acc>
                        <m:accPr>
                          <m:chr m:val="⃗"/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lang="en-US"/>
          </a:p>
          <a:p>
            <a:pPr>
              <a:defRPr/>
            </a:pPr>
            <a:r>
              <a:rPr lang="en-US"/>
              <a:t>Evaluate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𝐶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gate-by-gate:</a:t>
            </a:r>
            <a:endParaRPr/>
          </a:p>
          <a:p>
            <a:pPr>
              <a:defRPr/>
            </a:pPr>
            <a:endParaRPr lang="en-US"/>
          </a:p>
          <a:p>
            <a:pPr lvl="1">
              <a:defRPr/>
            </a:pPr>
            <a:r>
              <a:rPr lang="en-US"/>
              <a:t>Linear gates: easy</a:t>
            </a:r>
            <a:endParaRPr/>
          </a:p>
          <a:p>
            <a:pPr lvl="1">
              <a:defRPr/>
            </a:pPr>
            <a:endParaRPr lang="en-US"/>
          </a:p>
          <a:p>
            <a:pPr lvl="1">
              <a:defRPr/>
            </a:pPr>
            <a:r>
              <a:rPr lang="en-US"/>
              <a:t>Multiplication: ???</a:t>
            </a:r>
            <a:endParaRPr/>
          </a:p>
          <a:p>
            <a:pPr lvl="1">
              <a:defRPr/>
            </a:pPr>
            <a:endParaRPr lang="en-US"/>
          </a:p>
          <a:p>
            <a:pPr marL="457200" lvl="1" indent="0">
              <a:buNone/>
              <a:defRPr/>
            </a:pP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361" t="0" r="-1" b="-1"/>
          <a:stretch/>
        </p:blipFill>
        <p:spPr bwMode="auto">
          <a:xfrm>
            <a:off x="6893641" y="1870074"/>
            <a:ext cx="3674159" cy="3663057"/>
          </a:xfrm>
          <a:custGeom>
            <a:avLst/>
            <a:gdLst/>
            <a:ahLst/>
            <a:cxnLst/>
            <a:rect l="l" t="t" r="r" b="b"/>
            <a:pathLst>
              <a:path w="6878775" h="6858000" fill="norm" stroke="1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7" name="TextBox 6"/>
          <p:cNvSpPr txBox="1"/>
          <p:nvPr/>
        </p:nvSpPr>
        <p:spPr bwMode="auto">
          <a:xfrm>
            <a:off x="9105043" y="1348227"/>
            <a:ext cx="2648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>
                <a:solidFill>
                  <a:schemeClr val="bg1">
                    <a:lumMod val="65000"/>
                  </a:schemeClr>
                </a:solidFill>
              </a:rPr>
              <a:t>[BMRS 21, WYKW 21]</a:t>
            </a:r>
            <a:endParaRPr/>
          </a:p>
        </p:txBody>
      </p:sp>
      <p:sp>
        <p:nvSpPr>
          <p:cNvPr id="1908652630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31CEDF14-AC18-2CB4-A38E-FA2E091E3AA8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199" y="197036"/>
            <a:ext cx="10515600" cy="13255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Multiplication check (QuickSilver)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5742527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en-US"/>
              <a:t>Multiply two lines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⇒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quadratic polynomial</a:t>
            </a:r>
            <a:endParaRPr/>
          </a:p>
          <a:p>
            <a:pPr lvl="1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/>
                        <a:rPr lang="en-GB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/>
                        <a:rPr lang="en-GB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GB" b="0" i="1">
                          <a:latin typeface="Cambria Math"/>
                        </a:rPr>
                        <m:t>𝑥</m:t>
                      </m:r>
                      <m:r>
                        <m:rPr/>
                        <a:rPr lang="en-GB" b="0" i="1">
                          <a:latin typeface="Cambria Math"/>
                        </a:rPr>
                        <m:t>+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𝑎𝑏</m:t>
                      </m:r>
                      <m:sSup>
                        <m:sSup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m:rPr/>
                            <a:rPr lang="en-GB" b="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endParaRPr lang="en-US"/>
          </a:p>
          <a:p>
            <a:pPr>
              <a:defRPr/>
            </a:pPr>
            <a:r>
              <a:rPr lang="en-US"/>
              <a:t>Commit to output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𝑐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⇒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/>
                        <a:rPr lang="en-GB" b="0" i="1">
                          <a:latin typeface="Cambria Math"/>
                        </a:rPr>
                        <m:t>=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𝑣</m:t>
                      </m:r>
                      <m:r>
                        <m:rPr/>
                        <a:rPr lang="en-GB" b="0" i="1">
                          <a:latin typeface="Cambria Math"/>
                        </a:rPr>
                        <m:t>+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𝑐𝑥</m:t>
                      </m:r>
                    </m:oMath>
                  </m:oMathPara>
                </a14:m>
              </mc:Choice>
              <mc:Fallback/>
            </mc:AlternateContent>
            <a:endParaRPr lang="en-US"/>
          </a:p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/>
                        <a:rPr lang="en-GB" b="0" i="1">
                          <a:latin typeface="Cambria Math"/>
                        </a:rPr>
                        <m:t>−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m:rPr/>
                        <a:rPr lang="en-GB" b="0" i="1">
                          <a:latin typeface="Cambria Math"/>
                        </a:rPr>
                        <m:t>(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𝑥</m:t>
                      </m:r>
                      <m:r>
                        <m:rPr/>
                        <a:rPr lang="en-GB" b="0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should be</a:t>
            </a:r>
            <a:r>
              <a:rPr lang="en-US"/>
              <a:t> degree-1</a:t>
            </a:r>
            <a:endParaRPr/>
          </a:p>
          <a:p>
            <a:pPr lvl="1">
              <a:defRPr/>
            </a:pPr>
            <a:r>
              <a:rPr lang="en-US"/>
              <a:t>Open</a:t>
            </a:r>
            <a:r>
              <a:rPr lang="en-GB"/>
              <a:t> and check</a:t>
            </a:r>
            <a:endParaRPr/>
          </a:p>
          <a:p>
            <a:pPr lvl="1">
              <a:defRPr/>
            </a:pPr>
            <a:r>
              <a:rPr lang="en-GB"/>
              <a:t>First, </a:t>
            </a:r>
            <a:r>
              <a:rPr lang="en-GB">
                <a:solidFill>
                  <a:schemeClr val="accent1"/>
                </a:solidFill>
              </a:rPr>
              <a:t>mask</a:t>
            </a:r>
            <a:r>
              <a:rPr lang="en-GB"/>
              <a:t> with random deg-1 commitment</a:t>
            </a:r>
            <a:endParaRPr lang="en-GB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</p:txBody>
      </p:sp>
      <p:grpSp>
        <p:nvGrpSpPr>
          <p:cNvPr id="25" name="Group 24"/>
          <p:cNvGrpSpPr/>
          <p:nvPr/>
        </p:nvGrpSpPr>
        <p:grpSpPr bwMode="auto">
          <a:xfrm>
            <a:off x="10534878" y="1251734"/>
            <a:ext cx="573206" cy="534750"/>
            <a:chOff x="8903892" y="694865"/>
            <a:chExt cx="573206" cy="534750"/>
          </a:xfrm>
        </p:grpSpPr>
        <p:sp>
          <p:nvSpPr>
            <p:cNvPr id="6" name="Rectangle 5"/>
            <p:cNvSpPr/>
            <p:nvPr/>
          </p:nvSpPr>
          <p:spPr bwMode="auto">
            <a:xfrm>
              <a:off x="8903892" y="694865"/>
              <a:ext cx="573206" cy="534750"/>
            </a:xfrm>
            <a:prstGeom prst="rect">
              <a:avLst/>
            </a:prstGeom>
            <a:solidFill>
              <a:srgbClr val="BFBFBF">
                <a:alpha val="67843"/>
              </a:srgb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20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8965113" y="746796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/>
                          <a:rPr lang="en-GB" sz="2200" b="0" i="1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cxnSp>
        <p:nvCxnSpPr>
          <p:cNvPr id="11" name="Straight Connector 10"/>
          <p:cNvCxnSpPr>
            <a:cxnSpLocks/>
          </p:cNvCxnSpPr>
          <p:nvPr/>
        </p:nvCxnSpPr>
        <p:spPr bwMode="auto">
          <a:xfrm flipV="1">
            <a:off x="6507678" y="2704425"/>
            <a:ext cx="4156364" cy="1117637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6982691" y="1947553"/>
            <a:ext cx="0" cy="30519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6982691" y="4999512"/>
            <a:ext cx="36813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10297881" y="2263093"/>
            <a:ext cx="9330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9190495" y="5008741"/>
            <a:ext cx="417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>
                          <m:sty m:val="p"/>
                        </m:rPr>
                        <a:rPr lang="en-GB" sz="22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002123" y="2643459"/>
            <a:ext cx="51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cxnSp>
        <p:nvCxnSpPr>
          <p:cNvPr id="17" name="Straight Connector 16"/>
          <p:cNvCxnSpPr>
            <a:cxnSpLocks/>
            <a:stCxn id="15" idx="0"/>
          </p:cNvCxnSpPr>
          <p:nvPr/>
        </p:nvCxnSpPr>
        <p:spPr bwMode="auto">
          <a:xfrm flipV="1">
            <a:off x="9399046" y="3058527"/>
            <a:ext cx="0" cy="1950214"/>
          </a:xfrm>
          <a:prstGeom prst="line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6507678" y="4303241"/>
            <a:ext cx="4156364" cy="298916"/>
          </a:xfrm>
          <a:prstGeom prst="line">
            <a:avLst/>
          </a:prstGeom>
          <a:ln w="28575">
            <a:solidFill>
              <a:schemeClr val="accent5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8985597" y="4082304"/>
            <a:ext cx="525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23" name="Freeform 22"/>
          <p:cNvSpPr/>
          <p:nvPr/>
        </p:nvSpPr>
        <p:spPr bwMode="auto">
          <a:xfrm rot="272432">
            <a:off x="6502942" y="2685311"/>
            <a:ext cx="4276093" cy="1431625"/>
          </a:xfrm>
          <a:custGeom>
            <a:avLst/>
            <a:gdLst>
              <a:gd name="connsiteX0" fmla="*/ 0 w 3560064"/>
              <a:gd name="connsiteY0" fmla="*/ 0 h 1853184"/>
              <a:gd name="connsiteX1" fmla="*/ 2182368 w 3560064"/>
              <a:gd name="connsiteY1" fmla="*/ 597408 h 1853184"/>
              <a:gd name="connsiteX2" fmla="*/ 3560064 w 3560064"/>
              <a:gd name="connsiteY2" fmla="*/ 1853184 h 18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0064" h="1853184" fill="norm" stroke="1" extrusionOk="0">
                <a:moveTo>
                  <a:pt x="0" y="0"/>
                </a:moveTo>
                <a:cubicBezTo>
                  <a:pt x="794512" y="144272"/>
                  <a:pt x="1589024" y="288544"/>
                  <a:pt x="2182368" y="597408"/>
                </a:cubicBezTo>
                <a:cubicBezTo>
                  <a:pt x="2775712" y="906272"/>
                  <a:pt x="3167888" y="1379728"/>
                  <a:pt x="3560064" y="1853184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 bwMode="auto">
          <a:xfrm>
            <a:off x="9829647" y="1372443"/>
            <a:ext cx="69002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 flipV="1">
            <a:off x="9829647" y="1687442"/>
            <a:ext cx="693686" cy="468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 bwMode="auto">
          <a:xfrm>
            <a:off x="11108084" y="1519107"/>
            <a:ext cx="46842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9970248" y="971876"/>
            <a:ext cx="412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𝑎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36" name="TextBox 35"/>
          <p:cNvSpPr txBox="1"/>
          <p:nvPr/>
        </p:nvSpPr>
        <p:spPr bwMode="auto">
          <a:xfrm>
            <a:off x="9957722" y="1627710"/>
            <a:ext cx="412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𝑏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11173573" y="1098468"/>
            <a:ext cx="387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𝑐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8942850" y="3144730"/>
            <a:ext cx="1712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2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40" name="TextBox 39"/>
          <p:cNvSpPr txBox="1"/>
          <p:nvPr/>
        </p:nvSpPr>
        <p:spPr bwMode="auto">
          <a:xfrm>
            <a:off x="10301779" y="4506890"/>
            <a:ext cx="9330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10362455" y="3661882"/>
            <a:ext cx="1059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/>
                            <a:rPr lang="en-GB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087954" y="359162"/>
            <a:ext cx="2389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>
                <a:solidFill>
                  <a:schemeClr val="bg1">
                    <a:lumMod val="65000"/>
                  </a:schemeClr>
                </a:solidFill>
              </a:rPr>
              <a:t>[DIO 21, YSWW 21]</a:t>
            </a:r>
            <a:endParaRPr/>
          </a:p>
        </p:txBody>
      </p:sp>
      <p:sp>
        <p:nvSpPr>
          <p:cNvPr id="1601336781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4D5EA22E-4416-B5D0-7CCF-9D65468037ED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Cost analysis for VOLE-ZK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199" y="1321360"/>
            <a:ext cx="10515600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en-US"/>
              <a:t>Per multiplication gate:</a:t>
            </a:r>
            <a:endParaRPr/>
          </a:p>
          <a:p>
            <a:pPr lvl="1">
              <a:defRPr/>
            </a:pPr>
            <a:r>
              <a:rPr lang="en-US"/>
              <a:t>Commit to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𝑐</m:t>
                      </m:r>
                    </m:oMath>
                  </m:oMathPara>
                </a14:m>
              </mc:Choice>
              <mc:Fallback/>
            </mc:AlternateContent>
            <a:endParaRPr lang="en-US"/>
          </a:p>
          <a:p>
            <a:pPr lvl="2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1×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VOLE element</a:t>
            </a:r>
            <a:endParaRPr/>
          </a:p>
          <a:p>
            <a:pPr lvl="1">
              <a:defRPr/>
            </a:pPr>
            <a:r>
              <a:rPr lang="en-US"/>
              <a:t>Open masked commitment</a:t>
            </a:r>
            <a:endParaRPr/>
          </a:p>
          <a:p>
            <a:pPr lvl="2">
              <a:defRPr/>
            </a:pPr>
            <a:r>
              <a:rPr lang="en-US"/>
              <a:t>Can be amortized to constant size (check random combination of polynomials)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For circuit:</a:t>
            </a:r>
            <a:endParaRPr/>
          </a:p>
          <a:p>
            <a:pPr lvl="1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m+n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field elements for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latin typeface="Cambria Math"/>
                        </a:rPr>
                        <m:t>m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inputs and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𝑛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en-US"/>
              <a:t>mult</a:t>
            </a:r>
            <a:r>
              <a:rPr lang="en-US"/>
              <a:t>. gates (assuming LPN-based VOLE)</a:t>
            </a:r>
            <a:endParaRPr/>
          </a:p>
          <a:p>
            <a:pPr lvl="1">
              <a:defRPr/>
            </a:pPr>
            <a:r>
              <a:rPr lang="en-US"/>
              <a:t>Improvements:</a:t>
            </a:r>
            <a:endParaRPr/>
          </a:p>
          <a:p>
            <a:pPr lvl="2">
              <a:defRPr/>
            </a:pPr>
            <a:r>
              <a:rPr lang="en-US"/>
              <a:t>General deg-2 and higher degree gates; branching; field switching…</a:t>
            </a:r>
            <a:endParaRPr/>
          </a:p>
        </p:txBody>
      </p:sp>
      <p:sp>
        <p:nvSpPr>
          <p:cNvPr id="86872175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032A5933-5E11-56C0-C2A6-C4E42A4D6904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19" name="Freeform: Shape 411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 fill="norm" stroke="1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VOLE-in-the-Head</a:t>
            </a:r>
            <a:endParaRPr/>
          </a:p>
          <a:p>
            <a:pPr marL="570252" indent="-57025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Adding public verifiability</a:t>
            </a:r>
            <a:endParaRPr/>
          </a:p>
        </p:txBody>
      </p:sp>
      <p:pic>
        <p:nvPicPr>
          <p:cNvPr id="4098" name="Picture 2" descr="A mouse in a head&#10;&#10;Description automatically generate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606253" y="957860"/>
            <a:ext cx="4942280" cy="4942280"/>
          </a:xfrm>
          <a:prstGeom prst="rect">
            <a:avLst/>
          </a:prstGeom>
          <a:noFill/>
        </p:spPr>
      </p:pic>
      <p:sp>
        <p:nvSpPr>
          <p:cNvPr id="387235429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D1DED8DD-110C-F240-32A1-0F8A351557C7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MPC-in-the-Head vs VOLE-in-the-head:</a:t>
            </a:r>
            <a:br>
              <a:rPr lang="en-US"/>
            </a:br>
            <a:r>
              <a:rPr lang="en-US"/>
              <a:t>high-level differences</a:t>
            </a:r>
            <a:endParaRPr/>
          </a:p>
        </p:txBody>
      </p:sp>
      <p:grpSp>
        <p:nvGrpSpPr>
          <p:cNvPr id="6" name="Group 5"/>
          <p:cNvGrpSpPr/>
          <p:nvPr/>
        </p:nvGrpSpPr>
        <p:grpSpPr bwMode="auto">
          <a:xfrm>
            <a:off x="551596" y="3372561"/>
            <a:ext cx="573205" cy="534749"/>
            <a:chOff x="0" y="0"/>
            <a:chExt cx="573205" cy="534749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573206" cy="534750"/>
            </a:xfrm>
            <a:prstGeom prst="rect">
              <a:avLst/>
            </a:prstGeom>
            <a:solidFill>
              <a:srgbClr val="BFBFBF">
                <a:alpha val="67843"/>
              </a:srgb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20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61220" y="51930"/>
              <a:ext cx="343899" cy="427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/>
                          <a:rPr lang="en-GB" sz="2200" b="0" i="1">
                            <a:latin typeface="Cambria Math"/>
                          </a:rPr>
                          <m:t>u</m:t>
                        </m:r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1959358" y="1996872"/>
            <a:ext cx="573205" cy="534749"/>
            <a:chOff x="0" y="0"/>
            <a:chExt cx="573205" cy="534749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0"/>
              <a:ext cx="573206" cy="53475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7843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20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0224" y="20935"/>
              <a:ext cx="468120" cy="431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b>
                          <m:sSubPr>
                            <m:ctrlPr>
                              <a:rPr lang="en-GB" sz="2200" b="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i"/>
                              </m:rPr>
                              <a:rPr lang="en-GB" sz="2200" b="0" i="1">
                                <a:latin typeface="Cambria Math"/>
                                <a:ea typeface="Cambria Math"/>
                                <a:cs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/>
                              <a:rPr lang="en-GB" sz="22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1959358" y="4744831"/>
            <a:ext cx="573205" cy="534749"/>
            <a:chOff x="0" y="0"/>
            <a:chExt cx="573205" cy="53474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573206" cy="53475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7843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200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30224" y="20935"/>
              <a:ext cx="472315" cy="44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b>
                          <m:sSubPr>
                            <m:ctrlPr>
                              <a:rPr lang="en-GB" sz="2200" b="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i"/>
                              </m:rPr>
                              <a:rPr lang="en-GB" sz="2200" b="0" i="1">
                                <a:latin typeface="Cambria Math"/>
                                <a:ea typeface="Cambria Math"/>
                                <a:cs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/>
                              <a:rPr lang="en-GB" sz="22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cxnSp>
        <p:nvCxnSpPr>
          <p:cNvPr id="17" name="Straight Arrow Connector 16"/>
          <p:cNvCxnSpPr>
            <a:cxnSpLocks/>
            <a:stCxn id="7" idx="3"/>
          </p:cNvCxnSpPr>
          <p:nvPr/>
        </p:nvCxnSpPr>
        <p:spPr bwMode="auto">
          <a:xfrm flipV="1">
            <a:off x="1124803" y="2264249"/>
            <a:ext cx="789845" cy="137568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7" idx="3"/>
          </p:cNvCxnSpPr>
          <p:nvPr/>
        </p:nvCxnSpPr>
        <p:spPr bwMode="auto">
          <a:xfrm>
            <a:off x="1124803" y="3639936"/>
            <a:ext cx="789845" cy="13722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>
            <a:off x="2077486" y="3400525"/>
            <a:ext cx="336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⋮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875929" y="5589183"/>
            <a:ext cx="2077093" cy="44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u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GB" sz="2200" b="0" i="1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 bwMode="auto">
          <a:xfrm>
            <a:off x="2671241" y="3627409"/>
            <a:ext cx="7139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3548063" y="2929832"/>
            <a:ext cx="3356976" cy="1372272"/>
          </a:xfrm>
          <a:prstGeom prst="roundRect">
            <a:avLst>
              <a:gd name="adj" fmla="val 16667"/>
            </a:avLst>
          </a:prstGeom>
          <a:ln w="28575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/>
              <a:t>MPC protocol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sz="2400" b="0" i="0">
                          <a:latin typeface="Cambria Math"/>
                        </a:rPr>
                        <m:t>Π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 for</a:t>
            </a:r>
            <a:endParaRPr/>
          </a:p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400" b="0" i="1">
                          <a:latin typeface="Cambria Math"/>
                        </a:rPr>
                        <m:t>𝐶</m:t>
                      </m:r>
                      <m:r>
                        <m:rPr/>
                        <a:rPr lang="en-GB" sz="2400" b="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24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4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4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GB" sz="2400" b="0" i="1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GB" sz="24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4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400" b="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m:rPr/>
                        <a:rPr lang="en-GB" sz="24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en-US" sz="240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 bwMode="auto">
          <a:xfrm>
            <a:off x="7054982" y="3639935"/>
            <a:ext cx="7139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8038664" y="3304355"/>
            <a:ext cx="2743200" cy="671162"/>
          </a:xfrm>
          <a:prstGeom prst="roundRect">
            <a:avLst>
              <a:gd name="adj" fmla="val 16667"/>
            </a:avLst>
          </a:prstGeom>
          <a:ln w="28575">
            <a:solidFill>
              <a:schemeClr val="bg1">
                <a:lumMod val="6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latin typeface="Cambria Math"/>
                        </a:rPr>
                        <m:t>𝑛</m:t>
                      </m:r>
                      <m:r>
                        <m:rPr/>
                        <a:rPr lang="en-GB" sz="2400" b="0" i="1">
                          <a:latin typeface="Cambria Math"/>
                        </a:rPr>
                        <m:t>−1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 views from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sz="2400" b="0" i="0">
                          <a:latin typeface="Cambria Math"/>
                        </a:rPr>
                        <m:t>Π</m:t>
                      </m:r>
                    </m:oMath>
                  </m:oMathPara>
                </a14:m>
              </mc:Choice>
              <mc:Fallback/>
            </mc:AlternateContent>
            <a:endParaRPr lang="en-US" sz="2400"/>
          </a:p>
        </p:txBody>
      </p:sp>
      <p:pic>
        <p:nvPicPr>
          <p:cNvPr id="32" name="Picture 31"/>
          <p:cNvPicPr/>
          <p:nvPr/>
        </p:nvPicPr>
        <p:blipFill>
          <a:blip r:embed="rId2"/>
          <a:stretch/>
        </p:blipFill>
        <p:spPr bwMode="auto">
          <a:xfrm>
            <a:off x="7373229" y="1588072"/>
            <a:ext cx="713984" cy="7139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 bwMode="auto">
          <a:xfrm>
            <a:off x="7516431" y="2489736"/>
            <a:ext cx="1273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challenge</a:t>
            </a:r>
            <a:endParaRPr/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 bwMode="auto">
          <a:xfrm flipH="1">
            <a:off x="7083655" y="2397369"/>
            <a:ext cx="646566" cy="906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455115" y="3001216"/>
            <a:ext cx="582450" cy="606278"/>
          </a:xfrm>
          <a:prstGeom prst="rect">
            <a:avLst/>
          </a:prstGeom>
          <a:noFill/>
        </p:spPr>
      </p:pic>
      <p:pic>
        <p:nvPicPr>
          <p:cNvPr id="37" name="Picture 36"/>
          <p:cNvPicPr/>
          <p:nvPr/>
        </p:nvPicPr>
        <p:blipFill>
          <a:blip r:embed="rId4"/>
          <a:stretch/>
        </p:blipFill>
        <p:spPr bwMode="auto">
          <a:xfrm>
            <a:off x="3548063" y="4846361"/>
            <a:ext cx="639145" cy="639145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 bwMode="auto">
          <a:xfrm>
            <a:off x="4002514" y="4680673"/>
            <a:ext cx="86844" cy="78874"/>
          </a:xfrm>
          <a:prstGeom prst="ellips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4050815" y="4575731"/>
            <a:ext cx="120813" cy="109727"/>
          </a:xfrm>
          <a:prstGeom prst="ellips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4137717" y="4407102"/>
            <a:ext cx="241776" cy="219590"/>
          </a:xfrm>
          <a:prstGeom prst="ellips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1779258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0B7E229D-C3D8-D8F8-0FE2-D0AB76AE1C6D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How to do VOLE? Warm-up: using OT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88119"/>
            <a:ext cx="10515600" cy="1090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/>
              <a:t>Key observation: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solidFill>
                            <a:schemeClr val="accent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accent1"/>
                </a:solidFill>
              </a:rPr>
              <a:t>-out-of-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solidFill>
                            <a:schemeClr val="accent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accent1"/>
                </a:solidFill>
              </a:rPr>
              <a:t> secret sharing + OT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solidFill>
                            <a:schemeClr val="accent1"/>
                          </a:solidFill>
                          <a:latin typeface="Cambria Math"/>
                        </a:rPr>
                        <m:t>⇒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accent1"/>
                </a:solidFill>
              </a:rPr>
              <a:t> VOLE in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b="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b="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en-US" sz="2000"/>
              <a:t>(from </a:t>
            </a:r>
            <a:r>
              <a:rPr lang="en-US" sz="2000"/>
              <a:t>SoftSpokenOT</a:t>
            </a:r>
            <a:r>
              <a:rPr lang="en-US" sz="2000"/>
              <a:t> 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[Roy 22]</a:t>
            </a:r>
            <a:r>
              <a:rPr lang="en-US" sz="2000"/>
              <a:t>)</a:t>
            </a:r>
            <a:endParaRPr/>
          </a:p>
        </p:txBody>
      </p:sp>
      <p:grpSp>
        <p:nvGrpSpPr>
          <p:cNvPr id="6" name="Group 5"/>
          <p:cNvGrpSpPr/>
          <p:nvPr/>
        </p:nvGrpSpPr>
        <p:grpSpPr bwMode="auto">
          <a:xfrm>
            <a:off x="1241142" y="3699415"/>
            <a:ext cx="573205" cy="534749"/>
            <a:chOff x="0" y="0"/>
            <a:chExt cx="573205" cy="534749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573206" cy="534750"/>
            </a:xfrm>
            <a:prstGeom prst="rect">
              <a:avLst/>
            </a:prstGeom>
            <a:solidFill>
              <a:srgbClr val="BFBFBF">
                <a:alpha val="67843"/>
              </a:srgb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20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61220" y="51930"/>
              <a:ext cx="343899" cy="427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/>
                          <a:rPr lang="en-GB" sz="2200" b="0" i="1">
                            <a:latin typeface="Cambria Math"/>
                          </a:rPr>
                          <m:t>u</m:t>
                        </m:r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2648904" y="2788421"/>
            <a:ext cx="573205" cy="534749"/>
            <a:chOff x="0" y="0"/>
            <a:chExt cx="573205" cy="534749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0"/>
              <a:ext cx="573206" cy="53475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7843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20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0224" y="20935"/>
              <a:ext cx="468120" cy="431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b>
                          <m:sSubPr>
                            <m:ctrlPr>
                              <a:rPr lang="en-GB" sz="2200" b="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/>
                              <a:rPr lang="en-GB" sz="2200" b="0" i="1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/>
                              <a:rPr lang="en-GB" sz="22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2604193" y="4627392"/>
            <a:ext cx="573205" cy="534749"/>
            <a:chOff x="0" y="0"/>
            <a:chExt cx="573205" cy="53474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0"/>
              <a:ext cx="573206" cy="53475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7843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20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0224" y="20935"/>
              <a:ext cx="472315" cy="44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b>
                          <m:sSubPr>
                            <m:ctrlPr>
                              <a:rPr lang="en-GB" sz="2200" b="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/>
                              <a:rPr lang="en-GB" sz="2200" b="0" i="1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/>
                              <a:rPr lang="en-GB" sz="22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cxnSp>
        <p:nvCxnSpPr>
          <p:cNvPr id="15" name="Straight Arrow Connector 14"/>
          <p:cNvCxnSpPr>
            <a:cxnSpLocks/>
            <a:stCxn id="7" idx="3"/>
          </p:cNvCxnSpPr>
          <p:nvPr/>
        </p:nvCxnSpPr>
        <p:spPr bwMode="auto">
          <a:xfrm flipV="1">
            <a:off x="1814349" y="3055797"/>
            <a:ext cx="789845" cy="91099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7" idx="3"/>
          </p:cNvCxnSpPr>
          <p:nvPr/>
        </p:nvCxnSpPr>
        <p:spPr bwMode="auto">
          <a:xfrm>
            <a:off x="1814349" y="3966791"/>
            <a:ext cx="745134" cy="9279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2767032" y="3727380"/>
            <a:ext cx="336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⋮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1448127" y="5311892"/>
            <a:ext cx="3827319" cy="797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lang="en-GB" sz="2200" b="0" i="1">
                          <a:solidFill>
                            <a:schemeClr val="accent6"/>
                          </a:solidFill>
                          <a:latin typeface="Cambria Math"/>
                        </a:rPr>
                        <m:t>u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GB" sz="2200" b="0" i="1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GB" sz="2200" b="0"/>
          </a:p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solidFill>
                            <a:schemeClr val="accent6"/>
                          </a:solidFill>
                          <a:latin typeface="Cambria Math"/>
                        </a:rPr>
                        <m:t>𝑣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=−1⋅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GB" sz="2200" b="0" i="1">
                          <a:latin typeface="Cambria Math"/>
                        </a:rPr>
                        <m:t>−⋯−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𝑛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200"/>
              <a:t> (in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200"/>
              <a:t>)</a:t>
            </a:r>
            <a:endParaRPr/>
          </a:p>
        </p:txBody>
      </p:sp>
      <p:pic>
        <p:nvPicPr>
          <p:cNvPr id="19" name="Picture 18"/>
          <p:cNvPicPr/>
          <p:nvPr/>
        </p:nvPicPr>
        <p:blipFill>
          <a:blip r:embed="rId2"/>
          <a:stretch/>
        </p:blipFill>
        <p:spPr bwMode="auto">
          <a:xfrm>
            <a:off x="9248522" y="2684027"/>
            <a:ext cx="713984" cy="71398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/>
        </p:blipFill>
        <p:spPr bwMode="auto">
          <a:xfrm>
            <a:off x="808982" y="2684027"/>
            <a:ext cx="639145" cy="63914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9004590" y="4086579"/>
            <a:ext cx="573206" cy="534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9034814" y="4107513"/>
            <a:ext cx="418495" cy="44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9726182" y="4138510"/>
            <a:ext cx="12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for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𝑖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sz="22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7203985" y="3072913"/>
            <a:ext cx="161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200"/>
              <a:t>Pick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sz="22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30" name="Cloud Callout 23"/>
          <p:cNvSpPr/>
          <p:nvPr/>
        </p:nvSpPr>
        <p:spPr bwMode="auto">
          <a:xfrm>
            <a:off x="4648731" y="3112959"/>
            <a:ext cx="2368891" cy="117291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195926 w 2720009"/>
              <a:gd name="connsiteY0" fmla="*/ 1678706 h 1325563"/>
              <a:gd name="connsiteX1" fmla="*/ 1159105 w 2720009"/>
              <a:gd name="connsiteY1" fmla="*/ 1715527 h 1325563"/>
              <a:gd name="connsiteX2" fmla="*/ 1122284 w 2720009"/>
              <a:gd name="connsiteY2" fmla="*/ 1678706 h 1325563"/>
              <a:gd name="connsiteX3" fmla="*/ 1159105 w 2720009"/>
              <a:gd name="connsiteY3" fmla="*/ 1641885 h 1325563"/>
              <a:gd name="connsiteX4" fmla="*/ 1195926 w 2720009"/>
              <a:gd name="connsiteY4" fmla="*/ 1678706 h 1325563"/>
              <a:gd name="connsiteX0" fmla="*/ 1251465 w 2720009"/>
              <a:gd name="connsiteY0" fmla="*/ 1584054 h 1325563"/>
              <a:gd name="connsiteX1" fmla="*/ 1177823 w 2720009"/>
              <a:gd name="connsiteY1" fmla="*/ 1657696 h 1325563"/>
              <a:gd name="connsiteX2" fmla="*/ 1104181 w 2720009"/>
              <a:gd name="connsiteY2" fmla="*/ 1584054 h 1325563"/>
              <a:gd name="connsiteX3" fmla="*/ 1177823 w 2720009"/>
              <a:gd name="connsiteY3" fmla="*/ 1510412 h 1325563"/>
              <a:gd name="connsiteX4" fmla="*/ 1251465 w 2720009"/>
              <a:gd name="connsiteY4" fmla="*/ 1584054 h 1325563"/>
              <a:gd name="connsiteX0" fmla="*/ 1321289 w 2720009"/>
              <a:gd name="connsiteY0" fmla="*/ 1417159 h 1325563"/>
              <a:gd name="connsiteX1" fmla="*/ 1210825 w 2720009"/>
              <a:gd name="connsiteY1" fmla="*/ 1527623 h 1325563"/>
              <a:gd name="connsiteX2" fmla="*/ 1100361 w 2720009"/>
              <a:gd name="connsiteY2" fmla="*/ 1417159 h 1325563"/>
              <a:gd name="connsiteX3" fmla="*/ 1210825 w 2720009"/>
              <a:gd name="connsiteY3" fmla="*/ 1306695 h 1325563"/>
              <a:gd name="connsiteX4" fmla="*/ 1321289 w 2720009"/>
              <a:gd name="connsiteY4" fmla="*/ 1417159 h 132556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5801"/>
              <a:gd name="connsiteX1" fmla="*/ 5659 w 43256"/>
              <a:gd name="connsiteY1" fmla="*/ 6766 h 55801"/>
              <a:gd name="connsiteX2" fmla="*/ 14041 w 43256"/>
              <a:gd name="connsiteY2" fmla="*/ 5061 h 55801"/>
              <a:gd name="connsiteX3" fmla="*/ 22492 w 43256"/>
              <a:gd name="connsiteY3" fmla="*/ 3291 h 55801"/>
              <a:gd name="connsiteX4" fmla="*/ 25785 w 43256"/>
              <a:gd name="connsiteY4" fmla="*/ 59 h 55801"/>
              <a:gd name="connsiteX5" fmla="*/ 29869 w 43256"/>
              <a:gd name="connsiteY5" fmla="*/ 2340 h 55801"/>
              <a:gd name="connsiteX6" fmla="*/ 35499 w 43256"/>
              <a:gd name="connsiteY6" fmla="*/ 549 h 55801"/>
              <a:gd name="connsiteX7" fmla="*/ 38354 w 43256"/>
              <a:gd name="connsiteY7" fmla="*/ 5435 h 55801"/>
              <a:gd name="connsiteX8" fmla="*/ 42018 w 43256"/>
              <a:gd name="connsiteY8" fmla="*/ 10177 h 55801"/>
              <a:gd name="connsiteX9" fmla="*/ 41854 w 43256"/>
              <a:gd name="connsiteY9" fmla="*/ 15319 h 55801"/>
              <a:gd name="connsiteX10" fmla="*/ 43052 w 43256"/>
              <a:gd name="connsiteY10" fmla="*/ 23181 h 55801"/>
              <a:gd name="connsiteX11" fmla="*/ 37440 w 43256"/>
              <a:gd name="connsiteY11" fmla="*/ 30063 h 55801"/>
              <a:gd name="connsiteX12" fmla="*/ 35431 w 43256"/>
              <a:gd name="connsiteY12" fmla="*/ 35960 h 55801"/>
              <a:gd name="connsiteX13" fmla="*/ 28591 w 43256"/>
              <a:gd name="connsiteY13" fmla="*/ 36674 h 55801"/>
              <a:gd name="connsiteX14" fmla="*/ 23703 w 43256"/>
              <a:gd name="connsiteY14" fmla="*/ 42965 h 55801"/>
              <a:gd name="connsiteX15" fmla="*/ 16516 w 43256"/>
              <a:gd name="connsiteY15" fmla="*/ 39125 h 55801"/>
              <a:gd name="connsiteX16" fmla="*/ 5840 w 43256"/>
              <a:gd name="connsiteY16" fmla="*/ 35331 h 55801"/>
              <a:gd name="connsiteX17" fmla="*/ 1146 w 43256"/>
              <a:gd name="connsiteY17" fmla="*/ 31109 h 55801"/>
              <a:gd name="connsiteX18" fmla="*/ 2149 w 43256"/>
              <a:gd name="connsiteY18" fmla="*/ 25410 h 55801"/>
              <a:gd name="connsiteX19" fmla="*/ 31 w 43256"/>
              <a:gd name="connsiteY19" fmla="*/ 19563 h 55801"/>
              <a:gd name="connsiteX20" fmla="*/ 3899 w 43256"/>
              <a:gd name="connsiteY20" fmla="*/ 14366 h 55801"/>
              <a:gd name="connsiteX21" fmla="*/ 3936 w 43256"/>
              <a:gd name="connsiteY21" fmla="*/ 14229 h 55801"/>
              <a:gd name="connsiteX0" fmla="*/ 1198193 w 2723535"/>
              <a:gd name="connsiteY0" fmla="*/ 1674380 h 1712224"/>
              <a:gd name="connsiteX1" fmla="*/ 1161372 w 2723535"/>
              <a:gd name="connsiteY1" fmla="*/ 1711201 h 1712224"/>
              <a:gd name="connsiteX2" fmla="*/ 1161372 w 2723535"/>
              <a:gd name="connsiteY2" fmla="*/ 1637559 h 1712224"/>
              <a:gd name="connsiteX3" fmla="*/ 1198193 w 2723535"/>
              <a:gd name="connsiteY3" fmla="*/ 1674380 h 1712224"/>
              <a:gd name="connsiteX0" fmla="*/ 1253732 w 2723535"/>
              <a:gd name="connsiteY0" fmla="*/ 1579728 h 1712224"/>
              <a:gd name="connsiteX1" fmla="*/ 1180090 w 2723535"/>
              <a:gd name="connsiteY1" fmla="*/ 1653370 h 1712224"/>
              <a:gd name="connsiteX2" fmla="*/ 1106448 w 2723535"/>
              <a:gd name="connsiteY2" fmla="*/ 1579728 h 1712224"/>
              <a:gd name="connsiteX3" fmla="*/ 1180090 w 2723535"/>
              <a:gd name="connsiteY3" fmla="*/ 1506086 h 1712224"/>
              <a:gd name="connsiteX4" fmla="*/ 1253732 w 2723535"/>
              <a:gd name="connsiteY4" fmla="*/ 1579728 h 1712224"/>
              <a:gd name="connsiteX0" fmla="*/ 1323556 w 2723535"/>
              <a:gd name="connsiteY0" fmla="*/ 1412833 h 1712224"/>
              <a:gd name="connsiteX1" fmla="*/ 1213092 w 2723535"/>
              <a:gd name="connsiteY1" fmla="*/ 1523297 h 1712224"/>
              <a:gd name="connsiteX2" fmla="*/ 1102628 w 2723535"/>
              <a:gd name="connsiteY2" fmla="*/ 1412833 h 1712224"/>
              <a:gd name="connsiteX3" fmla="*/ 1213092 w 2723535"/>
              <a:gd name="connsiteY3" fmla="*/ 1302369 h 1712224"/>
              <a:gd name="connsiteX4" fmla="*/ 1323556 w 2723535"/>
              <a:gd name="connsiteY4" fmla="*/ 1412833 h 1712224"/>
              <a:gd name="connsiteX0" fmla="*/ 4729 w 43256"/>
              <a:gd name="connsiteY0" fmla="*/ 26036 h 55801"/>
              <a:gd name="connsiteX1" fmla="*/ 2196 w 43256"/>
              <a:gd name="connsiteY1" fmla="*/ 25239 h 55801"/>
              <a:gd name="connsiteX2" fmla="*/ 6964 w 43256"/>
              <a:gd name="connsiteY2" fmla="*/ 34758 h 55801"/>
              <a:gd name="connsiteX3" fmla="*/ 5856 w 43256"/>
              <a:gd name="connsiteY3" fmla="*/ 35139 h 55801"/>
              <a:gd name="connsiteX4" fmla="*/ 16514 w 43256"/>
              <a:gd name="connsiteY4" fmla="*/ 38949 h 55801"/>
              <a:gd name="connsiteX5" fmla="*/ 15846 w 43256"/>
              <a:gd name="connsiteY5" fmla="*/ 37209 h 55801"/>
              <a:gd name="connsiteX6" fmla="*/ 28863 w 43256"/>
              <a:gd name="connsiteY6" fmla="*/ 34610 h 55801"/>
              <a:gd name="connsiteX7" fmla="*/ 28596 w 43256"/>
              <a:gd name="connsiteY7" fmla="*/ 36519 h 55801"/>
              <a:gd name="connsiteX8" fmla="*/ 34165 w 43256"/>
              <a:gd name="connsiteY8" fmla="*/ 22813 h 55801"/>
              <a:gd name="connsiteX9" fmla="*/ 37416 w 43256"/>
              <a:gd name="connsiteY9" fmla="*/ 29949 h 55801"/>
              <a:gd name="connsiteX10" fmla="*/ 41834 w 43256"/>
              <a:gd name="connsiteY10" fmla="*/ 15213 h 55801"/>
              <a:gd name="connsiteX11" fmla="*/ 40386 w 43256"/>
              <a:gd name="connsiteY11" fmla="*/ 17889 h 55801"/>
              <a:gd name="connsiteX12" fmla="*/ 38360 w 43256"/>
              <a:gd name="connsiteY12" fmla="*/ 5285 h 55801"/>
              <a:gd name="connsiteX13" fmla="*/ 38436 w 43256"/>
              <a:gd name="connsiteY13" fmla="*/ 6549 h 55801"/>
              <a:gd name="connsiteX14" fmla="*/ 29114 w 43256"/>
              <a:gd name="connsiteY14" fmla="*/ 3811 h 55801"/>
              <a:gd name="connsiteX15" fmla="*/ 29856 w 43256"/>
              <a:gd name="connsiteY15" fmla="*/ 2199 h 55801"/>
              <a:gd name="connsiteX16" fmla="*/ 22177 w 43256"/>
              <a:gd name="connsiteY16" fmla="*/ 4579 h 55801"/>
              <a:gd name="connsiteX17" fmla="*/ 22536 w 43256"/>
              <a:gd name="connsiteY17" fmla="*/ 3189 h 55801"/>
              <a:gd name="connsiteX18" fmla="*/ 14036 w 43256"/>
              <a:gd name="connsiteY18" fmla="*/ 5051 h 55801"/>
              <a:gd name="connsiteX19" fmla="*/ 15336 w 43256"/>
              <a:gd name="connsiteY19" fmla="*/ 6399 h 55801"/>
              <a:gd name="connsiteX20" fmla="*/ 4163 w 43256"/>
              <a:gd name="connsiteY20" fmla="*/ 15648 h 55801"/>
              <a:gd name="connsiteX21" fmla="*/ 3936 w 43256"/>
              <a:gd name="connsiteY21" fmla="*/ 14229 h 55801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653370 h 1674380"/>
              <a:gd name="connsiteX2" fmla="*/ 1106448 w 2723535"/>
              <a:gd name="connsiteY2" fmla="*/ 1579728 h 1674380"/>
              <a:gd name="connsiteX3" fmla="*/ 1180090 w 2723535"/>
              <a:gd name="connsiteY3" fmla="*/ 1506086 h 1674380"/>
              <a:gd name="connsiteX4" fmla="*/ 1253732 w 2723535"/>
              <a:gd name="connsiteY4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06448 w 2723535"/>
              <a:gd name="connsiteY1" fmla="*/ 1579728 h 1674380"/>
              <a:gd name="connsiteX2" fmla="*/ 1180090 w 2723535"/>
              <a:gd name="connsiteY2" fmla="*/ 1506086 h 1674380"/>
              <a:gd name="connsiteX3" fmla="*/ 1253732 w 2723535"/>
              <a:gd name="connsiteY3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213092 w 2723535"/>
              <a:gd name="connsiteY2" fmla="*/ 1302369 h 1674380"/>
              <a:gd name="connsiteX3" fmla="*/ 1323556 w 2723535"/>
              <a:gd name="connsiteY3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302369 h 1674380"/>
              <a:gd name="connsiteX2" fmla="*/ 1323556 w 2723535"/>
              <a:gd name="connsiteY2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34370 w 2723535"/>
              <a:gd name="connsiteY1" fmla="*/ 1387214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061218 w 2723535"/>
              <a:gd name="connsiteY1" fmla="*/ 1222622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061218 w 2723535"/>
              <a:gd name="connsiteY1" fmla="*/ 1222622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239526 w 2723535"/>
              <a:gd name="connsiteY1" fmla="*/ 1583810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162156 w 2723535"/>
              <a:gd name="connsiteY1" fmla="*/ 1481940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162156 w 2723535"/>
              <a:gd name="connsiteY1" fmla="*/ 1481940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519297 w 2723535"/>
              <a:gd name="connsiteY1" fmla="*/ 1313505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406004 w 2723535"/>
              <a:gd name="connsiteY1" fmla="*/ 1138990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519297 w 2723535"/>
              <a:gd name="connsiteY1" fmla="*/ 1313505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43362"/>
              <a:gd name="connsiteX1" fmla="*/ 5659 w 43256"/>
              <a:gd name="connsiteY1" fmla="*/ 6766 h 43362"/>
              <a:gd name="connsiteX2" fmla="*/ 14041 w 43256"/>
              <a:gd name="connsiteY2" fmla="*/ 5061 h 43362"/>
              <a:gd name="connsiteX3" fmla="*/ 22492 w 43256"/>
              <a:gd name="connsiteY3" fmla="*/ 3291 h 43362"/>
              <a:gd name="connsiteX4" fmla="*/ 25785 w 43256"/>
              <a:gd name="connsiteY4" fmla="*/ 59 h 43362"/>
              <a:gd name="connsiteX5" fmla="*/ 29869 w 43256"/>
              <a:gd name="connsiteY5" fmla="*/ 2340 h 43362"/>
              <a:gd name="connsiteX6" fmla="*/ 35499 w 43256"/>
              <a:gd name="connsiteY6" fmla="*/ 549 h 43362"/>
              <a:gd name="connsiteX7" fmla="*/ 38354 w 43256"/>
              <a:gd name="connsiteY7" fmla="*/ 5435 h 43362"/>
              <a:gd name="connsiteX8" fmla="*/ 42018 w 43256"/>
              <a:gd name="connsiteY8" fmla="*/ 10177 h 43362"/>
              <a:gd name="connsiteX9" fmla="*/ 41854 w 43256"/>
              <a:gd name="connsiteY9" fmla="*/ 15319 h 43362"/>
              <a:gd name="connsiteX10" fmla="*/ 43052 w 43256"/>
              <a:gd name="connsiteY10" fmla="*/ 23181 h 43362"/>
              <a:gd name="connsiteX11" fmla="*/ 37440 w 43256"/>
              <a:gd name="connsiteY11" fmla="*/ 30063 h 43362"/>
              <a:gd name="connsiteX12" fmla="*/ 35431 w 43256"/>
              <a:gd name="connsiteY12" fmla="*/ 35960 h 43362"/>
              <a:gd name="connsiteX13" fmla="*/ 28591 w 43256"/>
              <a:gd name="connsiteY13" fmla="*/ 36674 h 43362"/>
              <a:gd name="connsiteX14" fmla="*/ 23703 w 43256"/>
              <a:gd name="connsiteY14" fmla="*/ 42965 h 43362"/>
              <a:gd name="connsiteX15" fmla="*/ 16516 w 43256"/>
              <a:gd name="connsiteY15" fmla="*/ 39125 h 43362"/>
              <a:gd name="connsiteX16" fmla="*/ 5840 w 43256"/>
              <a:gd name="connsiteY16" fmla="*/ 35331 h 43362"/>
              <a:gd name="connsiteX17" fmla="*/ 1146 w 43256"/>
              <a:gd name="connsiteY17" fmla="*/ 31109 h 43362"/>
              <a:gd name="connsiteX18" fmla="*/ 2149 w 43256"/>
              <a:gd name="connsiteY18" fmla="*/ 25410 h 43362"/>
              <a:gd name="connsiteX19" fmla="*/ 31 w 43256"/>
              <a:gd name="connsiteY19" fmla="*/ 19563 h 43362"/>
              <a:gd name="connsiteX20" fmla="*/ 3899 w 43256"/>
              <a:gd name="connsiteY20" fmla="*/ 14366 h 43362"/>
              <a:gd name="connsiteX21" fmla="*/ 3936 w 43256"/>
              <a:gd name="connsiteY21" fmla="*/ 14229 h 43362"/>
              <a:gd name="connsiteX0" fmla="*/ 464949 w 2723535"/>
              <a:gd name="connsiteY0" fmla="*/ 1155599 h 1330537"/>
              <a:gd name="connsiteX1" fmla="*/ 406004 w 2723535"/>
              <a:gd name="connsiteY1" fmla="*/ 1138990 h 1330537"/>
              <a:gd name="connsiteX2" fmla="*/ 464949 w 2723535"/>
              <a:gd name="connsiteY2" fmla="*/ 1155599 h 1330537"/>
              <a:gd name="connsiteX0" fmla="*/ 1523001 w 2723535"/>
              <a:gd name="connsiteY0" fmla="*/ 1316104 h 1330537"/>
              <a:gd name="connsiteX1" fmla="*/ 1519297 w 2723535"/>
              <a:gd name="connsiteY1" fmla="*/ 1313505 h 1330537"/>
              <a:gd name="connsiteX2" fmla="*/ 1523001 w 2723535"/>
              <a:gd name="connsiteY2" fmla="*/ 1316104 h 1330537"/>
              <a:gd name="connsiteX0" fmla="*/ 1318984 w 2723535"/>
              <a:gd name="connsiteY0" fmla="*/ 1330537 h 1330537"/>
              <a:gd name="connsiteX1" fmla="*/ 1213092 w 2723535"/>
              <a:gd name="connsiteY1" fmla="*/ 1302369 h 1330537"/>
              <a:gd name="connsiteX2" fmla="*/ 1318984 w 2723535"/>
              <a:gd name="connsiteY2" fmla="*/ 1330537 h 1330537"/>
              <a:gd name="connsiteX0" fmla="*/ 4729 w 43256"/>
              <a:gd name="connsiteY0" fmla="*/ 26036 h 43362"/>
              <a:gd name="connsiteX1" fmla="*/ 2196 w 43256"/>
              <a:gd name="connsiteY1" fmla="*/ 25239 h 43362"/>
              <a:gd name="connsiteX2" fmla="*/ 6964 w 43256"/>
              <a:gd name="connsiteY2" fmla="*/ 34758 h 43362"/>
              <a:gd name="connsiteX3" fmla="*/ 5856 w 43256"/>
              <a:gd name="connsiteY3" fmla="*/ 35139 h 43362"/>
              <a:gd name="connsiteX4" fmla="*/ 16514 w 43256"/>
              <a:gd name="connsiteY4" fmla="*/ 38949 h 43362"/>
              <a:gd name="connsiteX5" fmla="*/ 15846 w 43256"/>
              <a:gd name="connsiteY5" fmla="*/ 37209 h 43362"/>
              <a:gd name="connsiteX6" fmla="*/ 28863 w 43256"/>
              <a:gd name="connsiteY6" fmla="*/ 34610 h 43362"/>
              <a:gd name="connsiteX7" fmla="*/ 28596 w 43256"/>
              <a:gd name="connsiteY7" fmla="*/ 36519 h 43362"/>
              <a:gd name="connsiteX8" fmla="*/ 34165 w 43256"/>
              <a:gd name="connsiteY8" fmla="*/ 22813 h 43362"/>
              <a:gd name="connsiteX9" fmla="*/ 37416 w 43256"/>
              <a:gd name="connsiteY9" fmla="*/ 29949 h 43362"/>
              <a:gd name="connsiteX10" fmla="*/ 41834 w 43256"/>
              <a:gd name="connsiteY10" fmla="*/ 15213 h 43362"/>
              <a:gd name="connsiteX11" fmla="*/ 40386 w 43256"/>
              <a:gd name="connsiteY11" fmla="*/ 17889 h 43362"/>
              <a:gd name="connsiteX12" fmla="*/ 38360 w 43256"/>
              <a:gd name="connsiteY12" fmla="*/ 5285 h 43362"/>
              <a:gd name="connsiteX13" fmla="*/ 38436 w 43256"/>
              <a:gd name="connsiteY13" fmla="*/ 6549 h 43362"/>
              <a:gd name="connsiteX14" fmla="*/ 29114 w 43256"/>
              <a:gd name="connsiteY14" fmla="*/ 3811 h 43362"/>
              <a:gd name="connsiteX15" fmla="*/ 29856 w 43256"/>
              <a:gd name="connsiteY15" fmla="*/ 2199 h 43362"/>
              <a:gd name="connsiteX16" fmla="*/ 22177 w 43256"/>
              <a:gd name="connsiteY16" fmla="*/ 4579 h 43362"/>
              <a:gd name="connsiteX17" fmla="*/ 22536 w 43256"/>
              <a:gd name="connsiteY17" fmla="*/ 3189 h 43362"/>
              <a:gd name="connsiteX18" fmla="*/ 14036 w 43256"/>
              <a:gd name="connsiteY18" fmla="*/ 5051 h 43362"/>
              <a:gd name="connsiteX19" fmla="*/ 15336 w 43256"/>
              <a:gd name="connsiteY19" fmla="*/ 6399 h 43362"/>
              <a:gd name="connsiteX20" fmla="*/ 4163 w 43256"/>
              <a:gd name="connsiteY20" fmla="*/ 15648 h 43362"/>
              <a:gd name="connsiteX21" fmla="*/ 3936 w 43256"/>
              <a:gd name="connsiteY21" fmla="*/ 14229 h 43362"/>
              <a:gd name="connsiteX0" fmla="*/ 3936 w 43256"/>
              <a:gd name="connsiteY0" fmla="*/ 14229 h 43362"/>
              <a:gd name="connsiteX1" fmla="*/ 5659 w 43256"/>
              <a:gd name="connsiteY1" fmla="*/ 6766 h 43362"/>
              <a:gd name="connsiteX2" fmla="*/ 14041 w 43256"/>
              <a:gd name="connsiteY2" fmla="*/ 5061 h 43362"/>
              <a:gd name="connsiteX3" fmla="*/ 22492 w 43256"/>
              <a:gd name="connsiteY3" fmla="*/ 3291 h 43362"/>
              <a:gd name="connsiteX4" fmla="*/ 25785 w 43256"/>
              <a:gd name="connsiteY4" fmla="*/ 59 h 43362"/>
              <a:gd name="connsiteX5" fmla="*/ 29869 w 43256"/>
              <a:gd name="connsiteY5" fmla="*/ 2340 h 43362"/>
              <a:gd name="connsiteX6" fmla="*/ 35499 w 43256"/>
              <a:gd name="connsiteY6" fmla="*/ 549 h 43362"/>
              <a:gd name="connsiteX7" fmla="*/ 38354 w 43256"/>
              <a:gd name="connsiteY7" fmla="*/ 5435 h 43362"/>
              <a:gd name="connsiteX8" fmla="*/ 42018 w 43256"/>
              <a:gd name="connsiteY8" fmla="*/ 10177 h 43362"/>
              <a:gd name="connsiteX9" fmla="*/ 41854 w 43256"/>
              <a:gd name="connsiteY9" fmla="*/ 15319 h 43362"/>
              <a:gd name="connsiteX10" fmla="*/ 43052 w 43256"/>
              <a:gd name="connsiteY10" fmla="*/ 23181 h 43362"/>
              <a:gd name="connsiteX11" fmla="*/ 37440 w 43256"/>
              <a:gd name="connsiteY11" fmla="*/ 30063 h 43362"/>
              <a:gd name="connsiteX12" fmla="*/ 35431 w 43256"/>
              <a:gd name="connsiteY12" fmla="*/ 35960 h 43362"/>
              <a:gd name="connsiteX13" fmla="*/ 28591 w 43256"/>
              <a:gd name="connsiteY13" fmla="*/ 36674 h 43362"/>
              <a:gd name="connsiteX14" fmla="*/ 23703 w 43256"/>
              <a:gd name="connsiteY14" fmla="*/ 42965 h 43362"/>
              <a:gd name="connsiteX15" fmla="*/ 16516 w 43256"/>
              <a:gd name="connsiteY15" fmla="*/ 39125 h 43362"/>
              <a:gd name="connsiteX16" fmla="*/ 5840 w 43256"/>
              <a:gd name="connsiteY16" fmla="*/ 35331 h 43362"/>
              <a:gd name="connsiteX17" fmla="*/ 1146 w 43256"/>
              <a:gd name="connsiteY17" fmla="*/ 31109 h 43362"/>
              <a:gd name="connsiteX18" fmla="*/ 2149 w 43256"/>
              <a:gd name="connsiteY18" fmla="*/ 25410 h 43362"/>
              <a:gd name="connsiteX19" fmla="*/ 31 w 43256"/>
              <a:gd name="connsiteY19" fmla="*/ 19563 h 43362"/>
              <a:gd name="connsiteX20" fmla="*/ 3899 w 43256"/>
              <a:gd name="connsiteY20" fmla="*/ 14366 h 43362"/>
              <a:gd name="connsiteX21" fmla="*/ 3936 w 43256"/>
              <a:gd name="connsiteY21" fmla="*/ 14229 h 43362"/>
              <a:gd name="connsiteX0" fmla="*/ 464949 w 2723535"/>
              <a:gd name="connsiteY0" fmla="*/ 1155599 h 1330537"/>
              <a:gd name="connsiteX1" fmla="*/ 447091 w 2723535"/>
              <a:gd name="connsiteY1" fmla="*/ 1155833 h 1330537"/>
              <a:gd name="connsiteX2" fmla="*/ 464949 w 2723535"/>
              <a:gd name="connsiteY2" fmla="*/ 1155599 h 1330537"/>
              <a:gd name="connsiteX0" fmla="*/ 1523001 w 2723535"/>
              <a:gd name="connsiteY0" fmla="*/ 1316104 h 1330537"/>
              <a:gd name="connsiteX1" fmla="*/ 1519297 w 2723535"/>
              <a:gd name="connsiteY1" fmla="*/ 1313505 h 1330537"/>
              <a:gd name="connsiteX2" fmla="*/ 1523001 w 2723535"/>
              <a:gd name="connsiteY2" fmla="*/ 1316104 h 1330537"/>
              <a:gd name="connsiteX0" fmla="*/ 1318984 w 2723535"/>
              <a:gd name="connsiteY0" fmla="*/ 1330537 h 1330537"/>
              <a:gd name="connsiteX1" fmla="*/ 1213092 w 2723535"/>
              <a:gd name="connsiteY1" fmla="*/ 1302369 h 1330537"/>
              <a:gd name="connsiteX2" fmla="*/ 1318984 w 2723535"/>
              <a:gd name="connsiteY2" fmla="*/ 1330537 h 1330537"/>
              <a:gd name="connsiteX0" fmla="*/ 4729 w 43256"/>
              <a:gd name="connsiteY0" fmla="*/ 26036 h 43362"/>
              <a:gd name="connsiteX1" fmla="*/ 2196 w 43256"/>
              <a:gd name="connsiteY1" fmla="*/ 25239 h 43362"/>
              <a:gd name="connsiteX2" fmla="*/ 6964 w 43256"/>
              <a:gd name="connsiteY2" fmla="*/ 34758 h 43362"/>
              <a:gd name="connsiteX3" fmla="*/ 5856 w 43256"/>
              <a:gd name="connsiteY3" fmla="*/ 35139 h 43362"/>
              <a:gd name="connsiteX4" fmla="*/ 16514 w 43256"/>
              <a:gd name="connsiteY4" fmla="*/ 38949 h 43362"/>
              <a:gd name="connsiteX5" fmla="*/ 15846 w 43256"/>
              <a:gd name="connsiteY5" fmla="*/ 37209 h 43362"/>
              <a:gd name="connsiteX6" fmla="*/ 28863 w 43256"/>
              <a:gd name="connsiteY6" fmla="*/ 34610 h 43362"/>
              <a:gd name="connsiteX7" fmla="*/ 28596 w 43256"/>
              <a:gd name="connsiteY7" fmla="*/ 36519 h 43362"/>
              <a:gd name="connsiteX8" fmla="*/ 34165 w 43256"/>
              <a:gd name="connsiteY8" fmla="*/ 22813 h 43362"/>
              <a:gd name="connsiteX9" fmla="*/ 37416 w 43256"/>
              <a:gd name="connsiteY9" fmla="*/ 29949 h 43362"/>
              <a:gd name="connsiteX10" fmla="*/ 41834 w 43256"/>
              <a:gd name="connsiteY10" fmla="*/ 15213 h 43362"/>
              <a:gd name="connsiteX11" fmla="*/ 40386 w 43256"/>
              <a:gd name="connsiteY11" fmla="*/ 17889 h 43362"/>
              <a:gd name="connsiteX12" fmla="*/ 38360 w 43256"/>
              <a:gd name="connsiteY12" fmla="*/ 5285 h 43362"/>
              <a:gd name="connsiteX13" fmla="*/ 38436 w 43256"/>
              <a:gd name="connsiteY13" fmla="*/ 6549 h 43362"/>
              <a:gd name="connsiteX14" fmla="*/ 29114 w 43256"/>
              <a:gd name="connsiteY14" fmla="*/ 3811 h 43362"/>
              <a:gd name="connsiteX15" fmla="*/ 29856 w 43256"/>
              <a:gd name="connsiteY15" fmla="*/ 2199 h 43362"/>
              <a:gd name="connsiteX16" fmla="*/ 22177 w 43256"/>
              <a:gd name="connsiteY16" fmla="*/ 4579 h 43362"/>
              <a:gd name="connsiteX17" fmla="*/ 22536 w 43256"/>
              <a:gd name="connsiteY17" fmla="*/ 3189 h 43362"/>
              <a:gd name="connsiteX18" fmla="*/ 14036 w 43256"/>
              <a:gd name="connsiteY18" fmla="*/ 5051 h 43362"/>
              <a:gd name="connsiteX19" fmla="*/ 15336 w 43256"/>
              <a:gd name="connsiteY19" fmla="*/ 6399 h 43362"/>
              <a:gd name="connsiteX20" fmla="*/ 4163 w 43256"/>
              <a:gd name="connsiteY20" fmla="*/ 15648 h 43362"/>
              <a:gd name="connsiteX21" fmla="*/ 3936 w 43256"/>
              <a:gd name="connsiteY21" fmla="*/ 14229 h 4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362" fill="norm" stroke="1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723535" h="1330537" fill="norm" stroke="1" extrusionOk="0">
                <a:moveTo>
                  <a:pt x="464949" y="1155599"/>
                </a:moveTo>
                <a:lnTo>
                  <a:pt x="447091" y="1155833"/>
                </a:lnTo>
                <a:lnTo>
                  <a:pt x="464949" y="1155599"/>
                </a:lnTo>
                <a:close/>
              </a:path>
              <a:path w="2723535" h="1330537" fill="norm" stroke="1" extrusionOk="0">
                <a:moveTo>
                  <a:pt x="1523001" y="1316104"/>
                </a:moveTo>
                <a:lnTo>
                  <a:pt x="1519297" y="1313505"/>
                </a:lnTo>
                <a:lnTo>
                  <a:pt x="1523001" y="1316104"/>
                </a:lnTo>
                <a:close/>
              </a:path>
              <a:path w="2723535" h="1330537" fill="norm" stroke="1" extrusionOk="0">
                <a:moveTo>
                  <a:pt x="1318984" y="1330537"/>
                </a:moveTo>
                <a:lnTo>
                  <a:pt x="1213092" y="1302369"/>
                </a:lnTo>
                <a:cubicBezTo>
                  <a:pt x="1213092" y="1302369"/>
                  <a:pt x="1318984" y="1269529"/>
                  <a:pt x="1318984" y="1330537"/>
                </a:cubicBezTo>
                <a:close/>
              </a:path>
              <a:path w="43256" h="43362" fill="none" stroke="1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latin typeface="Cambria Math"/>
                        </a:rPr>
                        <m:t>(</m:t>
                      </m:r>
                      <m:r>
                        <m:rPr/>
                        <a:rPr lang="en-GB" sz="2400" b="0" i="1">
                          <a:latin typeface="Cambria Math"/>
                        </a:rPr>
                        <m:t>𝑛</m:t>
                      </m:r>
                      <m:r>
                        <m:rPr/>
                        <a:rPr lang="en-GB" sz="2400" b="0" i="1">
                          <a:latin typeface="Cambria Math"/>
                        </a:rPr>
                        <m:t>−1)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-out-</a:t>
            </a:r>
            <a:endParaRPr/>
          </a:p>
          <a:p>
            <a:pPr algn="ctr">
              <a:defRPr/>
            </a:pPr>
            <a:r>
              <a:rPr lang="en-US" sz="2400"/>
              <a:t>of-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latin typeface="Cambria Math"/>
                        </a:rPr>
                        <m:t>𝑛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 OT</a:t>
            </a:r>
            <a:endParaRPr/>
          </a:p>
        </p:txBody>
      </p:sp>
      <p:cxnSp>
        <p:nvCxnSpPr>
          <p:cNvPr id="31" name="Straight Arrow Connector 30"/>
          <p:cNvCxnSpPr>
            <a:cxnSpLocks/>
            <a:stCxn id="11" idx="3"/>
          </p:cNvCxnSpPr>
          <p:nvPr/>
        </p:nvCxnSpPr>
        <p:spPr bwMode="auto">
          <a:xfrm>
            <a:off x="3250759" y="3024801"/>
            <a:ext cx="1397971" cy="49154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 bwMode="auto">
          <a:xfrm flipV="1">
            <a:off x="3184814" y="3900599"/>
            <a:ext cx="1472169" cy="101340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 bwMode="auto">
          <a:xfrm flipH="1">
            <a:off x="7101444" y="3554699"/>
            <a:ext cx="17175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 bwMode="auto">
          <a:xfrm flipH="1">
            <a:off x="7101442" y="4059553"/>
            <a:ext cx="17175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 bwMode="auto">
          <a:xfrm>
            <a:off x="7247604" y="5021028"/>
            <a:ext cx="2213986" cy="114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𝑞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grow m:val="off"/>
                          <m:supHide m:val="on"/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naryPr>
                        <m: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2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GB" sz="22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/>
                                <a:rPr lang="en-GB" sz="22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/>
                            <a:rPr lang="en-GB" sz="2200" b="0" i="1">
                              <a:latin typeface="Cambria Math"/>
                            </a:rPr>
                            <m:t>⋅(</m:t>
                          </m:r>
                          <m:r>
                            <m:rPr>
                              <m:sty m:val="p"/>
                            </m:rPr>
                            <a:rPr lang="en-GB" sz="2200" b="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m:rPr/>
                            <a:rPr lang="en-GB" sz="2200" b="0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𝑖</m:t>
                          </m:r>
                          <m:r>
                            <m:rPr/>
                            <a:rPr lang="en-GB" sz="2200" b="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</mc:Choice>
              <mc:Fallback/>
            </mc:AlternateContent>
            <a:endParaRPr lang="en-US" sz="2200"/>
          </a:p>
          <a:p>
            <a:pPr>
              <a:defRPr/>
            </a:pPr>
            <a:r>
              <a:rPr lang="en-US" sz="2200"/>
              <a:t>   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=</m:t>
                      </m:r>
                      <m:r>
                        <m:rPr/>
                        <a:rPr lang="en-GB" sz="2200" b="0" i="1">
                          <a:solidFill>
                            <a:schemeClr val="accent6"/>
                          </a:solidFill>
                          <a:latin typeface="Cambria Math"/>
                        </a:rPr>
                        <m:t>u</m:t>
                      </m:r>
                      <m:r>
                        <m:rPr>
                          <m:sty m:val="p"/>
                        </m:rPr>
                        <a:rPr lang="en-GB" sz="22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+</m:t>
                      </m:r>
                      <m:r>
                        <m:rPr/>
                        <a:rPr lang="en-GB" sz="2200" b="0" i="1">
                          <a:solidFill>
                            <a:schemeClr val="accent6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47" name="TextBox 46"/>
          <p:cNvSpPr txBox="1"/>
          <p:nvPr/>
        </p:nvSpPr>
        <p:spPr bwMode="auto">
          <a:xfrm>
            <a:off x="3632841" y="3725309"/>
            <a:ext cx="336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⋮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1504311927" name="Slide Number Placeholder 3"/>
          <p:cNvSpPr>
            <a:spLocks noGrp="1"/>
          </p:cNvSpPr>
          <p:nvPr/>
        </p:nvSpPr>
        <p:spPr bwMode="auto">
          <a:xfrm>
            <a:off x="11296611" y="6217623"/>
            <a:ext cx="731599" cy="524799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01AE306-5900-654D-5634-805D1FEB36EA}" type="slidenum">
              <a:rPr lang="en"/>
              <a:t/>
            </a:fld>
            <a:endParaRPr lang="en"/>
          </a:p>
        </p:txBody>
      </p:sp>
      <p:sp>
        <p:nvSpPr>
          <p:cNvPr id="641193944" name="TextBox 7"/>
          <p:cNvSpPr txBox="1"/>
          <p:nvPr/>
        </p:nvSpPr>
        <p:spPr bwMode="auto">
          <a:xfrm>
            <a:off x="10163131" y="5193375"/>
            <a:ext cx="1365258" cy="3744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when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1800" b="0" i="1">
                          <a:latin typeface="Cambria Math"/>
                        </a:rPr>
                        <m:t>𝑖</m:t>
                      </m:r>
                      <m:r>
                        <m:rPr/>
                        <a:rPr lang="en-GB" sz="1800" b="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8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</mc:Choice>
              <mc:Fallback/>
            </mc:AlternateContent>
            <a:endParaRPr/>
          </a:p>
        </p:txBody>
      </p:sp>
      <p:cxnSp>
        <p:nvCxnSpPr>
          <p:cNvPr id="1321670697" name="Straight Arrow Connector 12"/>
          <p:cNvCxnSpPr>
            <a:cxnSpLocks/>
          </p:cNvCxnSpPr>
          <p:nvPr/>
        </p:nvCxnSpPr>
        <p:spPr bwMode="auto">
          <a:xfrm rot="0" flipH="1" flipV="1">
            <a:off x="9443131" y="5380617"/>
            <a:ext cx="7200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How to do VOLE-in-the-head?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1615059" y="2048118"/>
            <a:ext cx="2453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200"/>
              <a:t>All-but-one</a:t>
            </a:r>
            <a:endParaRPr/>
          </a:p>
          <a:p>
            <a:pPr>
              <a:defRPr/>
            </a:pPr>
            <a:r>
              <a:rPr lang="en-GB" sz="2200"/>
              <a:t>vector commitment</a:t>
            </a:r>
            <a:endParaRPr lang="en-US" sz="220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9048257" y="4776569"/>
            <a:ext cx="0" cy="9719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2"/>
          <a:stretch/>
        </p:blipFill>
        <p:spPr bwMode="auto">
          <a:xfrm>
            <a:off x="9248522" y="2059112"/>
            <a:ext cx="713984" cy="71398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/>
        </p:blipFill>
        <p:spPr bwMode="auto">
          <a:xfrm>
            <a:off x="808982" y="2059112"/>
            <a:ext cx="639145" cy="63914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 bwMode="auto">
          <a:xfrm>
            <a:off x="1641370" y="2992466"/>
            <a:ext cx="1394496" cy="936388"/>
            <a:chOff x="2186904" y="2335473"/>
            <a:chExt cx="1394496" cy="93638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186904" y="3145914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568251" y="3145914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952113" y="3145914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330593" y="3145914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773336" y="2335473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Isosceles Triangle 150"/>
            <p:cNvSpPr/>
            <p:nvPr/>
          </p:nvSpPr>
          <p:spPr bwMode="auto">
            <a:xfrm>
              <a:off x="2324741" y="2461420"/>
              <a:ext cx="1139148" cy="681937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/>
              <a:noAutofit/>
            </a:bodyPr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 bwMode="auto">
          <a:xfrm>
            <a:off x="8211018" y="3055439"/>
            <a:ext cx="1394496" cy="996055"/>
            <a:chOff x="7913352" y="2342357"/>
            <a:chExt cx="1394496" cy="996055"/>
          </a:xfrm>
        </p:grpSpPr>
        <p:sp>
          <p:nvSpPr>
            <p:cNvPr id="8" name="Rectangle 7"/>
            <p:cNvSpPr/>
            <p:nvPr/>
          </p:nvSpPr>
          <p:spPr bwMode="auto">
            <a:xfrm>
              <a:off x="7913352" y="3152798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678561" y="3152798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057041" y="3152798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499784" y="2342357"/>
              <a:ext cx="250807" cy="12594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50"/>
            <p:cNvSpPr/>
            <p:nvPr/>
          </p:nvSpPr>
          <p:spPr bwMode="auto">
            <a:xfrm>
              <a:off x="8051188" y="2468303"/>
              <a:ext cx="1139148" cy="681937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/>
              <a:noAutofit/>
            </a:bodyPr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8" name="Picture 4" descr="Billedresultat for cross mark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8282291" y="3087605"/>
              <a:ext cx="250807" cy="250807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 bwMode="auto">
          <a:xfrm>
            <a:off x="4498047" y="2591850"/>
            <a:ext cx="3411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Commit to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𝑛</m:t>
                      </m:r>
                    </m:oMath>
                  </m:oMathPara>
                </a14:m>
              </mc:Choice>
              <mc:Fallback/>
            </mc:AlternateContent>
            <a:r>
              <a:rPr lang="en-US" sz="2200"/>
              <a:t> random strings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5372693" y="4215233"/>
            <a:ext cx="15299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Open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𝑛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−1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3776774" y="5056383"/>
            <a:ext cx="2054280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Convert to VOLE</a:t>
            </a:r>
            <a:endParaRPr/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 bwMode="auto">
          <a:xfrm>
            <a:off x="4498047" y="3022737"/>
            <a:ext cx="3411062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>
            <a:off x="4498047" y="4609390"/>
            <a:ext cx="3411062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5372693" y="3663536"/>
            <a:ext cx="1538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200"/>
              <a:t>Challenge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sz="2200" b="0" i="0">
                          <a:latin typeface="Cambria Math"/>
                        </a:rPr>
                        <m:t>Δ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 bwMode="auto">
          <a:xfrm>
            <a:off x="4498047" y="4094423"/>
            <a:ext cx="3411062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 bwMode="auto">
          <a:xfrm>
            <a:off x="3159516" y="5976312"/>
            <a:ext cx="684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acc>
                        <m:accPr>
                          <m:chr m:val="⃗"/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m:rPr/>
                        <a:rPr lang="en-GB" sz="2200" b="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40" name="TextBox 39"/>
          <p:cNvSpPr txBox="1"/>
          <p:nvPr/>
        </p:nvSpPr>
        <p:spPr bwMode="auto">
          <a:xfrm>
            <a:off x="8268230" y="5976311"/>
            <a:ext cx="1611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acc>
                        <m:accPr>
                          <m:chr m:val="⃗"/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m:rPr/>
                        <a:rPr lang="en-GB" sz="2200" b="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sz="2200" b="0" i="0">
                          <a:latin typeface="Cambria Math"/>
                        </a:rPr>
                        <m:t>Δ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 bwMode="auto">
          <a:xfrm>
            <a:off x="3531965" y="4785871"/>
            <a:ext cx="0" cy="9719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 bwMode="auto">
          <a:xfrm>
            <a:off x="5936564" y="3217983"/>
            <a:ext cx="336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⋮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6544752" y="3085650"/>
            <a:ext cx="2183779" cy="472929"/>
          </a:xfrm>
          <a:prstGeom prst="wedgeRoundRectCallout">
            <a:avLst>
              <a:gd name="adj1" fmla="val -65121"/>
              <a:gd name="adj2" fmla="val 29036"/>
              <a:gd name="adj3" fmla="val 16667"/>
            </a:avLst>
          </a:prstGeom>
          <a:solidFill>
            <a:srgbClr val="5B9BD5">
              <a:alpha val="41961"/>
            </a:srgbClr>
          </a:solidFill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Run VOLE-ZK proof</a:t>
            </a:r>
            <a:endParaRPr/>
          </a:p>
        </p:txBody>
      </p:sp>
      <p:sp>
        <p:nvSpPr>
          <p:cNvPr id="2076461375" name="Slide Number Placeholder 3"/>
          <p:cNvSpPr>
            <a:spLocks noGrp="1"/>
          </p:cNvSpPr>
          <p:nvPr/>
        </p:nvSpPr>
        <p:spPr bwMode="auto">
          <a:xfrm>
            <a:off x="11296611" y="6217623"/>
            <a:ext cx="731599" cy="524799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47A290-EBA6-2E50-2866-EE37DD006D77}" type="slidenum">
              <a:rPr lang="en"/>
              <a:t/>
            </a:fld>
            <a:endParaRPr lang="en"/>
          </a:p>
        </p:txBody>
      </p:sp>
      <p:sp>
        <p:nvSpPr>
          <p:cNvPr id="1245461925" name="TextBox 7"/>
          <p:cNvSpPr txBox="1"/>
          <p:nvPr/>
        </p:nvSpPr>
        <p:spPr bwMode="auto">
          <a:xfrm flipH="0" flipV="0">
            <a:off x="331146" y="4507562"/>
            <a:ext cx="1586352" cy="10976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GGM tree (similarly to hypercube)</a:t>
            </a:r>
            <a:endParaRPr/>
          </a:p>
        </p:txBody>
      </p:sp>
      <p:cxnSp>
        <p:nvCxnSpPr>
          <p:cNvPr id="1078987006" name="Straight Arrow Connector 12"/>
          <p:cNvCxnSpPr>
            <a:cxnSpLocks/>
          </p:cNvCxnSpPr>
          <p:nvPr/>
        </p:nvCxnSpPr>
        <p:spPr bwMode="auto">
          <a:xfrm flipH="0" flipV="1">
            <a:off x="1917499" y="4039720"/>
            <a:ext cx="357868" cy="46784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98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46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VOLE-in-the-head: some details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(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𝑛</m:t>
                      </m:r>
                      <m:r>
                        <m:rPr/>
                        <a:rPr lang="en-GB" b="0" i="1">
                          <a:latin typeface="Cambria Math"/>
                        </a:rPr>
                        <m:t>−1)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-out-of-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𝑛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vector commit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⇒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VOLE in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>
                <a:solidFill>
                  <a:schemeClr val="tx1"/>
                </a:solidFill>
              </a:rPr>
              <a:t>Commitments have soundness error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en-GB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GB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lang="en-GB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>
                <a:solidFill>
                  <a:schemeClr val="tx1"/>
                </a:solidFill>
              </a:rPr>
              <a:t></a:t>
            </a:r>
            <a:endParaRPr lang="en-US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/>
              <a:t>What about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/>
                </a:solidFill>
              </a:rPr>
              <a:t> for large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/>
                </a:solidFill>
              </a:rPr>
              <a:t>?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For extension fields,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m:rPr/>
                        <a:rPr lang="en-GB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GB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m:rPr/>
                            <a:rPr lang="en-GB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/>
                </a:solidFill>
              </a:rPr>
              <a:t>:</a:t>
            </a:r>
            <a:endParaRPr/>
          </a:p>
          <a:p>
            <a:pPr lvl="1">
              <a:defRPr/>
            </a:pPr>
            <a:r>
              <a:rPr lang="en-US"/>
              <a:t>Repeat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𝜏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/>
                </a:solidFill>
              </a:rPr>
              <a:t> times, with same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solidFill>
                            <a:schemeClr val="accent6"/>
                          </a:solidFill>
                          <a:latin typeface="Cambria Math"/>
                        </a:rPr>
                        <m:t>u</m:t>
                      </m:r>
                      <m:r>
                        <m:rPr/>
                        <a:rPr lang="en-GB" b="0" i="1">
                          <a:solidFill>
                            <a:schemeClr val="tx1"/>
                          </a:solidFill>
                          <a:latin typeface="Cambria Math"/>
                        </a:rPr>
                        <m:t> ∈ 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GB"/>
              <a:t>Cost over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GB"/>
              <a:t>, </a:t>
            </a:r>
            <a:r>
              <a:rPr lang="en-GB">
                <a:solidFill>
                  <a:schemeClr val="accent1"/>
                </a:solidFill>
              </a:rPr>
              <a:t>11-16 bits per AND</a:t>
            </a:r>
            <a:r>
              <a:rPr lang="en-GB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(for 128-bit security)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943599" y="5421357"/>
            <a:ext cx="3011850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Needs consistency check</a:t>
            </a:r>
            <a:endParaRPr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 flipV="1">
            <a:off x="4662484" y="4572000"/>
            <a:ext cx="1281114" cy="10648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057582" name="Slide Number Placeholder 3"/>
          <p:cNvSpPr>
            <a:spLocks noGrp="1"/>
          </p:cNvSpPr>
          <p:nvPr/>
        </p:nvSpPr>
        <p:spPr bwMode="auto">
          <a:xfrm>
            <a:off x="11296611" y="6217623"/>
            <a:ext cx="731599" cy="524799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48FD22-065D-597C-1C88-768FBBD6FF9C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More details: consistency checking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600"/>
              <a:t>When repeating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600" b="0" i="1">
                          <a:latin typeface="Cambria Math"/>
                        </a:rPr>
                        <m:t>𝜏</m:t>
                      </m:r>
                    </m:oMath>
                  </m:oMathPara>
                </a14:m>
              </mc:Choice>
              <mc:Fallback/>
            </mc:AlternateContent>
            <a:r>
              <a:rPr lang="en-US" sz="2600"/>
              <a:t> times:</a:t>
            </a:r>
            <a:endParaRPr/>
          </a:p>
          <a:p>
            <a:pPr lvl="1">
              <a:defRPr/>
            </a:pPr>
            <a:r>
              <a:rPr lang="en-US" sz="2200"/>
              <a:t>Need to ensure prover uses </a:t>
            </a:r>
            <a:r>
              <a:rPr lang="en-US" sz="2200">
                <a:solidFill>
                  <a:schemeClr val="accent6"/>
                </a:solidFill>
              </a:rPr>
              <a:t>consistent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solidFill>
                            <a:schemeClr val="accent6"/>
                          </a:solidFill>
                          <a:latin typeface="Cambria Math"/>
                        </a:rPr>
                        <m:t>u</m:t>
                      </m:r>
                    </m:oMath>
                  </m:oMathPara>
                </a14:m>
              </mc:Choice>
              <mc:Fallback/>
            </mc:AlternateContent>
            <a:endParaRPr lang="en-GB" sz="2200" b="0">
              <a:solidFill>
                <a:schemeClr val="accent6"/>
              </a:solidFill>
            </a:endParaRP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600"/>
              <a:t>Consistency check from</a:t>
            </a:r>
            <a:r>
              <a:rPr lang="en-US"/>
              <a:t> 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[Roy 22]</a:t>
            </a:r>
            <a:r>
              <a:rPr lang="en-US"/>
              <a:t>:</a:t>
            </a:r>
            <a:endParaRPr/>
          </a:p>
          <a:p>
            <a:pPr>
              <a:defRPr/>
            </a:pPr>
            <a:endParaRPr lang="en-US" sz="2600"/>
          </a:p>
          <a:p>
            <a:pPr>
              <a:defRPr/>
            </a:pPr>
            <a:endParaRPr lang="en-US" sz="2600"/>
          </a:p>
          <a:p>
            <a:pPr>
              <a:defRPr/>
            </a:pPr>
            <a:endParaRPr lang="en-US" sz="2600"/>
          </a:p>
          <a:p>
            <a:pPr>
              <a:defRPr/>
            </a:pPr>
            <a:r>
              <a:rPr lang="en-US" sz="2600"/>
              <a:t>Security:</a:t>
            </a:r>
            <a:endParaRPr/>
          </a:p>
          <a:p>
            <a:pPr lvl="1">
              <a:defRPr/>
            </a:pPr>
            <a:r>
              <a:rPr lang="en-US" sz="2200"/>
              <a:t>Needs new analysis for round-by-round soundness with Fiat-Shamir</a:t>
            </a:r>
            <a:endParaRPr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H="1">
            <a:off x="4667003" y="4202057"/>
            <a:ext cx="256507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4500140" y="3748287"/>
            <a:ext cx="3120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200" b="0"/>
              <a:t>Universal hash function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4711460" y="4937182"/>
            <a:ext cx="256507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4927695" y="4517283"/>
            <a:ext cx="1938683" cy="437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acc>
                        <m:accPr>
                          <m:chr m:val="̃"/>
                          <m:ctrlPr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r>
              <a:rPr lang="en-US" sz="2200"/>
              <a:t>,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acc>
                        <m:accPr>
                          <m:chr m:val="̃"/>
                          <m:ctrlPr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080344" y="4780227"/>
            <a:ext cx="2352471" cy="437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Check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m:rPr/>
                        <a:rPr lang="en-GB" sz="2200" b="0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sz="22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200" b="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554491735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CFF78BFA-61A4-61EB-178F-4AA35DBCD9F4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Freeform: Shape 34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 fill="norm" stroke="1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defRPr/>
            </a:pPr>
            <a:r>
              <a:rPr lang="en-US" sz="44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FAEST</a:t>
            </a:r>
            <a:endParaRPr sz="4400"/>
          </a:p>
          <a:p>
            <a:pPr marL="570252" indent="-570252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/>
              <a:buChar char="–"/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Post-quantum signature</a:t>
            </a:r>
            <a:endParaRPr sz="4400"/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1679" y="1697662"/>
            <a:ext cx="3462674" cy="3462674"/>
          </a:xfrm>
          <a:prstGeom prst="rect">
            <a:avLst/>
          </a:prstGeom>
        </p:spPr>
      </p:pic>
      <p:sp>
        <p:nvSpPr>
          <p:cNvPr id="673506592" name="Slide Number Placeholder 3"/>
          <p:cNvSpPr>
            <a:spLocks noGrp="1"/>
          </p:cNvSpPr>
          <p:nvPr/>
        </p:nvSpPr>
        <p:spPr bwMode="auto">
          <a:xfrm>
            <a:off x="11296611" y="6217623"/>
            <a:ext cx="731599" cy="524799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512EE8A-27E9-E2C5-7601-D7B3D8B6737D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286351" name="Content Placeholder 1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824772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(post-quantum) Signature dishes</a:t>
            </a:r>
            <a:endParaRPr/>
          </a:p>
        </p:txBody>
      </p:sp>
      <p:pic>
        <p:nvPicPr>
          <p:cNvPr id="147514880" name="Content Placeholder 4" descr="A picture containing grass, outdoor, fruit, picnic basket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5583" y="1864949"/>
            <a:ext cx="3283578" cy="2197011"/>
          </a:xfrm>
          <a:prstGeom prst="rect">
            <a:avLst/>
          </a:prstGeom>
        </p:spPr>
      </p:pic>
      <p:pic>
        <p:nvPicPr>
          <p:cNvPr id="1445195418" name="Picture 7" descr="A person and person cooking meat on a grill&#10;&#10;Description automatically generated with low confidenc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56631" y="4061962"/>
            <a:ext cx="3336924" cy="2002154"/>
          </a:xfrm>
          <a:prstGeom prst="rect">
            <a:avLst/>
          </a:prstGeom>
        </p:spPr>
      </p:pic>
      <p:pic>
        <p:nvPicPr>
          <p:cNvPr id="1732180996" name="Picture 9" descr="A room with tables and chairs&#10;&#10;Description automatically generated with low confidenc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52029" y="934212"/>
            <a:ext cx="3527952" cy="2347691"/>
          </a:xfrm>
          <a:prstGeom prst="rect">
            <a:avLst/>
          </a:prstGeom>
        </p:spPr>
      </p:pic>
      <p:sp>
        <p:nvSpPr>
          <p:cNvPr id="676428184" name="Arrow: Right 5"/>
          <p:cNvSpPr/>
          <p:nvPr/>
        </p:nvSpPr>
        <p:spPr bwMode="auto">
          <a:xfrm rot="1165327">
            <a:off x="3001518" y="4340572"/>
            <a:ext cx="1227666" cy="71966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89281233" name="Arrow: Right 8"/>
          <p:cNvSpPr/>
          <p:nvPr/>
        </p:nvSpPr>
        <p:spPr bwMode="auto">
          <a:xfrm rot="18761571">
            <a:off x="8418894" y="3610262"/>
            <a:ext cx="1227666" cy="71966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43684608" name="TextBox 2"/>
          <p:cNvSpPr txBox="1"/>
          <p:nvPr/>
        </p:nvSpPr>
        <p:spPr bwMode="auto">
          <a:xfrm>
            <a:off x="2206674" y="1495617"/>
            <a:ext cx="142023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Picnic</a:t>
            </a:r>
            <a:endParaRPr/>
          </a:p>
        </p:txBody>
      </p:sp>
      <p:sp>
        <p:nvSpPr>
          <p:cNvPr id="1958009349" name="TextBox 6"/>
          <p:cNvSpPr txBox="1"/>
          <p:nvPr/>
        </p:nvSpPr>
        <p:spPr bwMode="auto">
          <a:xfrm>
            <a:off x="6096912" y="3654504"/>
            <a:ext cx="142023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BBQ</a:t>
            </a:r>
            <a:endParaRPr/>
          </a:p>
        </p:txBody>
      </p:sp>
      <p:sp>
        <p:nvSpPr>
          <p:cNvPr id="536843992" name="TextBox 10"/>
          <p:cNvSpPr txBox="1"/>
          <p:nvPr/>
        </p:nvSpPr>
        <p:spPr bwMode="auto">
          <a:xfrm>
            <a:off x="9635168" y="472270"/>
            <a:ext cx="142023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Banquet</a:t>
            </a:r>
            <a:endParaRPr/>
          </a:p>
        </p:txBody>
      </p:sp>
      <p:sp>
        <p:nvSpPr>
          <p:cNvPr id="911737463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67D97953-4421-ABF3-0D01-9B648E626848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8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9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0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28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1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4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Paradigm for ZK-based signatures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26325" y="1813750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/>
              <a:t>Signature:</a:t>
            </a:r>
            <a:endParaRPr/>
          </a:p>
          <a:p>
            <a:pPr lvl="1">
              <a:defRPr/>
            </a:pPr>
            <a:r>
              <a:rPr lang="en-US"/>
              <a:t>NIZK proof of knowledge of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b="0" i="0">
                          <a:latin typeface="Cambria Math"/>
                        </a:rPr>
                        <m:t>s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𝑘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, such that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i="1">
                          <a:latin typeface="Cambria Math"/>
                        </a:rPr>
                        <m:t>𝑝𝑘</m:t>
                      </m:r>
                      <m:r>
                        <m:rPr/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m:rPr/>
                            <a:rPr lang="en-GB" i="1"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</mc:Choice>
              <mc:Fallback/>
            </mc:AlternateContent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Challenge: finding a </a:t>
            </a:r>
            <a:r>
              <a:rPr lang="en-US">
                <a:solidFill>
                  <a:schemeClr val="accent1"/>
                </a:solidFill>
              </a:rPr>
              <a:t>ZK-friendly</a:t>
            </a:r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b="0" i="0">
                          <a:latin typeface="Cambria Math"/>
                        </a:rPr>
                        <m:t>Enc</m:t>
                      </m:r>
                    </m:oMath>
                  </m:oMathPara>
                </a14:m>
              </mc:Choice>
              <mc:Fallback/>
            </mc:AlternateContent>
            <a:endParaRPr lang="en-US"/>
          </a:p>
          <a:p>
            <a:pPr lvl="1">
              <a:defRPr/>
            </a:pPr>
            <a:r>
              <a:rPr lang="en-US"/>
              <a:t>Custom ciphers: e.g. </a:t>
            </a:r>
            <a:r>
              <a:rPr lang="en-US"/>
              <a:t>LowMC</a:t>
            </a:r>
            <a:r>
              <a:rPr lang="en-US"/>
              <a:t>, </a:t>
            </a:r>
            <a:r>
              <a:rPr lang="en-US"/>
              <a:t>MiMC</a:t>
            </a:r>
            <a:endParaRPr lang="en-US"/>
          </a:p>
          <a:p>
            <a:pPr lvl="1">
              <a:defRPr/>
            </a:pPr>
            <a:r>
              <a:rPr lang="en-US"/>
              <a:t>Other assumptions: code-based, multivariate…</a:t>
            </a:r>
            <a:endParaRPr/>
          </a:p>
        </p:txBody>
      </p:sp>
      <p:sp>
        <p:nvSpPr>
          <p:cNvPr id="1668209037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E1B4993C-666F-47A2-BC7F-05F83A9AAA3A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465696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77237" y="5596798"/>
            <a:ext cx="3087541" cy="400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AES: a ZK-friendly OWF?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6225628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/>
              <a:t>ShiftRows</a:t>
            </a:r>
            <a:r>
              <a:rPr lang="en-US"/>
              <a:t>, </a:t>
            </a:r>
            <a:r>
              <a:rPr lang="en-US"/>
              <a:t>MixColumns</a:t>
            </a:r>
            <a:r>
              <a:rPr lang="en-US"/>
              <a:t>, </a:t>
            </a:r>
            <a:r>
              <a:rPr lang="en-US"/>
              <a:t>AddRoundKey</a:t>
            </a:r>
            <a:r>
              <a:rPr lang="en-US"/>
              <a:t>:</a:t>
            </a:r>
            <a:endParaRPr/>
          </a:p>
          <a:p>
            <a:pPr lvl="4">
              <a:defRPr/>
            </a:pPr>
            <a:endParaRPr lang="en-US"/>
          </a:p>
          <a:p>
            <a:pPr lvl="1">
              <a:defRPr/>
            </a:pPr>
            <a:r>
              <a:rPr lang="en-US"/>
              <a:t>All </a:t>
            </a:r>
            <a:r>
              <a:rPr lang="en-US">
                <a:solidFill>
                  <a:schemeClr val="accent1"/>
                </a:solidFill>
              </a:rPr>
              <a:t>linear</a:t>
            </a:r>
            <a:r>
              <a:rPr lang="en-US"/>
              <a:t> over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/>
          </a:p>
          <a:p>
            <a:pPr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/>
              <a:t>S-Box:</a:t>
            </a:r>
            <a:endParaRPr/>
          </a:p>
          <a:p>
            <a:pPr lvl="5">
              <a:defRPr/>
            </a:pPr>
            <a:endParaRPr lang="en-US"/>
          </a:p>
          <a:p>
            <a:pPr lvl="1">
              <a:defRPr/>
            </a:pPr>
            <a:r>
              <a:rPr lang="en-US"/>
              <a:t>Inversion in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sSup>
                            <m:sSupPr>
                              <m:ctrlPr>
                                <a:rPr lang="en-GB" b="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GB" b="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m:rPr/>
                                <a:rPr lang="en-GB" b="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/>
              <a:t>Prove in ZK as </a:t>
            </a:r>
            <a:r>
              <a:rPr lang="en-US">
                <a:solidFill>
                  <a:schemeClr val="accent1"/>
                </a:solidFill>
              </a:rPr>
              <a:t>1 multiplication constraint</a:t>
            </a: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51679" y="1690688"/>
            <a:ext cx="2791200" cy="4186800"/>
          </a:xfrm>
          <a:prstGeom prst="rect">
            <a:avLst/>
          </a:prstGeom>
          <a:noFill/>
        </p:spPr>
      </p:pic>
      <p:sp>
        <p:nvSpPr>
          <p:cNvPr id="1342582654" name="Slide Number Placeholder 3"/>
          <p:cNvSpPr>
            <a:spLocks noGrp="1"/>
          </p:cNvSpPr>
          <p:nvPr/>
        </p:nvSpPr>
        <p:spPr bwMode="auto">
          <a:xfrm>
            <a:off x="11296611" y="6217623"/>
            <a:ext cx="731599" cy="524799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FE3F56-945E-A5B6-8596-B637B768381D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5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Proving AES-128 in FAEST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199" y="1774884"/>
            <a:ext cx="8835189" cy="431850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>
              <a:buNone/>
              <a:defRPr/>
            </a:pPr>
            <a:r>
              <a:rPr lang="en-US"/>
              <a:t>Witness: key + internal state of each round (+ key schedule)</a:t>
            </a:r>
            <a:endParaRPr/>
          </a:p>
          <a:p>
            <a:pPr>
              <a:defRPr/>
            </a:pPr>
            <a:r>
              <a:rPr lang="en-US"/>
              <a:t>1600 bits (in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/>
              <a:t>)</a:t>
            </a:r>
            <a:endParaRPr/>
          </a:p>
          <a:p>
            <a:pPr marL="0" indent="0">
              <a:buNone/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/>
              <a:t>200 constraints over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sSup>
                            <m:sSupPr>
                              <m:ctrlPr>
                                <a:rPr lang="en-GB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GB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m:rPr/>
                                <a:rPr lang="en-GB" b="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/>
              <a:t>:</a:t>
            </a:r>
            <a:endParaRPr/>
          </a:p>
          <a:p>
            <a:pPr>
              <a:defRPr/>
            </a:pPr>
            <a:r>
              <a:rPr lang="en-US"/>
              <a:t>1 per S-box:</a:t>
            </a:r>
            <a:endParaRPr lang="en-US"/>
          </a:p>
          <a:p>
            <a:pPr lvl="1">
              <a:defRPr/>
            </a:pPr>
            <a:r>
              <a:rPr lang="en-US"/>
              <a:t>degree-2 polynomial:</a:t>
            </a:r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𝑥𝑦</m:t>
                      </m:r>
                      <m:r>
                        <m:rPr/>
                        <a:rPr lang="en-GB" b="0" i="1">
                          <a:latin typeface="Cambria Math"/>
                        </a:rPr>
                        <m:t>=1</m:t>
                      </m:r>
                    </m:oMath>
                  </m:oMathPara>
                </a14:m>
              </mc:Choice>
              <mc:Fallback/>
            </mc:AlternateContent>
            <a:endParaRPr/>
          </a:p>
          <a:p>
            <a:pPr marL="0" indent="0">
              <a:buNone/>
              <a:defRPr/>
            </a:pPr>
            <a:endParaRPr sz="2800"/>
          </a:p>
          <a:p>
            <a:pPr marL="0" indent="0">
              <a:buNone/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if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800" b="0" i="1">
                          <a:latin typeface="Cambria Math"/>
                        </a:rPr>
                        <m:t>𝑥</m:t>
                      </m:r>
                      <m:r>
                        <m:rPr/>
                        <a:rPr lang="en-GB" sz="2800" b="0" i="1">
                          <a:latin typeface="Cambria Math"/>
                        </a:rPr>
                        <m:t>=0</m:t>
                      </m:r>
                    </m:oMath>
                  </m:oMathPara>
                </a14:m>
              </mc:Choice>
              <mc:Fallback/>
            </mc:AlternateContent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800" b="0" i="1">
                          <a:latin typeface="Cambria Math"/>
                        </a:rPr>
                        <m:t>𝑘</m:t>
                      </m:r>
                    </m:oMath>
                  </m:oMathPara>
                </a14:m>
              </mc:Choice>
              <mc:Fallback/>
            </mc:AlternateContent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that </a:t>
            </a:r>
            <a:r>
              <a:rPr lang="en-US" sz="2800" b="0" i="0" u="none" strike="noStrike" cap="none" spc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never happens</a:t>
            </a:r>
            <a:endParaRPr lang="en-US" sz="2800" b="0" i="0" u="none" strike="noStrike" cap="none" spc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1-2 bits less security</a:t>
            </a:r>
            <a:r>
              <a:rPr sz="2800"/>
              <a:t> (for AES-128)</a:t>
            </a:r>
            <a:endParaRPr sz="2800"/>
          </a:p>
        </p:txBody>
      </p:sp>
      <p:grpSp>
        <p:nvGrpSpPr>
          <p:cNvPr id="15" name="Group 14"/>
          <p:cNvGrpSpPr/>
          <p:nvPr/>
        </p:nvGrpSpPr>
        <p:grpSpPr bwMode="auto">
          <a:xfrm>
            <a:off x="6865191" y="3136822"/>
            <a:ext cx="3184451" cy="1320012"/>
            <a:chOff x="8610202" y="3292809"/>
            <a:chExt cx="2034444" cy="821294"/>
          </a:xfrm>
        </p:grpSpPr>
        <p:grpSp>
          <p:nvGrpSpPr>
            <p:cNvPr id="16" name="Group 15"/>
            <p:cNvGrpSpPr/>
            <p:nvPr/>
          </p:nvGrpSpPr>
          <p:grpSpPr bwMode="auto">
            <a:xfrm>
              <a:off x="9166745" y="3292809"/>
              <a:ext cx="1026028" cy="821294"/>
              <a:chOff x="8903892" y="558674"/>
              <a:chExt cx="1026028" cy="821294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8903892" y="558674"/>
                <a:ext cx="880356" cy="8212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67843"/>
                </a:schemeClr>
              </a:solidFill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200"/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9110785" y="820979"/>
                <a:ext cx="8191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200"/>
                  <a:t>S-Box</a:t>
                </a:r>
                <a:endParaRPr/>
              </a:p>
            </p:txBody>
          </p:sp>
        </p:grp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>
              <a:off x="8610202" y="3692211"/>
              <a:ext cx="5506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 bwMode="auto">
            <a:xfrm>
              <a:off x="10041510" y="3696374"/>
              <a:ext cx="4574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8639205" y="3442954"/>
              <a:ext cx="4127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/>
                          <a:rPr lang="en-GB" sz="2200" b="0" i="1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10198053" y="3440665"/>
              <a:ext cx="446593" cy="268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/>
                          <a:rPr lang="en-GB" sz="2200" b="0" i="1">
                            <a:latin typeface="Cambria Math"/>
                          </a:rPr>
                          <m:t>𝑦</m:t>
                        </m:r>
                        <m:r>
                          <m:rPr/>
                          <a:rPr lang="en-GB" sz="2200" b="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</mc:Choice>
                <mc:Fallback/>
              </mc:AlternateContent>
              <a:endParaRPr lang="en-US" sz="2200"/>
            </a:p>
          </p:txBody>
        </p:sp>
      </p:grpSp>
      <p:sp>
        <p:nvSpPr>
          <p:cNvPr id="23" name="TextBox 22"/>
          <p:cNvSpPr txBox="1"/>
          <p:nvPr/>
        </p:nvSpPr>
        <p:spPr bwMode="auto">
          <a:xfrm>
            <a:off x="10213484" y="3232973"/>
            <a:ext cx="2743200" cy="101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000" b="0" i="1">
                          <a:latin typeface="Cambria Math"/>
                        </a:rPr>
                        <m:t>0</m:t>
                      </m:r>
                    </m:oMath>
                  </m:oMathPara>
                </a14:m>
              </mc:Choice>
              <mc:Fallback/>
            </mc:AlternateContent>
            <a:r>
              <a:rPr lang="en-US" sz="2000"/>
              <a:t>	if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000" b="0" i="1">
                          <a:latin typeface="Cambria Math"/>
                        </a:rPr>
                        <m:t>𝑥</m:t>
                      </m:r>
                      <m:r>
                        <m:rPr/>
                        <a:rPr lang="en-GB" sz="2000" b="0" i="1">
                          <a:latin typeface="Cambria Math"/>
                        </a:rPr>
                        <m:t>=0</m:t>
                      </m:r>
                    </m:oMath>
                  </m:oMathPara>
                </a14:m>
              </mc:Choice>
              <mc:Fallback/>
            </mc:AlternateContent>
            <a:endParaRPr lang="en-US" sz="2000"/>
          </a:p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p>
                        <m:sSupPr>
                          <m:ctrlPr>
                            <a:rPr lang="en-GB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GB" sz="2000" b="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m:rPr/>
                            <a:rPr lang="en-GB" sz="2000" b="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 sz="2000"/>
              <a:t>	</a:t>
            </a:r>
            <a:r>
              <a:rPr lang="en-US" sz="2000"/>
              <a:t>o.w</a:t>
            </a:r>
            <a:r>
              <a:rPr lang="en-US" sz="2000"/>
              <a:t>.</a:t>
            </a:r>
            <a:endParaRPr/>
          </a:p>
          <a:p>
            <a:pPr>
              <a:defRPr/>
            </a:pPr>
            <a:r>
              <a:rPr lang="en-US" sz="2000"/>
              <a:t>(in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b>
                          <m:sSup>
                            <m:sSupPr>
                              <m:ctrlPr>
                                <a:rPr lang="en-GB" sz="20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GB" sz="20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m:rPr/>
                                <a:rPr lang="en-GB" sz="2000" b="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000"/>
              <a:t>)</a:t>
            </a:r>
            <a:endParaRPr/>
          </a:p>
        </p:txBody>
      </p:sp>
      <p:sp>
        <p:nvSpPr>
          <p:cNvPr id="24" name="Left Brace 23"/>
          <p:cNvSpPr/>
          <p:nvPr/>
        </p:nvSpPr>
        <p:spPr bwMode="auto">
          <a:xfrm>
            <a:off x="10049644" y="3232973"/>
            <a:ext cx="163840" cy="701162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1484746" name="Slide Number Placeholder 3"/>
          <p:cNvSpPr>
            <a:spLocks noGrp="1"/>
          </p:cNvSpPr>
          <p:nvPr/>
        </p:nvSpPr>
        <p:spPr bwMode="auto">
          <a:xfrm>
            <a:off x="11296611" y="6217623"/>
            <a:ext cx="731599" cy="524799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C824E2B-B12C-766C-D95F-E8C392BCF107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FAEST summary: proving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latin typeface="Cambria Math"/>
                        </a:rPr>
                        <m:t>𝑝𝑘</m:t>
                      </m:r>
                      <m:r>
                        <m:rPr/>
                        <a:rPr lang="en-GB" b="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>
                          <a:latin typeface="Cambria Math"/>
                        </a:rPr>
                        <m:t>AE</m:t>
                      </m:r>
                      <m:sSub>
                        <m:sSubPr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/>
                            <a:rPr lang="en-GB" b="0" i="1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m:rPr/>
                        <a:rPr lang="en-GB" b="0" i="1">
                          <a:latin typeface="Cambria Math"/>
                        </a:rPr>
                        <m:t>(</m:t>
                      </m:r>
                      <m:r>
                        <m:rPr/>
                        <a:rPr lang="en-GB" b="0" i="1">
                          <a:latin typeface="Cambria Math"/>
                        </a:rPr>
                        <m:t>𝑥</m:t>
                      </m:r>
                      <m:r>
                        <m:rPr/>
                        <a:rPr lang="en-GB" b="0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802757" y="3473374"/>
            <a:ext cx="2969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Commit to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𝑠𝑘</m:t>
                      </m:r>
                    </m:oMath>
                  </m:oMathPara>
                </a14:m>
              </mc:Choice>
              <mc:Fallback/>
            </mc:AlternateContent>
            <a:r>
              <a:rPr lang="en-US" sz="2200"/>
              <a:t> and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200" i="1">
                          <a:latin typeface="Cambria Math"/>
                        </a:rPr>
                        <m:t>𝑠𝑡𝑎𝑡𝑒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  <a:p>
            <a:pPr>
              <a:defRPr/>
            </a:pPr>
            <a:r>
              <a:rPr lang="en-US" sz="2200"/>
              <a:t>after each round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6208041" y="5335738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200"/>
              <a:t>Mult. check</a:t>
            </a:r>
            <a:endParaRPr lang="en-US" sz="2200"/>
          </a:p>
        </p:txBody>
      </p:sp>
      <p:sp>
        <p:nvSpPr>
          <p:cNvPr id="8" name="TextBox 7"/>
          <p:cNvSpPr txBox="1"/>
          <p:nvPr/>
        </p:nvSpPr>
        <p:spPr bwMode="auto">
          <a:xfrm>
            <a:off x="3109284" y="4315126"/>
            <a:ext cx="2889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200"/>
              <a:t>VOLE consistency check</a:t>
            </a:r>
            <a:endParaRPr lang="en-US" sz="2200"/>
          </a:p>
        </p:txBody>
      </p:sp>
      <p:sp>
        <p:nvSpPr>
          <p:cNvPr id="9" name="TextBox 8"/>
          <p:cNvSpPr txBox="1"/>
          <p:nvPr/>
        </p:nvSpPr>
        <p:spPr bwMode="auto">
          <a:xfrm>
            <a:off x="8336168" y="5694658"/>
            <a:ext cx="2428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200"/>
              <a:t>Open VOLE outputs</a:t>
            </a:r>
            <a:endParaRPr lang="en-US" sz="2200"/>
          </a:p>
        </p:txBody>
      </p:sp>
      <p:grpSp>
        <p:nvGrpSpPr>
          <p:cNvPr id="25" name="Group 24"/>
          <p:cNvGrpSpPr/>
          <p:nvPr/>
        </p:nvGrpSpPr>
        <p:grpSpPr bwMode="auto">
          <a:xfrm>
            <a:off x="1580144" y="2527846"/>
            <a:ext cx="1394496" cy="936388"/>
            <a:chOff x="0" y="-1370094"/>
            <a:chExt cx="2364932" cy="15880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4337"/>
              <a:ext cx="425344" cy="2135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6728" y="4337"/>
              <a:ext cx="425344" cy="2135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97721" y="4337"/>
              <a:ext cx="425344" cy="2135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39588" y="4337"/>
              <a:ext cx="425344" cy="2135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4533" y="-1370094"/>
              <a:ext cx="425344" cy="2135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50"/>
            <p:cNvSpPr/>
            <p:nvPr/>
          </p:nvSpPr>
          <p:spPr bwMode="auto">
            <a:xfrm>
              <a:off x="233759" y="-1156500"/>
              <a:ext cx="1931886" cy="115650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/>
              <a:noAutofit/>
            </a:bodyPr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6" name="Picture 15"/>
          <p:cNvPicPr/>
          <p:nvPr/>
        </p:nvPicPr>
        <p:blipFill>
          <a:blip r:embed="rId2"/>
          <a:stretch/>
        </p:blipFill>
        <p:spPr bwMode="auto">
          <a:xfrm>
            <a:off x="8650294" y="1781846"/>
            <a:ext cx="713984" cy="71398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/>
          <a:stretch/>
        </p:blipFill>
        <p:spPr bwMode="auto">
          <a:xfrm>
            <a:off x="1676667" y="1766980"/>
            <a:ext cx="639145" cy="639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4808623" y="2284595"/>
            <a:ext cx="944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>
                          <m:sty m:val="p"/>
                        </m:rPr>
                        <a:rPr lang="en-GB" sz="2200" b="0" i="0">
                          <a:latin typeface="Cambria Math"/>
                        </a:rPr>
                        <m:t>chal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 b="0" i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/>
                            <a:rPr lang="en-GB" sz="2200" b="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6884823" y="3321429"/>
            <a:ext cx="951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>
                          <m:sty m:val="p"/>
                        </m:rPr>
                        <a:rPr lang="en-GB" sz="2200" b="0" i="0">
                          <a:latin typeface="Cambria Math"/>
                        </a:rPr>
                        <m:t>chal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 b="0" i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/>
                            <a:rPr lang="en-GB" sz="2200" b="0" i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9101299" y="4400638"/>
            <a:ext cx="951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>
                          <m:sty m:val="p"/>
                        </m:rPr>
                        <a:rPr lang="en-GB" sz="2200" b="0" i="0">
                          <a:latin typeface="Cambria Math"/>
                        </a:rPr>
                        <m:t>chal</m:t>
                      </m:r>
                      <m:sSub>
                        <m:sSubPr>
                          <m:ctrlPr>
                            <a:rPr lang="en-GB" sz="22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 b="0" i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/>
                            <a:rPr lang="en-GB" sz="2200" b="0" i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 bwMode="auto">
          <a:xfrm>
            <a:off x="3059550" y="3097772"/>
            <a:ext cx="963385" cy="430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5487148" y="4138585"/>
            <a:ext cx="963385" cy="430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>
            <a:off x="7686909" y="5131604"/>
            <a:ext cx="963385" cy="430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 bwMode="auto">
          <a:xfrm>
            <a:off x="6135206" y="4467580"/>
            <a:ext cx="1720040" cy="767977"/>
            <a:chOff x="2446374" y="4848626"/>
            <a:chExt cx="2956435" cy="1320012"/>
          </a:xfrm>
        </p:grpSpPr>
        <p:grpSp>
          <p:nvGrpSpPr>
            <p:cNvPr id="27" name="Group 26"/>
            <p:cNvGrpSpPr/>
            <p:nvPr/>
          </p:nvGrpSpPr>
          <p:grpSpPr bwMode="auto">
            <a:xfrm>
              <a:off x="3317510" y="4848626"/>
              <a:ext cx="1377993" cy="1320012"/>
              <a:chOff x="8903892" y="558674"/>
              <a:chExt cx="880356" cy="821294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8903892" y="558674"/>
                <a:ext cx="880356" cy="8212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67843"/>
                </a:schemeClr>
              </a:solidFill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200"/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8917216" y="742632"/>
                <a:ext cx="8191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200"/>
                  <a:t>S-Box</a:t>
                </a:r>
                <a:endParaRPr/>
              </a:p>
            </p:txBody>
          </p:sp>
        </p:grpSp>
        <p:cxnSp>
          <p:nvCxnSpPr>
            <p:cNvPr id="28" name="Straight Arrow Connector 27"/>
            <p:cNvCxnSpPr>
              <a:cxnSpLocks/>
            </p:cNvCxnSpPr>
            <p:nvPr/>
          </p:nvCxnSpPr>
          <p:spPr bwMode="auto">
            <a:xfrm>
              <a:off x="2446374" y="5490559"/>
              <a:ext cx="8618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>
              <a:off x="4686755" y="5497250"/>
              <a:ext cx="71605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loud Callout 23"/>
          <p:cNvSpPr/>
          <p:nvPr/>
        </p:nvSpPr>
        <p:spPr bwMode="auto">
          <a:xfrm>
            <a:off x="3818028" y="3425567"/>
            <a:ext cx="1761250" cy="8001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195926 w 2720009"/>
              <a:gd name="connsiteY0" fmla="*/ 1678706 h 1325563"/>
              <a:gd name="connsiteX1" fmla="*/ 1159105 w 2720009"/>
              <a:gd name="connsiteY1" fmla="*/ 1715527 h 1325563"/>
              <a:gd name="connsiteX2" fmla="*/ 1122284 w 2720009"/>
              <a:gd name="connsiteY2" fmla="*/ 1678706 h 1325563"/>
              <a:gd name="connsiteX3" fmla="*/ 1159105 w 2720009"/>
              <a:gd name="connsiteY3" fmla="*/ 1641885 h 1325563"/>
              <a:gd name="connsiteX4" fmla="*/ 1195926 w 2720009"/>
              <a:gd name="connsiteY4" fmla="*/ 1678706 h 1325563"/>
              <a:gd name="connsiteX0" fmla="*/ 1251465 w 2720009"/>
              <a:gd name="connsiteY0" fmla="*/ 1584054 h 1325563"/>
              <a:gd name="connsiteX1" fmla="*/ 1177823 w 2720009"/>
              <a:gd name="connsiteY1" fmla="*/ 1657696 h 1325563"/>
              <a:gd name="connsiteX2" fmla="*/ 1104181 w 2720009"/>
              <a:gd name="connsiteY2" fmla="*/ 1584054 h 1325563"/>
              <a:gd name="connsiteX3" fmla="*/ 1177823 w 2720009"/>
              <a:gd name="connsiteY3" fmla="*/ 1510412 h 1325563"/>
              <a:gd name="connsiteX4" fmla="*/ 1251465 w 2720009"/>
              <a:gd name="connsiteY4" fmla="*/ 1584054 h 1325563"/>
              <a:gd name="connsiteX0" fmla="*/ 1321289 w 2720009"/>
              <a:gd name="connsiteY0" fmla="*/ 1417159 h 1325563"/>
              <a:gd name="connsiteX1" fmla="*/ 1210825 w 2720009"/>
              <a:gd name="connsiteY1" fmla="*/ 1527623 h 1325563"/>
              <a:gd name="connsiteX2" fmla="*/ 1100361 w 2720009"/>
              <a:gd name="connsiteY2" fmla="*/ 1417159 h 1325563"/>
              <a:gd name="connsiteX3" fmla="*/ 1210825 w 2720009"/>
              <a:gd name="connsiteY3" fmla="*/ 1306695 h 1325563"/>
              <a:gd name="connsiteX4" fmla="*/ 1321289 w 2720009"/>
              <a:gd name="connsiteY4" fmla="*/ 1417159 h 132556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5801"/>
              <a:gd name="connsiteX1" fmla="*/ 5659 w 43256"/>
              <a:gd name="connsiteY1" fmla="*/ 6766 h 55801"/>
              <a:gd name="connsiteX2" fmla="*/ 14041 w 43256"/>
              <a:gd name="connsiteY2" fmla="*/ 5061 h 55801"/>
              <a:gd name="connsiteX3" fmla="*/ 22492 w 43256"/>
              <a:gd name="connsiteY3" fmla="*/ 3291 h 55801"/>
              <a:gd name="connsiteX4" fmla="*/ 25785 w 43256"/>
              <a:gd name="connsiteY4" fmla="*/ 59 h 55801"/>
              <a:gd name="connsiteX5" fmla="*/ 29869 w 43256"/>
              <a:gd name="connsiteY5" fmla="*/ 2340 h 55801"/>
              <a:gd name="connsiteX6" fmla="*/ 35499 w 43256"/>
              <a:gd name="connsiteY6" fmla="*/ 549 h 55801"/>
              <a:gd name="connsiteX7" fmla="*/ 38354 w 43256"/>
              <a:gd name="connsiteY7" fmla="*/ 5435 h 55801"/>
              <a:gd name="connsiteX8" fmla="*/ 42018 w 43256"/>
              <a:gd name="connsiteY8" fmla="*/ 10177 h 55801"/>
              <a:gd name="connsiteX9" fmla="*/ 41854 w 43256"/>
              <a:gd name="connsiteY9" fmla="*/ 15319 h 55801"/>
              <a:gd name="connsiteX10" fmla="*/ 43052 w 43256"/>
              <a:gd name="connsiteY10" fmla="*/ 23181 h 55801"/>
              <a:gd name="connsiteX11" fmla="*/ 37440 w 43256"/>
              <a:gd name="connsiteY11" fmla="*/ 30063 h 55801"/>
              <a:gd name="connsiteX12" fmla="*/ 35431 w 43256"/>
              <a:gd name="connsiteY12" fmla="*/ 35960 h 55801"/>
              <a:gd name="connsiteX13" fmla="*/ 28591 w 43256"/>
              <a:gd name="connsiteY13" fmla="*/ 36674 h 55801"/>
              <a:gd name="connsiteX14" fmla="*/ 23703 w 43256"/>
              <a:gd name="connsiteY14" fmla="*/ 42965 h 55801"/>
              <a:gd name="connsiteX15" fmla="*/ 16516 w 43256"/>
              <a:gd name="connsiteY15" fmla="*/ 39125 h 55801"/>
              <a:gd name="connsiteX16" fmla="*/ 5840 w 43256"/>
              <a:gd name="connsiteY16" fmla="*/ 35331 h 55801"/>
              <a:gd name="connsiteX17" fmla="*/ 1146 w 43256"/>
              <a:gd name="connsiteY17" fmla="*/ 31109 h 55801"/>
              <a:gd name="connsiteX18" fmla="*/ 2149 w 43256"/>
              <a:gd name="connsiteY18" fmla="*/ 25410 h 55801"/>
              <a:gd name="connsiteX19" fmla="*/ 31 w 43256"/>
              <a:gd name="connsiteY19" fmla="*/ 19563 h 55801"/>
              <a:gd name="connsiteX20" fmla="*/ 3899 w 43256"/>
              <a:gd name="connsiteY20" fmla="*/ 14366 h 55801"/>
              <a:gd name="connsiteX21" fmla="*/ 3936 w 43256"/>
              <a:gd name="connsiteY21" fmla="*/ 14229 h 55801"/>
              <a:gd name="connsiteX0" fmla="*/ 1198193 w 2723535"/>
              <a:gd name="connsiteY0" fmla="*/ 1674380 h 1712224"/>
              <a:gd name="connsiteX1" fmla="*/ 1161372 w 2723535"/>
              <a:gd name="connsiteY1" fmla="*/ 1711201 h 1712224"/>
              <a:gd name="connsiteX2" fmla="*/ 1161372 w 2723535"/>
              <a:gd name="connsiteY2" fmla="*/ 1637559 h 1712224"/>
              <a:gd name="connsiteX3" fmla="*/ 1198193 w 2723535"/>
              <a:gd name="connsiteY3" fmla="*/ 1674380 h 1712224"/>
              <a:gd name="connsiteX0" fmla="*/ 1253732 w 2723535"/>
              <a:gd name="connsiteY0" fmla="*/ 1579728 h 1712224"/>
              <a:gd name="connsiteX1" fmla="*/ 1180090 w 2723535"/>
              <a:gd name="connsiteY1" fmla="*/ 1653370 h 1712224"/>
              <a:gd name="connsiteX2" fmla="*/ 1106448 w 2723535"/>
              <a:gd name="connsiteY2" fmla="*/ 1579728 h 1712224"/>
              <a:gd name="connsiteX3" fmla="*/ 1180090 w 2723535"/>
              <a:gd name="connsiteY3" fmla="*/ 1506086 h 1712224"/>
              <a:gd name="connsiteX4" fmla="*/ 1253732 w 2723535"/>
              <a:gd name="connsiteY4" fmla="*/ 1579728 h 1712224"/>
              <a:gd name="connsiteX0" fmla="*/ 1323556 w 2723535"/>
              <a:gd name="connsiteY0" fmla="*/ 1412833 h 1712224"/>
              <a:gd name="connsiteX1" fmla="*/ 1213092 w 2723535"/>
              <a:gd name="connsiteY1" fmla="*/ 1523297 h 1712224"/>
              <a:gd name="connsiteX2" fmla="*/ 1102628 w 2723535"/>
              <a:gd name="connsiteY2" fmla="*/ 1412833 h 1712224"/>
              <a:gd name="connsiteX3" fmla="*/ 1213092 w 2723535"/>
              <a:gd name="connsiteY3" fmla="*/ 1302369 h 1712224"/>
              <a:gd name="connsiteX4" fmla="*/ 1323556 w 2723535"/>
              <a:gd name="connsiteY4" fmla="*/ 1412833 h 1712224"/>
              <a:gd name="connsiteX0" fmla="*/ 4729 w 43256"/>
              <a:gd name="connsiteY0" fmla="*/ 26036 h 55801"/>
              <a:gd name="connsiteX1" fmla="*/ 2196 w 43256"/>
              <a:gd name="connsiteY1" fmla="*/ 25239 h 55801"/>
              <a:gd name="connsiteX2" fmla="*/ 6964 w 43256"/>
              <a:gd name="connsiteY2" fmla="*/ 34758 h 55801"/>
              <a:gd name="connsiteX3" fmla="*/ 5856 w 43256"/>
              <a:gd name="connsiteY3" fmla="*/ 35139 h 55801"/>
              <a:gd name="connsiteX4" fmla="*/ 16514 w 43256"/>
              <a:gd name="connsiteY4" fmla="*/ 38949 h 55801"/>
              <a:gd name="connsiteX5" fmla="*/ 15846 w 43256"/>
              <a:gd name="connsiteY5" fmla="*/ 37209 h 55801"/>
              <a:gd name="connsiteX6" fmla="*/ 28863 w 43256"/>
              <a:gd name="connsiteY6" fmla="*/ 34610 h 55801"/>
              <a:gd name="connsiteX7" fmla="*/ 28596 w 43256"/>
              <a:gd name="connsiteY7" fmla="*/ 36519 h 55801"/>
              <a:gd name="connsiteX8" fmla="*/ 34165 w 43256"/>
              <a:gd name="connsiteY8" fmla="*/ 22813 h 55801"/>
              <a:gd name="connsiteX9" fmla="*/ 37416 w 43256"/>
              <a:gd name="connsiteY9" fmla="*/ 29949 h 55801"/>
              <a:gd name="connsiteX10" fmla="*/ 41834 w 43256"/>
              <a:gd name="connsiteY10" fmla="*/ 15213 h 55801"/>
              <a:gd name="connsiteX11" fmla="*/ 40386 w 43256"/>
              <a:gd name="connsiteY11" fmla="*/ 17889 h 55801"/>
              <a:gd name="connsiteX12" fmla="*/ 38360 w 43256"/>
              <a:gd name="connsiteY12" fmla="*/ 5285 h 55801"/>
              <a:gd name="connsiteX13" fmla="*/ 38436 w 43256"/>
              <a:gd name="connsiteY13" fmla="*/ 6549 h 55801"/>
              <a:gd name="connsiteX14" fmla="*/ 29114 w 43256"/>
              <a:gd name="connsiteY14" fmla="*/ 3811 h 55801"/>
              <a:gd name="connsiteX15" fmla="*/ 29856 w 43256"/>
              <a:gd name="connsiteY15" fmla="*/ 2199 h 55801"/>
              <a:gd name="connsiteX16" fmla="*/ 22177 w 43256"/>
              <a:gd name="connsiteY16" fmla="*/ 4579 h 55801"/>
              <a:gd name="connsiteX17" fmla="*/ 22536 w 43256"/>
              <a:gd name="connsiteY17" fmla="*/ 3189 h 55801"/>
              <a:gd name="connsiteX18" fmla="*/ 14036 w 43256"/>
              <a:gd name="connsiteY18" fmla="*/ 5051 h 55801"/>
              <a:gd name="connsiteX19" fmla="*/ 15336 w 43256"/>
              <a:gd name="connsiteY19" fmla="*/ 6399 h 55801"/>
              <a:gd name="connsiteX20" fmla="*/ 4163 w 43256"/>
              <a:gd name="connsiteY20" fmla="*/ 15648 h 55801"/>
              <a:gd name="connsiteX21" fmla="*/ 3936 w 43256"/>
              <a:gd name="connsiteY21" fmla="*/ 14229 h 55801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653370 h 1674380"/>
              <a:gd name="connsiteX2" fmla="*/ 1106448 w 2723535"/>
              <a:gd name="connsiteY2" fmla="*/ 1579728 h 1674380"/>
              <a:gd name="connsiteX3" fmla="*/ 1180090 w 2723535"/>
              <a:gd name="connsiteY3" fmla="*/ 1506086 h 1674380"/>
              <a:gd name="connsiteX4" fmla="*/ 1253732 w 2723535"/>
              <a:gd name="connsiteY4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06448 w 2723535"/>
              <a:gd name="connsiteY1" fmla="*/ 1579728 h 1674380"/>
              <a:gd name="connsiteX2" fmla="*/ 1180090 w 2723535"/>
              <a:gd name="connsiteY2" fmla="*/ 1506086 h 1674380"/>
              <a:gd name="connsiteX3" fmla="*/ 1253732 w 2723535"/>
              <a:gd name="connsiteY3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213092 w 2723535"/>
              <a:gd name="connsiteY2" fmla="*/ 1302369 h 1674380"/>
              <a:gd name="connsiteX3" fmla="*/ 1323556 w 2723535"/>
              <a:gd name="connsiteY3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302369 h 1674380"/>
              <a:gd name="connsiteX2" fmla="*/ 1323556 w 2723535"/>
              <a:gd name="connsiteY2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34370 w 2723535"/>
              <a:gd name="connsiteY1" fmla="*/ 1387214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061218 w 2723535"/>
              <a:gd name="connsiteY1" fmla="*/ 1222622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061218 w 2723535"/>
              <a:gd name="connsiteY1" fmla="*/ 1222622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239526 w 2723535"/>
              <a:gd name="connsiteY1" fmla="*/ 1583810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162156 w 2723535"/>
              <a:gd name="connsiteY1" fmla="*/ 1481940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162156 w 2723535"/>
              <a:gd name="connsiteY1" fmla="*/ 1481940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519297 w 2723535"/>
              <a:gd name="connsiteY1" fmla="*/ 1313505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406004 w 2723535"/>
              <a:gd name="connsiteY1" fmla="*/ 1138990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519297 w 2723535"/>
              <a:gd name="connsiteY1" fmla="*/ 1313505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43362"/>
              <a:gd name="connsiteX1" fmla="*/ 5659 w 43256"/>
              <a:gd name="connsiteY1" fmla="*/ 6766 h 43362"/>
              <a:gd name="connsiteX2" fmla="*/ 14041 w 43256"/>
              <a:gd name="connsiteY2" fmla="*/ 5061 h 43362"/>
              <a:gd name="connsiteX3" fmla="*/ 22492 w 43256"/>
              <a:gd name="connsiteY3" fmla="*/ 3291 h 43362"/>
              <a:gd name="connsiteX4" fmla="*/ 25785 w 43256"/>
              <a:gd name="connsiteY4" fmla="*/ 59 h 43362"/>
              <a:gd name="connsiteX5" fmla="*/ 29869 w 43256"/>
              <a:gd name="connsiteY5" fmla="*/ 2340 h 43362"/>
              <a:gd name="connsiteX6" fmla="*/ 35499 w 43256"/>
              <a:gd name="connsiteY6" fmla="*/ 549 h 43362"/>
              <a:gd name="connsiteX7" fmla="*/ 38354 w 43256"/>
              <a:gd name="connsiteY7" fmla="*/ 5435 h 43362"/>
              <a:gd name="connsiteX8" fmla="*/ 42018 w 43256"/>
              <a:gd name="connsiteY8" fmla="*/ 10177 h 43362"/>
              <a:gd name="connsiteX9" fmla="*/ 41854 w 43256"/>
              <a:gd name="connsiteY9" fmla="*/ 15319 h 43362"/>
              <a:gd name="connsiteX10" fmla="*/ 43052 w 43256"/>
              <a:gd name="connsiteY10" fmla="*/ 23181 h 43362"/>
              <a:gd name="connsiteX11" fmla="*/ 37440 w 43256"/>
              <a:gd name="connsiteY11" fmla="*/ 30063 h 43362"/>
              <a:gd name="connsiteX12" fmla="*/ 35431 w 43256"/>
              <a:gd name="connsiteY12" fmla="*/ 35960 h 43362"/>
              <a:gd name="connsiteX13" fmla="*/ 28591 w 43256"/>
              <a:gd name="connsiteY13" fmla="*/ 36674 h 43362"/>
              <a:gd name="connsiteX14" fmla="*/ 23703 w 43256"/>
              <a:gd name="connsiteY14" fmla="*/ 42965 h 43362"/>
              <a:gd name="connsiteX15" fmla="*/ 16516 w 43256"/>
              <a:gd name="connsiteY15" fmla="*/ 39125 h 43362"/>
              <a:gd name="connsiteX16" fmla="*/ 5840 w 43256"/>
              <a:gd name="connsiteY16" fmla="*/ 35331 h 43362"/>
              <a:gd name="connsiteX17" fmla="*/ 1146 w 43256"/>
              <a:gd name="connsiteY17" fmla="*/ 31109 h 43362"/>
              <a:gd name="connsiteX18" fmla="*/ 2149 w 43256"/>
              <a:gd name="connsiteY18" fmla="*/ 25410 h 43362"/>
              <a:gd name="connsiteX19" fmla="*/ 31 w 43256"/>
              <a:gd name="connsiteY19" fmla="*/ 19563 h 43362"/>
              <a:gd name="connsiteX20" fmla="*/ 3899 w 43256"/>
              <a:gd name="connsiteY20" fmla="*/ 14366 h 43362"/>
              <a:gd name="connsiteX21" fmla="*/ 3936 w 43256"/>
              <a:gd name="connsiteY21" fmla="*/ 14229 h 43362"/>
              <a:gd name="connsiteX0" fmla="*/ 464949 w 2723535"/>
              <a:gd name="connsiteY0" fmla="*/ 1155599 h 1330537"/>
              <a:gd name="connsiteX1" fmla="*/ 406004 w 2723535"/>
              <a:gd name="connsiteY1" fmla="*/ 1138990 h 1330537"/>
              <a:gd name="connsiteX2" fmla="*/ 464949 w 2723535"/>
              <a:gd name="connsiteY2" fmla="*/ 1155599 h 1330537"/>
              <a:gd name="connsiteX0" fmla="*/ 1523001 w 2723535"/>
              <a:gd name="connsiteY0" fmla="*/ 1316104 h 1330537"/>
              <a:gd name="connsiteX1" fmla="*/ 1519297 w 2723535"/>
              <a:gd name="connsiteY1" fmla="*/ 1313505 h 1330537"/>
              <a:gd name="connsiteX2" fmla="*/ 1523001 w 2723535"/>
              <a:gd name="connsiteY2" fmla="*/ 1316104 h 1330537"/>
              <a:gd name="connsiteX0" fmla="*/ 1318984 w 2723535"/>
              <a:gd name="connsiteY0" fmla="*/ 1330537 h 1330537"/>
              <a:gd name="connsiteX1" fmla="*/ 1213092 w 2723535"/>
              <a:gd name="connsiteY1" fmla="*/ 1302369 h 1330537"/>
              <a:gd name="connsiteX2" fmla="*/ 1318984 w 2723535"/>
              <a:gd name="connsiteY2" fmla="*/ 1330537 h 1330537"/>
              <a:gd name="connsiteX0" fmla="*/ 4729 w 43256"/>
              <a:gd name="connsiteY0" fmla="*/ 26036 h 43362"/>
              <a:gd name="connsiteX1" fmla="*/ 2196 w 43256"/>
              <a:gd name="connsiteY1" fmla="*/ 25239 h 43362"/>
              <a:gd name="connsiteX2" fmla="*/ 6964 w 43256"/>
              <a:gd name="connsiteY2" fmla="*/ 34758 h 43362"/>
              <a:gd name="connsiteX3" fmla="*/ 5856 w 43256"/>
              <a:gd name="connsiteY3" fmla="*/ 35139 h 43362"/>
              <a:gd name="connsiteX4" fmla="*/ 16514 w 43256"/>
              <a:gd name="connsiteY4" fmla="*/ 38949 h 43362"/>
              <a:gd name="connsiteX5" fmla="*/ 15846 w 43256"/>
              <a:gd name="connsiteY5" fmla="*/ 37209 h 43362"/>
              <a:gd name="connsiteX6" fmla="*/ 28863 w 43256"/>
              <a:gd name="connsiteY6" fmla="*/ 34610 h 43362"/>
              <a:gd name="connsiteX7" fmla="*/ 28596 w 43256"/>
              <a:gd name="connsiteY7" fmla="*/ 36519 h 43362"/>
              <a:gd name="connsiteX8" fmla="*/ 34165 w 43256"/>
              <a:gd name="connsiteY8" fmla="*/ 22813 h 43362"/>
              <a:gd name="connsiteX9" fmla="*/ 37416 w 43256"/>
              <a:gd name="connsiteY9" fmla="*/ 29949 h 43362"/>
              <a:gd name="connsiteX10" fmla="*/ 41834 w 43256"/>
              <a:gd name="connsiteY10" fmla="*/ 15213 h 43362"/>
              <a:gd name="connsiteX11" fmla="*/ 40386 w 43256"/>
              <a:gd name="connsiteY11" fmla="*/ 17889 h 43362"/>
              <a:gd name="connsiteX12" fmla="*/ 38360 w 43256"/>
              <a:gd name="connsiteY12" fmla="*/ 5285 h 43362"/>
              <a:gd name="connsiteX13" fmla="*/ 38436 w 43256"/>
              <a:gd name="connsiteY13" fmla="*/ 6549 h 43362"/>
              <a:gd name="connsiteX14" fmla="*/ 29114 w 43256"/>
              <a:gd name="connsiteY14" fmla="*/ 3811 h 43362"/>
              <a:gd name="connsiteX15" fmla="*/ 29856 w 43256"/>
              <a:gd name="connsiteY15" fmla="*/ 2199 h 43362"/>
              <a:gd name="connsiteX16" fmla="*/ 22177 w 43256"/>
              <a:gd name="connsiteY16" fmla="*/ 4579 h 43362"/>
              <a:gd name="connsiteX17" fmla="*/ 22536 w 43256"/>
              <a:gd name="connsiteY17" fmla="*/ 3189 h 43362"/>
              <a:gd name="connsiteX18" fmla="*/ 14036 w 43256"/>
              <a:gd name="connsiteY18" fmla="*/ 5051 h 43362"/>
              <a:gd name="connsiteX19" fmla="*/ 15336 w 43256"/>
              <a:gd name="connsiteY19" fmla="*/ 6399 h 43362"/>
              <a:gd name="connsiteX20" fmla="*/ 4163 w 43256"/>
              <a:gd name="connsiteY20" fmla="*/ 15648 h 43362"/>
              <a:gd name="connsiteX21" fmla="*/ 3936 w 43256"/>
              <a:gd name="connsiteY21" fmla="*/ 14229 h 43362"/>
              <a:gd name="connsiteX0" fmla="*/ 3936 w 43256"/>
              <a:gd name="connsiteY0" fmla="*/ 14229 h 43362"/>
              <a:gd name="connsiteX1" fmla="*/ 5659 w 43256"/>
              <a:gd name="connsiteY1" fmla="*/ 6766 h 43362"/>
              <a:gd name="connsiteX2" fmla="*/ 14041 w 43256"/>
              <a:gd name="connsiteY2" fmla="*/ 5061 h 43362"/>
              <a:gd name="connsiteX3" fmla="*/ 22492 w 43256"/>
              <a:gd name="connsiteY3" fmla="*/ 3291 h 43362"/>
              <a:gd name="connsiteX4" fmla="*/ 25785 w 43256"/>
              <a:gd name="connsiteY4" fmla="*/ 59 h 43362"/>
              <a:gd name="connsiteX5" fmla="*/ 29869 w 43256"/>
              <a:gd name="connsiteY5" fmla="*/ 2340 h 43362"/>
              <a:gd name="connsiteX6" fmla="*/ 35499 w 43256"/>
              <a:gd name="connsiteY6" fmla="*/ 549 h 43362"/>
              <a:gd name="connsiteX7" fmla="*/ 38354 w 43256"/>
              <a:gd name="connsiteY7" fmla="*/ 5435 h 43362"/>
              <a:gd name="connsiteX8" fmla="*/ 42018 w 43256"/>
              <a:gd name="connsiteY8" fmla="*/ 10177 h 43362"/>
              <a:gd name="connsiteX9" fmla="*/ 41854 w 43256"/>
              <a:gd name="connsiteY9" fmla="*/ 15319 h 43362"/>
              <a:gd name="connsiteX10" fmla="*/ 43052 w 43256"/>
              <a:gd name="connsiteY10" fmla="*/ 23181 h 43362"/>
              <a:gd name="connsiteX11" fmla="*/ 37440 w 43256"/>
              <a:gd name="connsiteY11" fmla="*/ 30063 h 43362"/>
              <a:gd name="connsiteX12" fmla="*/ 35431 w 43256"/>
              <a:gd name="connsiteY12" fmla="*/ 35960 h 43362"/>
              <a:gd name="connsiteX13" fmla="*/ 28591 w 43256"/>
              <a:gd name="connsiteY13" fmla="*/ 36674 h 43362"/>
              <a:gd name="connsiteX14" fmla="*/ 23703 w 43256"/>
              <a:gd name="connsiteY14" fmla="*/ 42965 h 43362"/>
              <a:gd name="connsiteX15" fmla="*/ 16516 w 43256"/>
              <a:gd name="connsiteY15" fmla="*/ 39125 h 43362"/>
              <a:gd name="connsiteX16" fmla="*/ 5840 w 43256"/>
              <a:gd name="connsiteY16" fmla="*/ 35331 h 43362"/>
              <a:gd name="connsiteX17" fmla="*/ 1146 w 43256"/>
              <a:gd name="connsiteY17" fmla="*/ 31109 h 43362"/>
              <a:gd name="connsiteX18" fmla="*/ 2149 w 43256"/>
              <a:gd name="connsiteY18" fmla="*/ 25410 h 43362"/>
              <a:gd name="connsiteX19" fmla="*/ 31 w 43256"/>
              <a:gd name="connsiteY19" fmla="*/ 19563 h 43362"/>
              <a:gd name="connsiteX20" fmla="*/ 3899 w 43256"/>
              <a:gd name="connsiteY20" fmla="*/ 14366 h 43362"/>
              <a:gd name="connsiteX21" fmla="*/ 3936 w 43256"/>
              <a:gd name="connsiteY21" fmla="*/ 14229 h 43362"/>
              <a:gd name="connsiteX0" fmla="*/ 464949 w 2723535"/>
              <a:gd name="connsiteY0" fmla="*/ 1155599 h 1330537"/>
              <a:gd name="connsiteX1" fmla="*/ 447091 w 2723535"/>
              <a:gd name="connsiteY1" fmla="*/ 1155833 h 1330537"/>
              <a:gd name="connsiteX2" fmla="*/ 464949 w 2723535"/>
              <a:gd name="connsiteY2" fmla="*/ 1155599 h 1330537"/>
              <a:gd name="connsiteX0" fmla="*/ 1523001 w 2723535"/>
              <a:gd name="connsiteY0" fmla="*/ 1316104 h 1330537"/>
              <a:gd name="connsiteX1" fmla="*/ 1519297 w 2723535"/>
              <a:gd name="connsiteY1" fmla="*/ 1313505 h 1330537"/>
              <a:gd name="connsiteX2" fmla="*/ 1523001 w 2723535"/>
              <a:gd name="connsiteY2" fmla="*/ 1316104 h 1330537"/>
              <a:gd name="connsiteX0" fmla="*/ 1318984 w 2723535"/>
              <a:gd name="connsiteY0" fmla="*/ 1330537 h 1330537"/>
              <a:gd name="connsiteX1" fmla="*/ 1213092 w 2723535"/>
              <a:gd name="connsiteY1" fmla="*/ 1302369 h 1330537"/>
              <a:gd name="connsiteX2" fmla="*/ 1318984 w 2723535"/>
              <a:gd name="connsiteY2" fmla="*/ 1330537 h 1330537"/>
              <a:gd name="connsiteX0" fmla="*/ 4729 w 43256"/>
              <a:gd name="connsiteY0" fmla="*/ 26036 h 43362"/>
              <a:gd name="connsiteX1" fmla="*/ 2196 w 43256"/>
              <a:gd name="connsiteY1" fmla="*/ 25239 h 43362"/>
              <a:gd name="connsiteX2" fmla="*/ 6964 w 43256"/>
              <a:gd name="connsiteY2" fmla="*/ 34758 h 43362"/>
              <a:gd name="connsiteX3" fmla="*/ 5856 w 43256"/>
              <a:gd name="connsiteY3" fmla="*/ 35139 h 43362"/>
              <a:gd name="connsiteX4" fmla="*/ 16514 w 43256"/>
              <a:gd name="connsiteY4" fmla="*/ 38949 h 43362"/>
              <a:gd name="connsiteX5" fmla="*/ 15846 w 43256"/>
              <a:gd name="connsiteY5" fmla="*/ 37209 h 43362"/>
              <a:gd name="connsiteX6" fmla="*/ 28863 w 43256"/>
              <a:gd name="connsiteY6" fmla="*/ 34610 h 43362"/>
              <a:gd name="connsiteX7" fmla="*/ 28596 w 43256"/>
              <a:gd name="connsiteY7" fmla="*/ 36519 h 43362"/>
              <a:gd name="connsiteX8" fmla="*/ 34165 w 43256"/>
              <a:gd name="connsiteY8" fmla="*/ 22813 h 43362"/>
              <a:gd name="connsiteX9" fmla="*/ 37416 w 43256"/>
              <a:gd name="connsiteY9" fmla="*/ 29949 h 43362"/>
              <a:gd name="connsiteX10" fmla="*/ 41834 w 43256"/>
              <a:gd name="connsiteY10" fmla="*/ 15213 h 43362"/>
              <a:gd name="connsiteX11" fmla="*/ 40386 w 43256"/>
              <a:gd name="connsiteY11" fmla="*/ 17889 h 43362"/>
              <a:gd name="connsiteX12" fmla="*/ 38360 w 43256"/>
              <a:gd name="connsiteY12" fmla="*/ 5285 h 43362"/>
              <a:gd name="connsiteX13" fmla="*/ 38436 w 43256"/>
              <a:gd name="connsiteY13" fmla="*/ 6549 h 43362"/>
              <a:gd name="connsiteX14" fmla="*/ 29114 w 43256"/>
              <a:gd name="connsiteY14" fmla="*/ 3811 h 43362"/>
              <a:gd name="connsiteX15" fmla="*/ 29856 w 43256"/>
              <a:gd name="connsiteY15" fmla="*/ 2199 h 43362"/>
              <a:gd name="connsiteX16" fmla="*/ 22177 w 43256"/>
              <a:gd name="connsiteY16" fmla="*/ 4579 h 43362"/>
              <a:gd name="connsiteX17" fmla="*/ 22536 w 43256"/>
              <a:gd name="connsiteY17" fmla="*/ 3189 h 43362"/>
              <a:gd name="connsiteX18" fmla="*/ 14036 w 43256"/>
              <a:gd name="connsiteY18" fmla="*/ 5051 h 43362"/>
              <a:gd name="connsiteX19" fmla="*/ 15336 w 43256"/>
              <a:gd name="connsiteY19" fmla="*/ 6399 h 43362"/>
              <a:gd name="connsiteX20" fmla="*/ 4163 w 43256"/>
              <a:gd name="connsiteY20" fmla="*/ 15648 h 43362"/>
              <a:gd name="connsiteX21" fmla="*/ 3936 w 43256"/>
              <a:gd name="connsiteY21" fmla="*/ 14229 h 4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362" fill="norm" stroke="1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723535" h="1330537" fill="norm" stroke="1" extrusionOk="0">
                <a:moveTo>
                  <a:pt x="464949" y="1155599"/>
                </a:moveTo>
                <a:lnTo>
                  <a:pt x="447091" y="1155833"/>
                </a:lnTo>
                <a:lnTo>
                  <a:pt x="464949" y="1155599"/>
                </a:lnTo>
                <a:close/>
              </a:path>
              <a:path w="2723535" h="1330537" fill="norm" stroke="1" extrusionOk="0">
                <a:moveTo>
                  <a:pt x="1523001" y="1316104"/>
                </a:moveTo>
                <a:lnTo>
                  <a:pt x="1519297" y="1313505"/>
                </a:lnTo>
                <a:lnTo>
                  <a:pt x="1523001" y="1316104"/>
                </a:lnTo>
                <a:close/>
              </a:path>
              <a:path w="2723535" h="1330537" fill="norm" stroke="1" extrusionOk="0">
                <a:moveTo>
                  <a:pt x="1318984" y="1330537"/>
                </a:moveTo>
                <a:lnTo>
                  <a:pt x="1213092" y="1302369"/>
                </a:lnTo>
                <a:cubicBezTo>
                  <a:pt x="1213092" y="1302369"/>
                  <a:pt x="1318984" y="1269529"/>
                  <a:pt x="1318984" y="1330537"/>
                </a:cubicBezTo>
                <a:close/>
              </a:path>
              <a:path w="43256" h="43362" fill="none" stroke="1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acc>
                        <m:accPr>
                          <m:chr m:val="⃗"/>
                          <m:ctrlPr>
                            <a:rPr lang="en-GB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000" b="0" i="1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m:rPr/>
                        <a:rPr lang="en-GB" sz="2000" b="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000" b="0" i="1"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sz="2000" b="0" i="0">
                          <a:latin typeface="Cambria Math"/>
                        </a:rPr>
                        <m:t>Δ</m:t>
                      </m:r>
                      <m:r>
                        <m:rPr/>
                        <a:rPr lang="en-GB" sz="2000" b="0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000" b="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lang="en-US" sz="2000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 bwMode="auto">
          <a:xfrm flipH="1">
            <a:off x="4376057" y="2142858"/>
            <a:ext cx="2236667" cy="11928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 bwMode="auto">
          <a:xfrm flipH="1">
            <a:off x="6536549" y="3143224"/>
            <a:ext cx="2236667" cy="11928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 bwMode="auto">
          <a:xfrm flipH="1">
            <a:off x="8794313" y="4208709"/>
            <a:ext cx="2236667" cy="11928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 bwMode="auto">
          <a:xfrm flipH="1">
            <a:off x="4479470" y="2229942"/>
            <a:ext cx="2236667" cy="11928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 bwMode="auto">
          <a:xfrm flipH="1">
            <a:off x="6639962" y="3230308"/>
            <a:ext cx="2236667" cy="11928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 bwMode="auto">
          <a:xfrm flipH="1">
            <a:off x="8897726" y="4295793"/>
            <a:ext cx="2236667" cy="11928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212576" name="Slide Number Placeholder 3"/>
          <p:cNvSpPr>
            <a:spLocks noGrp="1"/>
          </p:cNvSpPr>
          <p:nvPr/>
        </p:nvSpPr>
        <p:spPr bwMode="auto">
          <a:xfrm>
            <a:off x="11296611" y="6217623"/>
            <a:ext cx="731599" cy="524799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3AE64CB-225E-9AB9-EBD1-56768CEAE9F0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FAEST performance (AVX2 + AES-NI)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 rot="0" flipH="0" flipV="0">
            <a:off x="838800" y="3528000"/>
            <a:ext cx="10515600" cy="307786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2600"/>
              <a:t>Timings are from my laptop: 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AMD Ryzen 7 5800H</a:t>
            </a:r>
            <a:r>
              <a:rPr lang="en-US" sz="2600"/>
              <a:t>, 3.2</a:t>
            </a:r>
            <a:r>
              <a:rPr lang="en-US" sz="2600">
                <a:latin typeface="Calibri"/>
                <a:ea typeface="Calibri"/>
                <a:cs typeface="Calibri"/>
              </a:rPr>
              <a:t>–</a:t>
            </a:r>
            <a:r>
              <a:rPr lang="en-US" sz="2600"/>
              <a:t>4.4 GHz</a:t>
            </a:r>
            <a:endParaRPr sz="2600"/>
          </a:p>
          <a:p>
            <a:pPr>
              <a:defRPr/>
            </a:pPr>
            <a:r>
              <a:rPr lang="en-US" sz="2600"/>
              <a:t>Signature sizes:</a:t>
            </a:r>
            <a:endParaRPr sz="2600"/>
          </a:p>
          <a:p>
            <a:pPr lvl="1">
              <a:defRPr/>
            </a:pPr>
            <a:r>
              <a:rPr lang="en-US" sz="2200"/>
              <a:t>Smaller than SPHINCS+ and most code-based candidates</a:t>
            </a:r>
            <a:endParaRPr sz="2200"/>
          </a:p>
          <a:p>
            <a:pPr lvl="1">
              <a:defRPr/>
            </a:pPr>
            <a:r>
              <a:rPr lang="en-US" sz="2200"/>
              <a:t>Faster signing, slower verification</a:t>
            </a:r>
            <a:endParaRPr sz="2600"/>
          </a:p>
          <a:p>
            <a:pPr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Even-Mansour variant: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sz="2600" b="0" i="0">
                          <a:latin typeface="Cambria Math"/>
                        </a:rPr>
                        <m:t>En</m:t>
                      </m:r>
                      <m:sSub>
                        <m:sSubPr>
                          <m:ctrlPr>
                            <a:rPr lang="en-GB" sz="26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600" b="0" i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/>
                            <a:rPr lang="en-GB" sz="2600" b="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6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GB" sz="2600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/>
                        <a:rPr lang="en-GB" sz="2600" b="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600" b="0" i="0">
                          <a:latin typeface="Cambria Math"/>
                        </a:rPr>
                        <m:t>AE</m:t>
                      </m:r>
                      <m:sSub>
                        <m:sSubPr>
                          <m:ctrlPr>
                            <a:rPr lang="en-GB" sz="26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600" b="0" i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/>
                            <a:rPr lang="en-GB" sz="2600" b="0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GB" sz="26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GB" sz="2600" b="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m:rPr/>
                        <a:rPr lang="en-GB" sz="2600" b="0" i="1">
                          <a:latin typeface="Cambria Math"/>
                        </a:rPr>
                        <m:t>⊕</m:t>
                      </m:r>
                      <m:r>
                        <m:rPr/>
                        <a:rPr lang="en-GB" sz="2600" b="0" i="1">
                          <a:latin typeface="Cambria Math"/>
                        </a:rPr>
                        <m:t>𝑘</m:t>
                      </m:r>
                    </m:oMath>
                  </m:oMathPara>
                </a14:m>
              </mc:Choice>
              <mc:Fallback/>
            </mc:AlternateContent>
            <a:endParaRPr sz="2600"/>
          </a:p>
          <a:p>
            <a:pPr lvl="1"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10-15% smaller</a:t>
            </a:r>
            <a:r>
              <a:rPr lang="en-US" sz="2200"/>
              <a:t> because of fixed key schedule</a:t>
            </a:r>
            <a:endParaRPr sz="2600"/>
          </a:p>
        </p:txBody>
      </p:sp>
      <p:graphicFrame>
        <p:nvGraphicFramePr>
          <p:cNvPr id="6" name="Table 6"/>
          <p:cNvGraphicFramePr>
            <a:graphicFrameLocks xmlns:a="http://schemas.openxmlformats.org/drawingml/2006/main" noGrp="1"/>
          </p:cNvGraphicFramePr>
          <p:nvPr/>
        </p:nvGraphicFramePr>
        <p:xfrm>
          <a:off x="2031999" y="1420866"/>
          <a:ext cx="7410450" cy="188004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465917"/>
                <a:gridCol w="2465917"/>
                <a:gridCol w="2465917"/>
              </a:tblGrid>
              <a:tr h="370840">
                <a:tc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Sign/Verify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Size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/>
                        <a:t>FAEST-128s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mc:AlternateContent xmlns:mc="http://schemas.openxmlformats.org/markup-compatibility/2006" xmlns:m="http://schemas.openxmlformats.org/officeDocument/2006/math">
                        <mc:Choice xmlns:a14="http://schemas.microsoft.com/office/drawing/2010/main" Requires="a14">
                          <a14:m>
                            <m:oMathPara>
                              <m:oMathParaPr/>
                              <m:oMath>
                                <m:r>
                                  <m:rPr/>
                                  <a:rPr lang="en-GB" b="0" i="1">
                                    <a:latin typeface="Cambria Math"/>
                                  </a:rPr>
                                  <m:t>≈</m:t>
                                </m:r>
                              </m:oMath>
                            </m:oMathPara>
                          </a14:m>
                        </mc:Choice>
                        <mc:Fallback/>
                      </mc:AlternateContent>
                      <a:r>
                        <a:rPr lang="en-US"/>
                        <a:t> 8ms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5 006 B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/>
                        <a:t>FAEST-128f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mc:AlternateContent xmlns:mc="http://schemas.openxmlformats.org/markup-compatibility/2006" xmlns:m="http://schemas.openxmlformats.org/officeDocument/2006/math">
                        <mc:Choice xmlns:a14="http://schemas.microsoft.com/office/drawing/2010/main" Requires="a14">
                          <a14:m>
                            <m:oMathPara>
                              <m:oMathParaPr/>
                              <m:oMath>
                                <m:r>
                                  <m:rPr/>
                                  <a:rPr lang="en-GB" b="0" i="1">
                                    <a:latin typeface="Cambria Math"/>
                                  </a:rPr>
                                  <m:t>≈ </m:t>
                                </m:r>
                              </m:oMath>
                            </m:oMathPara>
                          </a14:m>
                        </mc:Choice>
                        <mc:Fallback/>
                      </mc:AlternateContent>
                      <a:r>
                        <a:rPr lang="en-US"/>
                        <a:t>1ms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6 336 B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/>
                        <a:t>FAEST-256s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mc:AlternateContent xmlns:mc="http://schemas.openxmlformats.org/markup-compatibility/2006" xmlns:m="http://schemas.openxmlformats.org/officeDocument/2006/math">
                        <mc:Choice xmlns:a14="http://schemas.microsoft.com/office/drawing/2010/main" Requires="a14">
                          <a14:m>
                            <m:oMathPara>
                              <m:oMathParaPr/>
                              <m:oMath>
                                <m:r>
                                  <m:rPr/>
                                  <a:rPr lang="en-GB" b="0" i="1">
                                    <a:latin typeface="Cambria Math"/>
                                  </a:rPr>
                                  <m:t>≈</m:t>
                                </m:r>
                                <m:r>
                                  <m:rPr/>
                                  <a:rPr lang="en-GB" b="0" i="0">
                                    <a:latin typeface="Cambria Math"/>
                                  </a:rPr>
                                  <m:t>27</m:t>
                                </m:r>
                              </m:oMath>
                            </m:oMathPara>
                          </a14:m>
                        </mc:Choice>
                        <mc:Fallback/>
                      </mc:AlternateContent>
                      <a:r>
                        <a:rPr lang="en-US"/>
                        <a:t>ms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22 100 B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/>
                        <a:t>FAEST-256f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mc:AlternateContent xmlns:mc="http://schemas.openxmlformats.org/markup-compatibility/2006" xmlns:m="http://schemas.openxmlformats.org/officeDocument/2006/math">
                        <mc:Choice xmlns:a14="http://schemas.microsoft.com/office/drawing/2010/main" Requires="a14">
                          <a14:m>
                            <m:oMathPara>
                              <m:oMathParaPr/>
                              <m:oMath>
                                <m:r>
                                  <m:rPr/>
                                  <a:rPr lang="en-GB" b="0" i="1">
                                    <a:latin typeface="Cambria Math"/>
                                  </a:rPr>
                                  <m:t>≈</m:t>
                                </m:r>
                                <m:r>
                                  <m:rPr/>
                                  <a:rPr lang="en-GB" b="0" i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</mc:Choice>
                        <mc:Fallback/>
                      </mc:AlternateContent>
                      <a:r>
                        <a:rPr lang="en-US"/>
                        <a:t>ms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28 400 B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911552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60A19CF1-1628-4CD0-F6AE-E38CCEFC84F0}" type="slidenum">
              <a:rPr lang="en"/>
              <a:t/>
            </a:fld>
            <a:endParaRPr lang="en"/>
          </a:p>
        </p:txBody>
      </p:sp>
      <p:sp>
        <p:nvSpPr>
          <p:cNvPr id="1224801221" name=""/>
          <p:cNvSpPr txBox="1"/>
          <p:nvPr/>
        </p:nvSpPr>
        <p:spPr bwMode="auto">
          <a:xfrm flipH="0" flipV="0">
            <a:off x="2661970" y="907676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380250283" name=""/>
          <p:cNvSpPr txBox="1"/>
          <p:nvPr/>
        </p:nvSpPr>
        <p:spPr bwMode="auto">
          <a:xfrm flipH="0" flipV="0">
            <a:off x="4298029" y="3608294"/>
            <a:ext cx="914399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3544929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/>
              <a:t>Work in progress</a:t>
            </a:r>
            <a:endParaRPr/>
          </a:p>
        </p:txBody>
      </p:sp>
      <p:sp>
        <p:nvSpPr>
          <p:cNvPr id="263320877" name="Content Placeholder 2"/>
          <p:cNvSpPr>
            <a:spLocks noGrp="1"/>
          </p:cNvSpPr>
          <p:nvPr>
            <p:ph idx="1"/>
          </p:nvPr>
        </p:nvSpPr>
        <p:spPr bwMode="auto">
          <a:xfrm>
            <a:off x="838199" y="1349374"/>
            <a:ext cx="10515600" cy="4351338"/>
          </a:xfrm>
        </p:spPr>
        <p:txBody>
          <a:bodyPr/>
          <a:lstStyle>
            <a:lvl2pPr marL="685800" indent="-228600">
              <a:buFont typeface="Wingdings"/>
              <a:buChar char="Ø"/>
              <a:defRPr/>
            </a:lvl2pPr>
            <a:lvl3pPr marL="1143000" indent="-228600">
              <a:buFont typeface="Courier New"/>
              <a:buChar char="o"/>
              <a:defRPr/>
            </a:lvl3pPr>
          </a:lstStyle>
          <a:p>
            <a:pPr lvl="0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domain separation</a:t>
            </a:r>
            <a:endParaRPr sz="2800"/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Tighter proofs</a:t>
            </a:r>
            <a:endParaRPr/>
          </a:p>
          <a:p>
            <a:pPr>
              <a:defRPr/>
            </a:pPr>
            <a:r>
              <a:rPr/>
              <a:t>Parameter tweaking:</a:t>
            </a:r>
            <a:endParaRPr/>
          </a:p>
          <a:p>
            <a:pPr lvl="1">
              <a:defRPr/>
            </a:pPr>
            <a:r>
              <a:rPr/>
              <a:t>Smaller signatures</a:t>
            </a:r>
            <a:endParaRPr/>
          </a:p>
          <a:p>
            <a:pPr lvl="1">
              <a:defRPr/>
            </a:pPr>
            <a:r>
              <a:rPr/>
              <a:t>Faster verification</a:t>
            </a:r>
            <a:endParaRPr/>
          </a:p>
          <a:p>
            <a:pPr lvl="0">
              <a:defRPr/>
            </a:pPr>
            <a:r>
              <a:rPr/>
              <a:t>Other OWFs</a:t>
            </a:r>
            <a:r>
              <a:rPr/>
              <a:t>:</a:t>
            </a:r>
            <a:endParaRPr/>
          </a:p>
          <a:p>
            <a:pPr lvl="1">
              <a:defRPr/>
            </a:pPr>
            <a:r>
              <a:rPr/>
              <a:t>Pure MQ</a:t>
            </a:r>
            <a:r>
              <a:rPr lang="en-GB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size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solidFill>
                            <a:schemeClr val="accent1"/>
                          </a:solidFill>
                          <a:latin typeface="Cambria Math"/>
                        </a:rPr>
                        <m:t>≈3</m:t>
                      </m:r>
                    </m:oMath>
                  </m:oMathPara>
                </a14:m>
              </mc:Choice>
              <mc:Fallback/>
            </mc:AlternateContent>
            <a:r>
              <a:rPr lang="en-US" sz="2400" b="0" i="0" u="none" strike="noStrike" cap="none" spc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kB</a:t>
            </a:r>
            <a:endParaRPr/>
          </a:p>
          <a:p>
            <a:pPr lvl="1">
              <a:defRPr/>
            </a:pPr>
            <a:r>
              <a:rPr/>
              <a:t>Rain</a:t>
            </a:r>
            <a:r>
              <a:rPr/>
              <a:t> cipher</a:t>
            </a:r>
            <a:endParaRPr/>
          </a:p>
        </p:txBody>
      </p:sp>
      <p:sp>
        <p:nvSpPr>
          <p:cNvPr id="1498821623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A67F3FAF-4CE0-78A7-8ACF-24447B981E8A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Conclusion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10515600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None/>
              <a:defRPr/>
            </a:pPr>
            <a:r>
              <a:rPr lang="en-US"/>
              <a:t>VOLE-ZK proofs: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Lightweight </a:t>
            </a:r>
            <a:r>
              <a:rPr lang="en-US"/>
              <a:t>and</a:t>
            </a:r>
            <a:r>
              <a:rPr lang="en-US">
                <a:solidFill>
                  <a:schemeClr val="accent1"/>
                </a:solidFill>
              </a:rPr>
              <a:t> fast</a:t>
            </a:r>
            <a:r>
              <a:rPr lang="en-US"/>
              <a:t> with linear size</a:t>
            </a:r>
            <a:endParaRPr/>
          </a:p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VOLE-in-the-head: </a:t>
            </a:r>
            <a:r>
              <a:rPr lang="en-US">
                <a:solidFill>
                  <a:schemeClr val="accent1"/>
                </a:solidFill>
              </a:rPr>
              <a:t>publicly verifiable</a:t>
            </a:r>
            <a:endParaRPr lang="en-US"/>
          </a:p>
          <a:p>
            <a:pPr marL="0" indent="0">
              <a:buNone/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/>
              <a:t>FAEST signature:</a:t>
            </a:r>
            <a:endParaRPr/>
          </a:p>
          <a:p>
            <a:pPr lvl="0">
              <a:defRPr/>
            </a:pPr>
            <a:r>
              <a:rPr lang="en-US"/>
              <a:t> Conservative security</a:t>
            </a:r>
            <a:endParaRPr/>
          </a:p>
          <a:p>
            <a:pPr lvl="0">
              <a:defRPr/>
            </a:pPr>
            <a:r>
              <a:rPr lang="en-US"/>
              <a:t> Reasonable performance</a:t>
            </a:r>
            <a:endParaRPr/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3399" y="4231688"/>
            <a:ext cx="1594757" cy="159475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80873" y="1502229"/>
            <a:ext cx="2242842" cy="2242842"/>
          </a:xfrm>
          <a:prstGeom prst="rect">
            <a:avLst/>
          </a:prstGeom>
          <a:noFill/>
        </p:spPr>
      </p:pic>
      <p:pic>
        <p:nvPicPr>
          <p:cNvPr id="3076" name="Picture 4" descr="A cute family of voles wearing kilts, ultra high quality realistic photograph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978656" y="1733420"/>
            <a:ext cx="1924181" cy="1924181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 bwMode="auto">
          <a:xfrm>
            <a:off x="9113781" y="792458"/>
            <a:ext cx="2174518" cy="932925"/>
          </a:xfrm>
          <a:prstGeom prst="wedgeEllipseCallout">
            <a:avLst>
              <a:gd name="adj1" fmla="val -38877"/>
              <a:gd name="adj2" fmla="val 6178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200">
                <a:solidFill>
                  <a:schemeClr val="tx1"/>
                </a:solidFill>
              </a:rPr>
              <a:t>Thank you!</a:t>
            </a:r>
            <a:endParaRPr/>
          </a:p>
        </p:txBody>
      </p:sp>
      <p:sp>
        <p:nvSpPr>
          <p:cNvPr id="56889400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ED1DA3D5-EC05-5C14-78F5-C5D5B35FF027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8705969" name="Title 1"/>
          <p:cNvSpPr>
            <a:spLocks noGrp="1"/>
          </p:cNvSpPr>
          <p:nvPr>
            <p:ph type="title"/>
          </p:nvPr>
        </p:nvSpPr>
        <p:spPr bwMode="auto">
          <a:xfrm>
            <a:off x="2971800" y="365124"/>
            <a:ext cx="8381999" cy="1325562"/>
          </a:xfrm>
        </p:spPr>
        <p:txBody>
          <a:bodyPr/>
          <a:lstStyle/>
          <a:p>
            <a:pPr>
              <a:defRPr/>
            </a:pPr>
            <a:r>
              <a:rPr lang="en-US"/>
              <a:t>Bringing to you: The FAEST</a:t>
            </a:r>
            <a:endParaRPr/>
          </a:p>
        </p:txBody>
      </p:sp>
      <p:pic>
        <p:nvPicPr>
          <p:cNvPr id="77430313" name="Graphic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699" y="455082"/>
            <a:ext cx="1235604" cy="1235604"/>
          </a:xfrm>
          <a:prstGeom prst="rect">
            <a:avLst/>
          </a:prstGeom>
        </p:spPr>
      </p:pic>
      <p:pic>
        <p:nvPicPr>
          <p:cNvPr id="1577537083" name="Content Placeholder 7" descr="A person shaking hands with a group of people&#10;&#10;Description automatically generated with medium confidence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834088" y="1825624"/>
            <a:ext cx="6523821" cy="4351338"/>
          </a:xfrm>
          <a:prstGeom prst="rect">
            <a:avLst/>
          </a:prstGeom>
        </p:spPr>
      </p:pic>
      <p:sp>
        <p:nvSpPr>
          <p:cNvPr id="1864568733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1D273407-7FC9-3CAA-A4FB-52EEC73F2031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Based on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38147" y="2315358"/>
            <a:ext cx="11540865" cy="1829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GB" sz="2400" b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Publicly Verifiable Zero-Knowledge and Post-Quantum Signatures From VOLE-in-the-Head</a:t>
            </a:r>
            <a:endParaRPr>
              <a:latin typeface="Calibri"/>
              <a:cs typeface="Calibri"/>
            </a:endParaRPr>
          </a:p>
          <a:p>
            <a:pPr>
              <a:defRPr/>
            </a:pP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Carsten Baum, Lennart Braun, 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Cyprien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Delpech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de Saint 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Guilhem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Michael 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Klooß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</a:t>
            </a:r>
            <a:endParaRPr>
              <a:latin typeface="Calibri"/>
              <a:cs typeface="Calibri"/>
            </a:endParaRPr>
          </a:p>
          <a:p>
            <a:pPr>
              <a:defRPr/>
            </a:pP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Emmanuela</a:t>
            </a:r>
            <a:r>
              <a:rPr lang="en-GB" sz="2400" b="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Orsini, Lawrence Roy, Peter Scholl</a:t>
            </a:r>
            <a:endParaRPr>
              <a:latin typeface="Calibri"/>
              <a:cs typeface="Calibri"/>
            </a:endParaRPr>
          </a:p>
          <a:p>
            <a:pPr>
              <a:defRPr/>
            </a:pPr>
            <a:r>
              <a:rPr lang="en-GB" sz="24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CRYPTO 2023</a:t>
            </a:r>
            <a:endParaRPr>
              <a:latin typeface="Calibri"/>
              <a:cs typeface="Calibri"/>
            </a:endParaRPr>
          </a:p>
          <a:p>
            <a:pPr>
              <a:defRPr/>
            </a:pPr>
            <a:r>
              <a:rPr lang="en-GB" sz="2400" b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  <p:sp>
        <p:nvSpPr>
          <p:cNvPr id="967933011" name="TextBox 3"/>
          <p:cNvSpPr txBox="1"/>
          <p:nvPr/>
        </p:nvSpPr>
        <p:spPr bwMode="auto">
          <a:xfrm>
            <a:off x="189818" y="6026756"/>
            <a:ext cx="54418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No </a:t>
            </a:r>
            <a:r>
              <a:rPr lang="en-US">
                <a:latin typeface="Calibri"/>
                <a:ea typeface="Calibri"/>
                <a:cs typeface="Calibri"/>
              </a:rPr>
              <a:t>VOLEs </a:t>
            </a:r>
            <a:r>
              <a:rPr lang="en-US"/>
              <a:t>were harmed while making this presentation</a:t>
            </a:r>
            <a:endParaRPr/>
          </a:p>
        </p:txBody>
      </p:sp>
      <p:sp>
        <p:nvSpPr>
          <p:cNvPr id="1880449835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A432DB28-65D5-F06E-48A7-0AE84C8A3A0F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cxnSpLocks/>
          </p:cNvCxnSpPr>
          <p:nvPr/>
        </p:nvCxnSpPr>
        <p:spPr bwMode="auto">
          <a:xfrm flipV="1">
            <a:off x="4016963" y="2897293"/>
            <a:ext cx="904755" cy="59480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spcFirstLastPara="1" vertOverflow="overflow" horzOverflow="overflow" vert="horz" wrap="square" lIns="91424" tIns="91424" rIns="91424" bIns="91424" numCol="1" spcCol="0" rtlCol="0" fromWordArt="0" anchor="t" anchorCtr="0" forceAA="0" upright="0" compatLnSpc="0">
            <a:noAutofit/>
          </a:bodyPr>
          <a:lstStyle/>
          <a:p>
            <a:pPr>
              <a:defRPr/>
            </a:pPr>
            <a:r>
              <a:rPr lang="en-GB"/>
              <a:t>Families of ZK</a:t>
            </a:r>
            <a:r>
              <a:rPr/>
              <a:t> </a:t>
            </a:r>
            <a:r>
              <a:rPr lang="en-GB"/>
              <a:t>Proofs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375458" y="2749399"/>
            <a:ext cx="1495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  <a:defRPr/>
            </a:pPr>
            <a:r>
              <a:rPr sz="1800"/>
              <a:t>Proof size</a:t>
            </a:r>
            <a:endParaRPr sz="18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6003656" y="4732628"/>
            <a:ext cx="1744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>
              <a:buNone/>
              <a:defRPr/>
            </a:pPr>
            <a:r>
              <a:rPr lang="en-GB" sz="1800"/>
              <a:t>Prover runtime</a:t>
            </a:r>
            <a:endParaRPr sz="180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4653951" y="1406832"/>
            <a:ext cx="8935" cy="3299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4637613" y="4689569"/>
            <a:ext cx="5714682" cy="163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8906336" y="3938263"/>
            <a:ext cx="337485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...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7760408" y="3622674"/>
            <a:ext cx="945021" cy="41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STARKs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918926" y="3160468"/>
            <a:ext cx="841483" cy="41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Ligero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028335" y="2144244"/>
            <a:ext cx="1955876" cy="41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MPC-in-the-head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4847381" y="2715309"/>
            <a:ext cx="1076765" cy="41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VOLE-ZK</a:t>
            </a:r>
            <a:endParaRPr/>
          </a:p>
        </p:txBody>
      </p:sp>
      <p:sp>
        <p:nvSpPr>
          <p:cNvPr id="18" name="Oval 17"/>
          <p:cNvSpPr/>
          <p:nvPr/>
        </p:nvSpPr>
        <p:spPr bwMode="auto">
          <a:xfrm rot="1247184">
            <a:off x="6519577" y="3275889"/>
            <a:ext cx="3469062" cy="964314"/>
          </a:xfrm>
          <a:prstGeom prst="ellips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563496" y="1909596"/>
            <a:ext cx="2321319" cy="1235001"/>
          </a:xfrm>
          <a:prstGeom prst="ellips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 rot="1255046">
            <a:off x="8204308" y="3193256"/>
            <a:ext cx="1475508" cy="41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/>
              <a:t>Succinct</a:t>
            </a:r>
            <a:endParaRPr lang="en-US" sz="160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432598" y="1599169"/>
            <a:ext cx="1475508" cy="41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/>
              <a:t>Linear</a:t>
            </a:r>
            <a:endParaRPr lang="en-US" sz="1600"/>
          </a:p>
        </p:txBody>
      </p:sp>
      <p:sp>
        <p:nvSpPr>
          <p:cNvPr id="25" name="Rectangle 24"/>
          <p:cNvSpPr/>
          <p:nvPr/>
        </p:nvSpPr>
        <p:spPr bwMode="auto">
          <a:xfrm>
            <a:off x="4842207" y="2715310"/>
            <a:ext cx="904755" cy="356042"/>
          </a:xfrm>
          <a:prstGeom prst="rect">
            <a:avLst/>
          </a:prstGeom>
          <a:solidFill>
            <a:srgbClr val="FF0000">
              <a:alpha val="30979"/>
            </a:srgbClr>
          </a:solidFill>
          <a:ln w="63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1145597" y="3492097"/>
            <a:ext cx="2900474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</a:rPr>
              <a:t>Size: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b="0" i="1">
                          <a:solidFill>
                            <a:schemeClr val="accent1"/>
                          </a:solidFill>
                          <a:latin typeface="Cambria Math"/>
                        </a:rPr>
                        <m:t>≈1× 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accent1"/>
                </a:solidFill>
              </a:rPr>
              <a:t> bit per AND gate </a:t>
            </a:r>
            <a:endParaRPr/>
          </a:p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designated verifier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839714" y="3054713"/>
            <a:ext cx="2658395" cy="10737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4797989" y="2129714"/>
            <a:ext cx="2658395" cy="10737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VOLE-in-the-Head: a general tool for making VOLE-ZK proofs </a:t>
            </a:r>
            <a:r>
              <a:rPr lang="en-US">
                <a:solidFill>
                  <a:schemeClr val="accent1"/>
                </a:solidFill>
              </a:rPr>
              <a:t>publicly verifiable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91042" y="5032408"/>
            <a:ext cx="6009914" cy="2099990"/>
          </a:xfrm>
        </p:spPr>
        <p:txBody>
          <a:bodyPr/>
          <a:lstStyle/>
          <a:p>
            <a:pPr marL="795847" lvl="1" indent="0">
              <a:buNone/>
              <a:defRPr/>
            </a:pPr>
            <a:endParaRPr lang="en-US"/>
          </a:p>
          <a:p>
            <a:pPr marL="152396" indent="0">
              <a:buNone/>
              <a:defRPr/>
            </a:pPr>
            <a:r>
              <a:rPr lang="en-US" sz="2400"/>
              <a:t>Application: FAEST post-quantum</a:t>
            </a:r>
            <a:endParaRPr/>
          </a:p>
          <a:p>
            <a:pPr marL="152396" indent="0">
              <a:buNone/>
              <a:defRPr/>
            </a:pPr>
            <a:r>
              <a:rPr lang="en-US" sz="2400"/>
              <a:t>signature scheme</a:t>
            </a:r>
            <a:endParaRPr/>
          </a:p>
          <a:p>
            <a:pPr marL="152396" indent="0">
              <a:buNone/>
              <a:defRPr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34017" y="5356753"/>
            <a:ext cx="725650" cy="725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681392" y="2451130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Speed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1615714" y="3412339"/>
            <a:ext cx="11063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Security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 flipH="1">
            <a:off x="958940" y="4618520"/>
            <a:ext cx="1191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AES/SHA</a:t>
            </a:r>
            <a:endParaRPr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0" flipV="1">
            <a:off x="1615714" y="4128433"/>
            <a:ext cx="165233" cy="490087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 flipH="0" flipV="0">
            <a:off x="8745598" y="3090922"/>
            <a:ext cx="2658394" cy="1073719"/>
          </a:xfrm>
          <a:prstGeom prst="ellipse">
            <a:avLst/>
          </a:prstGeom>
          <a:solidFill>
            <a:srgbClr val="FF0000">
              <a:alpha val="34118"/>
            </a:srgbClr>
          </a:solidFill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Linear size</a:t>
            </a:r>
            <a:endParaRPr/>
          </a:p>
        </p:txBody>
      </p:sp>
      <p:sp>
        <p:nvSpPr>
          <p:cNvPr id="1141238468" name="TextBox 14"/>
          <p:cNvSpPr txBox="1"/>
          <p:nvPr/>
        </p:nvSpPr>
        <p:spPr bwMode="auto">
          <a:xfrm flipH="0">
            <a:off x="9955581" y="4618520"/>
            <a:ext cx="1881541" cy="427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11-16x witness</a:t>
            </a:r>
            <a:endParaRPr/>
          </a:p>
        </p:txBody>
      </p:sp>
      <p:cxnSp>
        <p:nvCxnSpPr>
          <p:cNvPr id="321557110" name="Straight Arrow Connector 16"/>
          <p:cNvCxnSpPr>
            <a:cxnSpLocks/>
          </p:cNvCxnSpPr>
          <p:nvPr/>
        </p:nvCxnSpPr>
        <p:spPr bwMode="auto">
          <a:xfrm flipH="1" flipV="1">
            <a:off x="10672863" y="4132240"/>
            <a:ext cx="165232" cy="49008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23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27" t="0" r="6527" b="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 fill="norm" stroke="1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00291584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2AFA4EC5-4321-E635-CFE2-78569886CF2E}" type="slidenum">
              <a:rPr lang="en"/>
              <a:t/>
            </a:fld>
            <a:endParaRPr lang="en"/>
          </a:p>
        </p:txBody>
      </p:sp>
      <p:sp>
        <p:nvSpPr>
          <p:cNvPr id="633664584" name="TextBox 4"/>
          <p:cNvSpPr txBox="1"/>
          <p:nvPr/>
        </p:nvSpPr>
        <p:spPr bwMode="auto">
          <a:xfrm>
            <a:off x="643467" y="643466"/>
            <a:ext cx="4620583" cy="456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defRPr/>
            </a:pPr>
            <a:r>
              <a:rPr lang="en-US" sz="4400" b="1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VOLE-ZK</a:t>
            </a:r>
            <a:endParaRPr lang="en-US" sz="4400" b="1">
              <a:solidFill>
                <a:schemeClr val="tx1"/>
              </a:solidFill>
              <a:latin typeface="Calibri Light"/>
              <a:ea typeface="Arial"/>
              <a:cs typeface="Arial"/>
            </a:endParaRPr>
          </a:p>
          <a:p>
            <a:pPr marL="570252" indent="-570252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/>
              <a:buChar char="–"/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 the </a:t>
            </a:r>
            <a:r>
              <a:rPr lang="en-US" sz="4400" b="0" i="0" u="none" strike="noStrike" cap="none" spc="0">
                <a:solidFill>
                  <a:schemeClr val="accent1"/>
                </a:solidFill>
                <a:latin typeface="Calibri"/>
                <a:ea typeface="Arial"/>
                <a:cs typeface="Arial"/>
              </a:rPr>
              <a:t>designated verifier </a:t>
            </a:r>
            <a:r>
              <a:rPr lang="en-US" sz="44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setting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457;p42"/>
          <p:cNvSpPr txBox="1"/>
          <p:nvPr/>
        </p:nvSpPr>
        <p:spPr bwMode="auto">
          <a:xfrm>
            <a:off x="3855312" y="3969659"/>
            <a:ext cx="2205031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m:rPr/>
                        <a:rPr lang="en-GB" sz="2400" b="0" i="1">
                          <a:solidFill>
                            <a:schemeClr val="dk2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sz="2400" b="0" i="0">
                          <a:solidFill>
                            <a:schemeClr val="dk2"/>
                          </a:solidFill>
                          <a:latin typeface="Cambria Math"/>
                        </a:rPr>
                        <m:t>Δ</m:t>
                      </m:r>
                      <m:r>
                        <m:rPr/>
                        <a:rPr lang="en-GB" sz="2400" b="0" i="1">
                          <a:solidFill>
                            <a:schemeClr val="dk2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sz="2400" i="1">
              <a:solidFill>
                <a:schemeClr val="dk2"/>
              </a:solidFill>
            </a:endParaRPr>
          </a:p>
        </p:txBody>
      </p:sp>
      <p:sp>
        <p:nvSpPr>
          <p:cNvPr id="25" name="Google Shape;455;p42"/>
          <p:cNvSpPr txBox="1"/>
          <p:nvPr/>
        </p:nvSpPr>
        <p:spPr bwMode="auto">
          <a:xfrm>
            <a:off x="802473" y="3366493"/>
            <a:ext cx="1293614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acc>
                        <m:accPr>
                          <m:chr m:val="⃗"/>
                          <m:ctrlPr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m:rPr>
                          <m:sty m:val="i"/>
                        </m:rPr>
                        <a:rPr lang="en-GB" sz="2400" u="none" strike="noStrike" cap="none" spc="0">
                          <a:solidFill>
                            <a:schemeClr val="dk2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 lang="en-GB" sz="2400" b="0" i="1">
                          <a:solidFill>
                            <a:schemeClr val="dk2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sSup>
                        <m:sSupPr>
                          <m:ctrlPr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GB" sz="240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p>
                          <m:r>
                            <m:rPr/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endParaRPr sz="2400" i="1">
              <a:solidFill>
                <a:schemeClr val="dk2"/>
              </a:solidFill>
            </a:endParaRPr>
          </a:p>
        </p:txBody>
      </p:sp>
      <p:sp>
        <p:nvSpPr>
          <p:cNvPr id="31" name="Google Shape;455;p42"/>
          <p:cNvSpPr txBox="1"/>
          <p:nvPr/>
        </p:nvSpPr>
        <p:spPr bwMode="auto">
          <a:xfrm>
            <a:off x="747057" y="3997047"/>
            <a:ext cx="1293615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acc>
                        <m:accPr>
                          <m:chr m:val="⃗"/>
                          <m:ctrlPr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m:rPr/>
                        <a:rPr lang="en-GB" sz="2400" b="0" i="1">
                          <a:solidFill>
                            <a:schemeClr val="dk2"/>
                          </a:solidFill>
                          <a:latin typeface="Cambria Math"/>
                        </a:rPr>
                        <m:t>←</m:t>
                      </m:r>
                      <m:sSup>
                        <m:sSupPr>
                          <m:ctrlPr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GB" sz="240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</a:rPr>
                            <m:t>𝔽</m:t>
                          </m:r>
                        </m:e>
                        <m:sup>
                          <m:r>
                            <m:rPr/>
                            <a:rPr lang="en-GB" sz="2400" b="0" i="1">
                              <a:solidFill>
                                <a:schemeClr val="dk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endParaRPr sz="2400" i="1">
              <a:solidFill>
                <a:schemeClr val="dk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Background: VOLE</a:t>
            </a:r>
            <a:br>
              <a:rPr lang="en-US"/>
            </a:br>
            <a:r>
              <a:rPr lang="en-US"/>
              <a:t>(vector oblivious linear evaluation)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 flipV="1">
            <a:off x="6636500" y="3283183"/>
            <a:ext cx="4156364" cy="1117637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V="1">
            <a:off x="7111513" y="2526311"/>
            <a:ext cx="0" cy="30519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7111513" y="5578270"/>
            <a:ext cx="36813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9850908" y="2810873"/>
            <a:ext cx="1863062" cy="427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latin typeface="Cambria Math"/>
                        </a:rPr>
                        <m:t>𝑝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(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𝑥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)=</m:t>
                      </m:r>
                      <m:r>
                        <m:rPr/>
                        <a:rPr lang="en-GB" sz="2200" b="0" i="1">
                          <a:solidFill>
                            <a:schemeClr val="accent6"/>
                          </a:solidFill>
                          <a:latin typeface="Cambria Math"/>
                        </a:rPr>
                        <m:t>u</m:t>
                      </m:r>
                      <m:r>
                        <m:rPr/>
                        <a:rPr lang="en-GB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m:rPr/>
                        <a:rPr lang="en-GB" sz="2200" b="0" i="1">
                          <a:latin typeface="Cambria Math"/>
                        </a:rPr>
                        <m:t>+</m:t>
                      </m:r>
                      <m:r>
                        <m:rPr/>
                        <a:rPr lang="en-GB" sz="2200" b="0" i="1">
                          <a:solidFill>
                            <a:schemeClr val="accent6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9305461" y="5545934"/>
            <a:ext cx="417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>
                          <m:sty m:val="p"/>
                        </m:rPr>
                        <a:rPr lang="en-GB" sz="22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9220360" y="3220811"/>
            <a:ext cx="409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200" b="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</mc:Choice>
              <mc:Fallback/>
            </mc:AlternateContent>
            <a:endParaRPr lang="en-US" sz="2200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 bwMode="auto">
          <a:xfrm flipV="1">
            <a:off x="9527868" y="3621403"/>
            <a:ext cx="0" cy="1966096"/>
          </a:xfrm>
          <a:prstGeom prst="line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 bwMode="auto">
          <a:xfrm>
            <a:off x="1822669" y="3462696"/>
            <a:ext cx="2176175" cy="125402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195926 w 2720009"/>
              <a:gd name="connsiteY0" fmla="*/ 1678706 h 1325563"/>
              <a:gd name="connsiteX1" fmla="*/ 1159105 w 2720009"/>
              <a:gd name="connsiteY1" fmla="*/ 1715527 h 1325563"/>
              <a:gd name="connsiteX2" fmla="*/ 1122284 w 2720009"/>
              <a:gd name="connsiteY2" fmla="*/ 1678706 h 1325563"/>
              <a:gd name="connsiteX3" fmla="*/ 1159105 w 2720009"/>
              <a:gd name="connsiteY3" fmla="*/ 1641885 h 1325563"/>
              <a:gd name="connsiteX4" fmla="*/ 1195926 w 2720009"/>
              <a:gd name="connsiteY4" fmla="*/ 1678706 h 1325563"/>
              <a:gd name="connsiteX0" fmla="*/ 1251465 w 2720009"/>
              <a:gd name="connsiteY0" fmla="*/ 1584054 h 1325563"/>
              <a:gd name="connsiteX1" fmla="*/ 1177823 w 2720009"/>
              <a:gd name="connsiteY1" fmla="*/ 1657696 h 1325563"/>
              <a:gd name="connsiteX2" fmla="*/ 1104181 w 2720009"/>
              <a:gd name="connsiteY2" fmla="*/ 1584054 h 1325563"/>
              <a:gd name="connsiteX3" fmla="*/ 1177823 w 2720009"/>
              <a:gd name="connsiteY3" fmla="*/ 1510412 h 1325563"/>
              <a:gd name="connsiteX4" fmla="*/ 1251465 w 2720009"/>
              <a:gd name="connsiteY4" fmla="*/ 1584054 h 1325563"/>
              <a:gd name="connsiteX0" fmla="*/ 1321289 w 2720009"/>
              <a:gd name="connsiteY0" fmla="*/ 1417159 h 1325563"/>
              <a:gd name="connsiteX1" fmla="*/ 1210825 w 2720009"/>
              <a:gd name="connsiteY1" fmla="*/ 1527623 h 1325563"/>
              <a:gd name="connsiteX2" fmla="*/ 1100361 w 2720009"/>
              <a:gd name="connsiteY2" fmla="*/ 1417159 h 1325563"/>
              <a:gd name="connsiteX3" fmla="*/ 1210825 w 2720009"/>
              <a:gd name="connsiteY3" fmla="*/ 1306695 h 1325563"/>
              <a:gd name="connsiteX4" fmla="*/ 1321289 w 2720009"/>
              <a:gd name="connsiteY4" fmla="*/ 1417159 h 132556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5801"/>
              <a:gd name="connsiteX1" fmla="*/ 5659 w 43256"/>
              <a:gd name="connsiteY1" fmla="*/ 6766 h 55801"/>
              <a:gd name="connsiteX2" fmla="*/ 14041 w 43256"/>
              <a:gd name="connsiteY2" fmla="*/ 5061 h 55801"/>
              <a:gd name="connsiteX3" fmla="*/ 22492 w 43256"/>
              <a:gd name="connsiteY3" fmla="*/ 3291 h 55801"/>
              <a:gd name="connsiteX4" fmla="*/ 25785 w 43256"/>
              <a:gd name="connsiteY4" fmla="*/ 59 h 55801"/>
              <a:gd name="connsiteX5" fmla="*/ 29869 w 43256"/>
              <a:gd name="connsiteY5" fmla="*/ 2340 h 55801"/>
              <a:gd name="connsiteX6" fmla="*/ 35499 w 43256"/>
              <a:gd name="connsiteY6" fmla="*/ 549 h 55801"/>
              <a:gd name="connsiteX7" fmla="*/ 38354 w 43256"/>
              <a:gd name="connsiteY7" fmla="*/ 5435 h 55801"/>
              <a:gd name="connsiteX8" fmla="*/ 42018 w 43256"/>
              <a:gd name="connsiteY8" fmla="*/ 10177 h 55801"/>
              <a:gd name="connsiteX9" fmla="*/ 41854 w 43256"/>
              <a:gd name="connsiteY9" fmla="*/ 15319 h 55801"/>
              <a:gd name="connsiteX10" fmla="*/ 43052 w 43256"/>
              <a:gd name="connsiteY10" fmla="*/ 23181 h 55801"/>
              <a:gd name="connsiteX11" fmla="*/ 37440 w 43256"/>
              <a:gd name="connsiteY11" fmla="*/ 30063 h 55801"/>
              <a:gd name="connsiteX12" fmla="*/ 35431 w 43256"/>
              <a:gd name="connsiteY12" fmla="*/ 35960 h 55801"/>
              <a:gd name="connsiteX13" fmla="*/ 28591 w 43256"/>
              <a:gd name="connsiteY13" fmla="*/ 36674 h 55801"/>
              <a:gd name="connsiteX14" fmla="*/ 23703 w 43256"/>
              <a:gd name="connsiteY14" fmla="*/ 42965 h 55801"/>
              <a:gd name="connsiteX15" fmla="*/ 16516 w 43256"/>
              <a:gd name="connsiteY15" fmla="*/ 39125 h 55801"/>
              <a:gd name="connsiteX16" fmla="*/ 5840 w 43256"/>
              <a:gd name="connsiteY16" fmla="*/ 35331 h 55801"/>
              <a:gd name="connsiteX17" fmla="*/ 1146 w 43256"/>
              <a:gd name="connsiteY17" fmla="*/ 31109 h 55801"/>
              <a:gd name="connsiteX18" fmla="*/ 2149 w 43256"/>
              <a:gd name="connsiteY18" fmla="*/ 25410 h 55801"/>
              <a:gd name="connsiteX19" fmla="*/ 31 w 43256"/>
              <a:gd name="connsiteY19" fmla="*/ 19563 h 55801"/>
              <a:gd name="connsiteX20" fmla="*/ 3899 w 43256"/>
              <a:gd name="connsiteY20" fmla="*/ 14366 h 55801"/>
              <a:gd name="connsiteX21" fmla="*/ 3936 w 43256"/>
              <a:gd name="connsiteY21" fmla="*/ 14229 h 55801"/>
              <a:gd name="connsiteX0" fmla="*/ 1198193 w 2723535"/>
              <a:gd name="connsiteY0" fmla="*/ 1674380 h 1712224"/>
              <a:gd name="connsiteX1" fmla="*/ 1161372 w 2723535"/>
              <a:gd name="connsiteY1" fmla="*/ 1711201 h 1712224"/>
              <a:gd name="connsiteX2" fmla="*/ 1161372 w 2723535"/>
              <a:gd name="connsiteY2" fmla="*/ 1637559 h 1712224"/>
              <a:gd name="connsiteX3" fmla="*/ 1198193 w 2723535"/>
              <a:gd name="connsiteY3" fmla="*/ 1674380 h 1712224"/>
              <a:gd name="connsiteX0" fmla="*/ 1253732 w 2723535"/>
              <a:gd name="connsiteY0" fmla="*/ 1579728 h 1712224"/>
              <a:gd name="connsiteX1" fmla="*/ 1180090 w 2723535"/>
              <a:gd name="connsiteY1" fmla="*/ 1653370 h 1712224"/>
              <a:gd name="connsiteX2" fmla="*/ 1106448 w 2723535"/>
              <a:gd name="connsiteY2" fmla="*/ 1579728 h 1712224"/>
              <a:gd name="connsiteX3" fmla="*/ 1180090 w 2723535"/>
              <a:gd name="connsiteY3" fmla="*/ 1506086 h 1712224"/>
              <a:gd name="connsiteX4" fmla="*/ 1253732 w 2723535"/>
              <a:gd name="connsiteY4" fmla="*/ 1579728 h 1712224"/>
              <a:gd name="connsiteX0" fmla="*/ 1323556 w 2723535"/>
              <a:gd name="connsiteY0" fmla="*/ 1412833 h 1712224"/>
              <a:gd name="connsiteX1" fmla="*/ 1213092 w 2723535"/>
              <a:gd name="connsiteY1" fmla="*/ 1523297 h 1712224"/>
              <a:gd name="connsiteX2" fmla="*/ 1102628 w 2723535"/>
              <a:gd name="connsiteY2" fmla="*/ 1412833 h 1712224"/>
              <a:gd name="connsiteX3" fmla="*/ 1213092 w 2723535"/>
              <a:gd name="connsiteY3" fmla="*/ 1302369 h 1712224"/>
              <a:gd name="connsiteX4" fmla="*/ 1323556 w 2723535"/>
              <a:gd name="connsiteY4" fmla="*/ 1412833 h 1712224"/>
              <a:gd name="connsiteX0" fmla="*/ 4729 w 43256"/>
              <a:gd name="connsiteY0" fmla="*/ 26036 h 55801"/>
              <a:gd name="connsiteX1" fmla="*/ 2196 w 43256"/>
              <a:gd name="connsiteY1" fmla="*/ 25239 h 55801"/>
              <a:gd name="connsiteX2" fmla="*/ 6964 w 43256"/>
              <a:gd name="connsiteY2" fmla="*/ 34758 h 55801"/>
              <a:gd name="connsiteX3" fmla="*/ 5856 w 43256"/>
              <a:gd name="connsiteY3" fmla="*/ 35139 h 55801"/>
              <a:gd name="connsiteX4" fmla="*/ 16514 w 43256"/>
              <a:gd name="connsiteY4" fmla="*/ 38949 h 55801"/>
              <a:gd name="connsiteX5" fmla="*/ 15846 w 43256"/>
              <a:gd name="connsiteY5" fmla="*/ 37209 h 55801"/>
              <a:gd name="connsiteX6" fmla="*/ 28863 w 43256"/>
              <a:gd name="connsiteY6" fmla="*/ 34610 h 55801"/>
              <a:gd name="connsiteX7" fmla="*/ 28596 w 43256"/>
              <a:gd name="connsiteY7" fmla="*/ 36519 h 55801"/>
              <a:gd name="connsiteX8" fmla="*/ 34165 w 43256"/>
              <a:gd name="connsiteY8" fmla="*/ 22813 h 55801"/>
              <a:gd name="connsiteX9" fmla="*/ 37416 w 43256"/>
              <a:gd name="connsiteY9" fmla="*/ 29949 h 55801"/>
              <a:gd name="connsiteX10" fmla="*/ 41834 w 43256"/>
              <a:gd name="connsiteY10" fmla="*/ 15213 h 55801"/>
              <a:gd name="connsiteX11" fmla="*/ 40386 w 43256"/>
              <a:gd name="connsiteY11" fmla="*/ 17889 h 55801"/>
              <a:gd name="connsiteX12" fmla="*/ 38360 w 43256"/>
              <a:gd name="connsiteY12" fmla="*/ 5285 h 55801"/>
              <a:gd name="connsiteX13" fmla="*/ 38436 w 43256"/>
              <a:gd name="connsiteY13" fmla="*/ 6549 h 55801"/>
              <a:gd name="connsiteX14" fmla="*/ 29114 w 43256"/>
              <a:gd name="connsiteY14" fmla="*/ 3811 h 55801"/>
              <a:gd name="connsiteX15" fmla="*/ 29856 w 43256"/>
              <a:gd name="connsiteY15" fmla="*/ 2199 h 55801"/>
              <a:gd name="connsiteX16" fmla="*/ 22177 w 43256"/>
              <a:gd name="connsiteY16" fmla="*/ 4579 h 55801"/>
              <a:gd name="connsiteX17" fmla="*/ 22536 w 43256"/>
              <a:gd name="connsiteY17" fmla="*/ 3189 h 55801"/>
              <a:gd name="connsiteX18" fmla="*/ 14036 w 43256"/>
              <a:gd name="connsiteY18" fmla="*/ 5051 h 55801"/>
              <a:gd name="connsiteX19" fmla="*/ 15336 w 43256"/>
              <a:gd name="connsiteY19" fmla="*/ 6399 h 55801"/>
              <a:gd name="connsiteX20" fmla="*/ 4163 w 43256"/>
              <a:gd name="connsiteY20" fmla="*/ 15648 h 55801"/>
              <a:gd name="connsiteX21" fmla="*/ 3936 w 43256"/>
              <a:gd name="connsiteY21" fmla="*/ 14229 h 55801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653370 h 1674380"/>
              <a:gd name="connsiteX2" fmla="*/ 1106448 w 2723535"/>
              <a:gd name="connsiteY2" fmla="*/ 1579728 h 1674380"/>
              <a:gd name="connsiteX3" fmla="*/ 1180090 w 2723535"/>
              <a:gd name="connsiteY3" fmla="*/ 1506086 h 1674380"/>
              <a:gd name="connsiteX4" fmla="*/ 1253732 w 2723535"/>
              <a:gd name="connsiteY4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06448 w 2723535"/>
              <a:gd name="connsiteY1" fmla="*/ 1579728 h 1674380"/>
              <a:gd name="connsiteX2" fmla="*/ 1180090 w 2723535"/>
              <a:gd name="connsiteY2" fmla="*/ 1506086 h 1674380"/>
              <a:gd name="connsiteX3" fmla="*/ 1253732 w 2723535"/>
              <a:gd name="connsiteY3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102628 w 2723535"/>
              <a:gd name="connsiteY2" fmla="*/ 1412833 h 1674380"/>
              <a:gd name="connsiteX3" fmla="*/ 1213092 w 2723535"/>
              <a:gd name="connsiteY3" fmla="*/ 1302369 h 1674380"/>
              <a:gd name="connsiteX4" fmla="*/ 1323556 w 2723535"/>
              <a:gd name="connsiteY4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523297 h 1674380"/>
              <a:gd name="connsiteX2" fmla="*/ 1213092 w 2723535"/>
              <a:gd name="connsiteY2" fmla="*/ 1302369 h 1674380"/>
              <a:gd name="connsiteX3" fmla="*/ 1323556 w 2723535"/>
              <a:gd name="connsiteY3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23556 w 2723535"/>
              <a:gd name="connsiteY0" fmla="*/ 1412833 h 1674380"/>
              <a:gd name="connsiteX1" fmla="*/ 1213092 w 2723535"/>
              <a:gd name="connsiteY1" fmla="*/ 1302369 h 1674380"/>
              <a:gd name="connsiteX2" fmla="*/ 1323556 w 2723535"/>
              <a:gd name="connsiteY2" fmla="*/ 1412833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80090 w 2723535"/>
              <a:gd name="connsiteY1" fmla="*/ 1506086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134370 w 2723535"/>
              <a:gd name="connsiteY1" fmla="*/ 1387214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253732 w 2723535"/>
              <a:gd name="connsiteY0" fmla="*/ 1579728 h 1674380"/>
              <a:gd name="connsiteX1" fmla="*/ 1061218 w 2723535"/>
              <a:gd name="connsiteY1" fmla="*/ 1222622 h 1674380"/>
              <a:gd name="connsiteX2" fmla="*/ 1253732 w 2723535"/>
              <a:gd name="connsiteY2" fmla="*/ 1579728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061218 w 2723535"/>
              <a:gd name="connsiteY1" fmla="*/ 1222622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239526 w 2723535"/>
              <a:gd name="connsiteY1" fmla="*/ 1583810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418324 w 2723535"/>
              <a:gd name="connsiteY0" fmla="*/ 1607160 h 1674380"/>
              <a:gd name="connsiteX1" fmla="*/ 1162156 w 2723535"/>
              <a:gd name="connsiteY1" fmla="*/ 1481940 h 1674380"/>
              <a:gd name="connsiteX2" fmla="*/ 1418324 w 2723535"/>
              <a:gd name="connsiteY2" fmla="*/ 1607160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162156 w 2723535"/>
              <a:gd name="connsiteY1" fmla="*/ 1481940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1161372 w 2723535"/>
              <a:gd name="connsiteY1" fmla="*/ 1637559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519297 w 2723535"/>
              <a:gd name="connsiteY1" fmla="*/ 1313505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54568"/>
              <a:gd name="connsiteX1" fmla="*/ 5659 w 43256"/>
              <a:gd name="connsiteY1" fmla="*/ 6766 h 54568"/>
              <a:gd name="connsiteX2" fmla="*/ 14041 w 43256"/>
              <a:gd name="connsiteY2" fmla="*/ 5061 h 54568"/>
              <a:gd name="connsiteX3" fmla="*/ 22492 w 43256"/>
              <a:gd name="connsiteY3" fmla="*/ 3291 h 54568"/>
              <a:gd name="connsiteX4" fmla="*/ 25785 w 43256"/>
              <a:gd name="connsiteY4" fmla="*/ 59 h 54568"/>
              <a:gd name="connsiteX5" fmla="*/ 29869 w 43256"/>
              <a:gd name="connsiteY5" fmla="*/ 2340 h 54568"/>
              <a:gd name="connsiteX6" fmla="*/ 35499 w 43256"/>
              <a:gd name="connsiteY6" fmla="*/ 549 h 54568"/>
              <a:gd name="connsiteX7" fmla="*/ 38354 w 43256"/>
              <a:gd name="connsiteY7" fmla="*/ 5435 h 54568"/>
              <a:gd name="connsiteX8" fmla="*/ 42018 w 43256"/>
              <a:gd name="connsiteY8" fmla="*/ 10177 h 54568"/>
              <a:gd name="connsiteX9" fmla="*/ 41854 w 43256"/>
              <a:gd name="connsiteY9" fmla="*/ 15319 h 54568"/>
              <a:gd name="connsiteX10" fmla="*/ 43052 w 43256"/>
              <a:gd name="connsiteY10" fmla="*/ 23181 h 54568"/>
              <a:gd name="connsiteX11" fmla="*/ 37440 w 43256"/>
              <a:gd name="connsiteY11" fmla="*/ 30063 h 54568"/>
              <a:gd name="connsiteX12" fmla="*/ 35431 w 43256"/>
              <a:gd name="connsiteY12" fmla="*/ 35960 h 54568"/>
              <a:gd name="connsiteX13" fmla="*/ 28591 w 43256"/>
              <a:gd name="connsiteY13" fmla="*/ 36674 h 54568"/>
              <a:gd name="connsiteX14" fmla="*/ 23703 w 43256"/>
              <a:gd name="connsiteY14" fmla="*/ 42965 h 54568"/>
              <a:gd name="connsiteX15" fmla="*/ 16516 w 43256"/>
              <a:gd name="connsiteY15" fmla="*/ 39125 h 54568"/>
              <a:gd name="connsiteX16" fmla="*/ 5840 w 43256"/>
              <a:gd name="connsiteY16" fmla="*/ 35331 h 54568"/>
              <a:gd name="connsiteX17" fmla="*/ 1146 w 43256"/>
              <a:gd name="connsiteY17" fmla="*/ 31109 h 54568"/>
              <a:gd name="connsiteX18" fmla="*/ 2149 w 43256"/>
              <a:gd name="connsiteY18" fmla="*/ 25410 h 54568"/>
              <a:gd name="connsiteX19" fmla="*/ 31 w 43256"/>
              <a:gd name="connsiteY19" fmla="*/ 19563 h 54568"/>
              <a:gd name="connsiteX20" fmla="*/ 3899 w 43256"/>
              <a:gd name="connsiteY20" fmla="*/ 14366 h 54568"/>
              <a:gd name="connsiteX21" fmla="*/ 3936 w 43256"/>
              <a:gd name="connsiteY21" fmla="*/ 14229 h 54568"/>
              <a:gd name="connsiteX0" fmla="*/ 1198193 w 2723535"/>
              <a:gd name="connsiteY0" fmla="*/ 1674380 h 1674380"/>
              <a:gd name="connsiteX1" fmla="*/ 406004 w 2723535"/>
              <a:gd name="connsiteY1" fmla="*/ 1138990 h 1674380"/>
              <a:gd name="connsiteX2" fmla="*/ 1198193 w 2723535"/>
              <a:gd name="connsiteY2" fmla="*/ 1674380 h 1674380"/>
              <a:gd name="connsiteX0" fmla="*/ 1523001 w 2723535"/>
              <a:gd name="connsiteY0" fmla="*/ 1316104 h 1674380"/>
              <a:gd name="connsiteX1" fmla="*/ 1519297 w 2723535"/>
              <a:gd name="connsiteY1" fmla="*/ 1313505 h 1674380"/>
              <a:gd name="connsiteX2" fmla="*/ 1523001 w 2723535"/>
              <a:gd name="connsiteY2" fmla="*/ 1316104 h 1674380"/>
              <a:gd name="connsiteX0" fmla="*/ 1318984 w 2723535"/>
              <a:gd name="connsiteY0" fmla="*/ 1330537 h 1674380"/>
              <a:gd name="connsiteX1" fmla="*/ 1213092 w 2723535"/>
              <a:gd name="connsiteY1" fmla="*/ 1302369 h 1674380"/>
              <a:gd name="connsiteX2" fmla="*/ 1318984 w 2723535"/>
              <a:gd name="connsiteY2" fmla="*/ 1330537 h 1674380"/>
              <a:gd name="connsiteX0" fmla="*/ 4729 w 43256"/>
              <a:gd name="connsiteY0" fmla="*/ 26036 h 54568"/>
              <a:gd name="connsiteX1" fmla="*/ 2196 w 43256"/>
              <a:gd name="connsiteY1" fmla="*/ 25239 h 54568"/>
              <a:gd name="connsiteX2" fmla="*/ 6964 w 43256"/>
              <a:gd name="connsiteY2" fmla="*/ 34758 h 54568"/>
              <a:gd name="connsiteX3" fmla="*/ 5856 w 43256"/>
              <a:gd name="connsiteY3" fmla="*/ 35139 h 54568"/>
              <a:gd name="connsiteX4" fmla="*/ 16514 w 43256"/>
              <a:gd name="connsiteY4" fmla="*/ 38949 h 54568"/>
              <a:gd name="connsiteX5" fmla="*/ 15846 w 43256"/>
              <a:gd name="connsiteY5" fmla="*/ 37209 h 54568"/>
              <a:gd name="connsiteX6" fmla="*/ 28863 w 43256"/>
              <a:gd name="connsiteY6" fmla="*/ 34610 h 54568"/>
              <a:gd name="connsiteX7" fmla="*/ 28596 w 43256"/>
              <a:gd name="connsiteY7" fmla="*/ 36519 h 54568"/>
              <a:gd name="connsiteX8" fmla="*/ 34165 w 43256"/>
              <a:gd name="connsiteY8" fmla="*/ 22813 h 54568"/>
              <a:gd name="connsiteX9" fmla="*/ 37416 w 43256"/>
              <a:gd name="connsiteY9" fmla="*/ 29949 h 54568"/>
              <a:gd name="connsiteX10" fmla="*/ 41834 w 43256"/>
              <a:gd name="connsiteY10" fmla="*/ 15213 h 54568"/>
              <a:gd name="connsiteX11" fmla="*/ 40386 w 43256"/>
              <a:gd name="connsiteY11" fmla="*/ 17889 h 54568"/>
              <a:gd name="connsiteX12" fmla="*/ 38360 w 43256"/>
              <a:gd name="connsiteY12" fmla="*/ 5285 h 54568"/>
              <a:gd name="connsiteX13" fmla="*/ 38436 w 43256"/>
              <a:gd name="connsiteY13" fmla="*/ 6549 h 54568"/>
              <a:gd name="connsiteX14" fmla="*/ 29114 w 43256"/>
              <a:gd name="connsiteY14" fmla="*/ 3811 h 54568"/>
              <a:gd name="connsiteX15" fmla="*/ 29856 w 43256"/>
              <a:gd name="connsiteY15" fmla="*/ 2199 h 54568"/>
              <a:gd name="connsiteX16" fmla="*/ 22177 w 43256"/>
              <a:gd name="connsiteY16" fmla="*/ 4579 h 54568"/>
              <a:gd name="connsiteX17" fmla="*/ 22536 w 43256"/>
              <a:gd name="connsiteY17" fmla="*/ 3189 h 54568"/>
              <a:gd name="connsiteX18" fmla="*/ 14036 w 43256"/>
              <a:gd name="connsiteY18" fmla="*/ 5051 h 54568"/>
              <a:gd name="connsiteX19" fmla="*/ 15336 w 43256"/>
              <a:gd name="connsiteY19" fmla="*/ 6399 h 54568"/>
              <a:gd name="connsiteX20" fmla="*/ 4163 w 43256"/>
              <a:gd name="connsiteY20" fmla="*/ 15648 h 54568"/>
              <a:gd name="connsiteX21" fmla="*/ 3936 w 43256"/>
              <a:gd name="connsiteY21" fmla="*/ 14229 h 54568"/>
              <a:gd name="connsiteX0" fmla="*/ 3936 w 43256"/>
              <a:gd name="connsiteY0" fmla="*/ 14229 h 43362"/>
              <a:gd name="connsiteX1" fmla="*/ 5659 w 43256"/>
              <a:gd name="connsiteY1" fmla="*/ 6766 h 43362"/>
              <a:gd name="connsiteX2" fmla="*/ 14041 w 43256"/>
              <a:gd name="connsiteY2" fmla="*/ 5061 h 43362"/>
              <a:gd name="connsiteX3" fmla="*/ 22492 w 43256"/>
              <a:gd name="connsiteY3" fmla="*/ 3291 h 43362"/>
              <a:gd name="connsiteX4" fmla="*/ 25785 w 43256"/>
              <a:gd name="connsiteY4" fmla="*/ 59 h 43362"/>
              <a:gd name="connsiteX5" fmla="*/ 29869 w 43256"/>
              <a:gd name="connsiteY5" fmla="*/ 2340 h 43362"/>
              <a:gd name="connsiteX6" fmla="*/ 35499 w 43256"/>
              <a:gd name="connsiteY6" fmla="*/ 549 h 43362"/>
              <a:gd name="connsiteX7" fmla="*/ 38354 w 43256"/>
              <a:gd name="connsiteY7" fmla="*/ 5435 h 43362"/>
              <a:gd name="connsiteX8" fmla="*/ 42018 w 43256"/>
              <a:gd name="connsiteY8" fmla="*/ 10177 h 43362"/>
              <a:gd name="connsiteX9" fmla="*/ 41854 w 43256"/>
              <a:gd name="connsiteY9" fmla="*/ 15319 h 43362"/>
              <a:gd name="connsiteX10" fmla="*/ 43052 w 43256"/>
              <a:gd name="connsiteY10" fmla="*/ 23181 h 43362"/>
              <a:gd name="connsiteX11" fmla="*/ 37440 w 43256"/>
              <a:gd name="connsiteY11" fmla="*/ 30063 h 43362"/>
              <a:gd name="connsiteX12" fmla="*/ 35431 w 43256"/>
              <a:gd name="connsiteY12" fmla="*/ 35960 h 43362"/>
              <a:gd name="connsiteX13" fmla="*/ 28591 w 43256"/>
              <a:gd name="connsiteY13" fmla="*/ 36674 h 43362"/>
              <a:gd name="connsiteX14" fmla="*/ 23703 w 43256"/>
              <a:gd name="connsiteY14" fmla="*/ 42965 h 43362"/>
              <a:gd name="connsiteX15" fmla="*/ 16516 w 43256"/>
              <a:gd name="connsiteY15" fmla="*/ 39125 h 43362"/>
              <a:gd name="connsiteX16" fmla="*/ 5840 w 43256"/>
              <a:gd name="connsiteY16" fmla="*/ 35331 h 43362"/>
              <a:gd name="connsiteX17" fmla="*/ 1146 w 43256"/>
              <a:gd name="connsiteY17" fmla="*/ 31109 h 43362"/>
              <a:gd name="connsiteX18" fmla="*/ 2149 w 43256"/>
              <a:gd name="connsiteY18" fmla="*/ 25410 h 43362"/>
              <a:gd name="connsiteX19" fmla="*/ 31 w 43256"/>
              <a:gd name="connsiteY19" fmla="*/ 19563 h 43362"/>
              <a:gd name="connsiteX20" fmla="*/ 3899 w 43256"/>
              <a:gd name="connsiteY20" fmla="*/ 14366 h 43362"/>
              <a:gd name="connsiteX21" fmla="*/ 3936 w 43256"/>
              <a:gd name="connsiteY21" fmla="*/ 14229 h 43362"/>
              <a:gd name="connsiteX0" fmla="*/ 464949 w 2723535"/>
              <a:gd name="connsiteY0" fmla="*/ 1155599 h 1330537"/>
              <a:gd name="connsiteX1" fmla="*/ 406004 w 2723535"/>
              <a:gd name="connsiteY1" fmla="*/ 1138990 h 1330537"/>
              <a:gd name="connsiteX2" fmla="*/ 464949 w 2723535"/>
              <a:gd name="connsiteY2" fmla="*/ 1155599 h 1330537"/>
              <a:gd name="connsiteX0" fmla="*/ 1523001 w 2723535"/>
              <a:gd name="connsiteY0" fmla="*/ 1316104 h 1330537"/>
              <a:gd name="connsiteX1" fmla="*/ 1519297 w 2723535"/>
              <a:gd name="connsiteY1" fmla="*/ 1313505 h 1330537"/>
              <a:gd name="connsiteX2" fmla="*/ 1523001 w 2723535"/>
              <a:gd name="connsiteY2" fmla="*/ 1316104 h 1330537"/>
              <a:gd name="connsiteX0" fmla="*/ 1318984 w 2723535"/>
              <a:gd name="connsiteY0" fmla="*/ 1330537 h 1330537"/>
              <a:gd name="connsiteX1" fmla="*/ 1213092 w 2723535"/>
              <a:gd name="connsiteY1" fmla="*/ 1302369 h 1330537"/>
              <a:gd name="connsiteX2" fmla="*/ 1318984 w 2723535"/>
              <a:gd name="connsiteY2" fmla="*/ 1330537 h 1330537"/>
              <a:gd name="connsiteX0" fmla="*/ 4729 w 43256"/>
              <a:gd name="connsiteY0" fmla="*/ 26036 h 43362"/>
              <a:gd name="connsiteX1" fmla="*/ 2196 w 43256"/>
              <a:gd name="connsiteY1" fmla="*/ 25239 h 43362"/>
              <a:gd name="connsiteX2" fmla="*/ 6964 w 43256"/>
              <a:gd name="connsiteY2" fmla="*/ 34758 h 43362"/>
              <a:gd name="connsiteX3" fmla="*/ 5856 w 43256"/>
              <a:gd name="connsiteY3" fmla="*/ 35139 h 43362"/>
              <a:gd name="connsiteX4" fmla="*/ 16514 w 43256"/>
              <a:gd name="connsiteY4" fmla="*/ 38949 h 43362"/>
              <a:gd name="connsiteX5" fmla="*/ 15846 w 43256"/>
              <a:gd name="connsiteY5" fmla="*/ 37209 h 43362"/>
              <a:gd name="connsiteX6" fmla="*/ 28863 w 43256"/>
              <a:gd name="connsiteY6" fmla="*/ 34610 h 43362"/>
              <a:gd name="connsiteX7" fmla="*/ 28596 w 43256"/>
              <a:gd name="connsiteY7" fmla="*/ 36519 h 43362"/>
              <a:gd name="connsiteX8" fmla="*/ 34165 w 43256"/>
              <a:gd name="connsiteY8" fmla="*/ 22813 h 43362"/>
              <a:gd name="connsiteX9" fmla="*/ 37416 w 43256"/>
              <a:gd name="connsiteY9" fmla="*/ 29949 h 43362"/>
              <a:gd name="connsiteX10" fmla="*/ 41834 w 43256"/>
              <a:gd name="connsiteY10" fmla="*/ 15213 h 43362"/>
              <a:gd name="connsiteX11" fmla="*/ 40386 w 43256"/>
              <a:gd name="connsiteY11" fmla="*/ 17889 h 43362"/>
              <a:gd name="connsiteX12" fmla="*/ 38360 w 43256"/>
              <a:gd name="connsiteY12" fmla="*/ 5285 h 43362"/>
              <a:gd name="connsiteX13" fmla="*/ 38436 w 43256"/>
              <a:gd name="connsiteY13" fmla="*/ 6549 h 43362"/>
              <a:gd name="connsiteX14" fmla="*/ 29114 w 43256"/>
              <a:gd name="connsiteY14" fmla="*/ 3811 h 43362"/>
              <a:gd name="connsiteX15" fmla="*/ 29856 w 43256"/>
              <a:gd name="connsiteY15" fmla="*/ 2199 h 43362"/>
              <a:gd name="connsiteX16" fmla="*/ 22177 w 43256"/>
              <a:gd name="connsiteY16" fmla="*/ 4579 h 43362"/>
              <a:gd name="connsiteX17" fmla="*/ 22536 w 43256"/>
              <a:gd name="connsiteY17" fmla="*/ 3189 h 43362"/>
              <a:gd name="connsiteX18" fmla="*/ 14036 w 43256"/>
              <a:gd name="connsiteY18" fmla="*/ 5051 h 43362"/>
              <a:gd name="connsiteX19" fmla="*/ 15336 w 43256"/>
              <a:gd name="connsiteY19" fmla="*/ 6399 h 43362"/>
              <a:gd name="connsiteX20" fmla="*/ 4163 w 43256"/>
              <a:gd name="connsiteY20" fmla="*/ 15648 h 43362"/>
              <a:gd name="connsiteX21" fmla="*/ 3936 w 43256"/>
              <a:gd name="connsiteY21" fmla="*/ 14229 h 43362"/>
              <a:gd name="connsiteX0" fmla="*/ 3936 w 43256"/>
              <a:gd name="connsiteY0" fmla="*/ 14229 h 43362"/>
              <a:gd name="connsiteX1" fmla="*/ 5659 w 43256"/>
              <a:gd name="connsiteY1" fmla="*/ 6766 h 43362"/>
              <a:gd name="connsiteX2" fmla="*/ 14041 w 43256"/>
              <a:gd name="connsiteY2" fmla="*/ 5061 h 43362"/>
              <a:gd name="connsiteX3" fmla="*/ 22492 w 43256"/>
              <a:gd name="connsiteY3" fmla="*/ 3291 h 43362"/>
              <a:gd name="connsiteX4" fmla="*/ 25785 w 43256"/>
              <a:gd name="connsiteY4" fmla="*/ 59 h 43362"/>
              <a:gd name="connsiteX5" fmla="*/ 29869 w 43256"/>
              <a:gd name="connsiteY5" fmla="*/ 2340 h 43362"/>
              <a:gd name="connsiteX6" fmla="*/ 35499 w 43256"/>
              <a:gd name="connsiteY6" fmla="*/ 549 h 43362"/>
              <a:gd name="connsiteX7" fmla="*/ 38354 w 43256"/>
              <a:gd name="connsiteY7" fmla="*/ 5435 h 43362"/>
              <a:gd name="connsiteX8" fmla="*/ 42018 w 43256"/>
              <a:gd name="connsiteY8" fmla="*/ 10177 h 43362"/>
              <a:gd name="connsiteX9" fmla="*/ 41854 w 43256"/>
              <a:gd name="connsiteY9" fmla="*/ 15319 h 43362"/>
              <a:gd name="connsiteX10" fmla="*/ 43052 w 43256"/>
              <a:gd name="connsiteY10" fmla="*/ 23181 h 43362"/>
              <a:gd name="connsiteX11" fmla="*/ 37440 w 43256"/>
              <a:gd name="connsiteY11" fmla="*/ 30063 h 43362"/>
              <a:gd name="connsiteX12" fmla="*/ 35431 w 43256"/>
              <a:gd name="connsiteY12" fmla="*/ 35960 h 43362"/>
              <a:gd name="connsiteX13" fmla="*/ 28591 w 43256"/>
              <a:gd name="connsiteY13" fmla="*/ 36674 h 43362"/>
              <a:gd name="connsiteX14" fmla="*/ 23703 w 43256"/>
              <a:gd name="connsiteY14" fmla="*/ 42965 h 43362"/>
              <a:gd name="connsiteX15" fmla="*/ 16516 w 43256"/>
              <a:gd name="connsiteY15" fmla="*/ 39125 h 43362"/>
              <a:gd name="connsiteX16" fmla="*/ 5840 w 43256"/>
              <a:gd name="connsiteY16" fmla="*/ 35331 h 43362"/>
              <a:gd name="connsiteX17" fmla="*/ 1146 w 43256"/>
              <a:gd name="connsiteY17" fmla="*/ 31109 h 43362"/>
              <a:gd name="connsiteX18" fmla="*/ 2149 w 43256"/>
              <a:gd name="connsiteY18" fmla="*/ 25410 h 43362"/>
              <a:gd name="connsiteX19" fmla="*/ 31 w 43256"/>
              <a:gd name="connsiteY19" fmla="*/ 19563 h 43362"/>
              <a:gd name="connsiteX20" fmla="*/ 3899 w 43256"/>
              <a:gd name="connsiteY20" fmla="*/ 14366 h 43362"/>
              <a:gd name="connsiteX21" fmla="*/ 3936 w 43256"/>
              <a:gd name="connsiteY21" fmla="*/ 14229 h 43362"/>
              <a:gd name="connsiteX0" fmla="*/ 464949 w 2723535"/>
              <a:gd name="connsiteY0" fmla="*/ 1155599 h 1330537"/>
              <a:gd name="connsiteX1" fmla="*/ 447091 w 2723535"/>
              <a:gd name="connsiteY1" fmla="*/ 1155833 h 1330537"/>
              <a:gd name="connsiteX2" fmla="*/ 464949 w 2723535"/>
              <a:gd name="connsiteY2" fmla="*/ 1155599 h 1330537"/>
              <a:gd name="connsiteX0" fmla="*/ 1523001 w 2723535"/>
              <a:gd name="connsiteY0" fmla="*/ 1316104 h 1330537"/>
              <a:gd name="connsiteX1" fmla="*/ 1519297 w 2723535"/>
              <a:gd name="connsiteY1" fmla="*/ 1313505 h 1330537"/>
              <a:gd name="connsiteX2" fmla="*/ 1523001 w 2723535"/>
              <a:gd name="connsiteY2" fmla="*/ 1316104 h 1330537"/>
              <a:gd name="connsiteX0" fmla="*/ 1318984 w 2723535"/>
              <a:gd name="connsiteY0" fmla="*/ 1330537 h 1330537"/>
              <a:gd name="connsiteX1" fmla="*/ 1213092 w 2723535"/>
              <a:gd name="connsiteY1" fmla="*/ 1302369 h 1330537"/>
              <a:gd name="connsiteX2" fmla="*/ 1318984 w 2723535"/>
              <a:gd name="connsiteY2" fmla="*/ 1330537 h 1330537"/>
              <a:gd name="connsiteX0" fmla="*/ 4729 w 43256"/>
              <a:gd name="connsiteY0" fmla="*/ 26036 h 43362"/>
              <a:gd name="connsiteX1" fmla="*/ 2196 w 43256"/>
              <a:gd name="connsiteY1" fmla="*/ 25239 h 43362"/>
              <a:gd name="connsiteX2" fmla="*/ 6964 w 43256"/>
              <a:gd name="connsiteY2" fmla="*/ 34758 h 43362"/>
              <a:gd name="connsiteX3" fmla="*/ 5856 w 43256"/>
              <a:gd name="connsiteY3" fmla="*/ 35139 h 43362"/>
              <a:gd name="connsiteX4" fmla="*/ 16514 w 43256"/>
              <a:gd name="connsiteY4" fmla="*/ 38949 h 43362"/>
              <a:gd name="connsiteX5" fmla="*/ 15846 w 43256"/>
              <a:gd name="connsiteY5" fmla="*/ 37209 h 43362"/>
              <a:gd name="connsiteX6" fmla="*/ 28863 w 43256"/>
              <a:gd name="connsiteY6" fmla="*/ 34610 h 43362"/>
              <a:gd name="connsiteX7" fmla="*/ 28596 w 43256"/>
              <a:gd name="connsiteY7" fmla="*/ 36519 h 43362"/>
              <a:gd name="connsiteX8" fmla="*/ 34165 w 43256"/>
              <a:gd name="connsiteY8" fmla="*/ 22813 h 43362"/>
              <a:gd name="connsiteX9" fmla="*/ 37416 w 43256"/>
              <a:gd name="connsiteY9" fmla="*/ 29949 h 43362"/>
              <a:gd name="connsiteX10" fmla="*/ 41834 w 43256"/>
              <a:gd name="connsiteY10" fmla="*/ 15213 h 43362"/>
              <a:gd name="connsiteX11" fmla="*/ 40386 w 43256"/>
              <a:gd name="connsiteY11" fmla="*/ 17889 h 43362"/>
              <a:gd name="connsiteX12" fmla="*/ 38360 w 43256"/>
              <a:gd name="connsiteY12" fmla="*/ 5285 h 43362"/>
              <a:gd name="connsiteX13" fmla="*/ 38436 w 43256"/>
              <a:gd name="connsiteY13" fmla="*/ 6549 h 43362"/>
              <a:gd name="connsiteX14" fmla="*/ 29114 w 43256"/>
              <a:gd name="connsiteY14" fmla="*/ 3811 h 43362"/>
              <a:gd name="connsiteX15" fmla="*/ 29856 w 43256"/>
              <a:gd name="connsiteY15" fmla="*/ 2199 h 43362"/>
              <a:gd name="connsiteX16" fmla="*/ 22177 w 43256"/>
              <a:gd name="connsiteY16" fmla="*/ 4579 h 43362"/>
              <a:gd name="connsiteX17" fmla="*/ 22536 w 43256"/>
              <a:gd name="connsiteY17" fmla="*/ 3189 h 43362"/>
              <a:gd name="connsiteX18" fmla="*/ 14036 w 43256"/>
              <a:gd name="connsiteY18" fmla="*/ 5051 h 43362"/>
              <a:gd name="connsiteX19" fmla="*/ 15336 w 43256"/>
              <a:gd name="connsiteY19" fmla="*/ 6399 h 43362"/>
              <a:gd name="connsiteX20" fmla="*/ 4163 w 43256"/>
              <a:gd name="connsiteY20" fmla="*/ 15648 h 43362"/>
              <a:gd name="connsiteX21" fmla="*/ 3936 w 43256"/>
              <a:gd name="connsiteY21" fmla="*/ 14229 h 4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362" fill="norm" stroke="1" extrusionOk="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723535" h="1330537" fill="norm" stroke="1" extrusionOk="0">
                <a:moveTo>
                  <a:pt x="464949" y="1155599"/>
                </a:moveTo>
                <a:lnTo>
                  <a:pt x="447091" y="1155833"/>
                </a:lnTo>
                <a:lnTo>
                  <a:pt x="464949" y="1155599"/>
                </a:lnTo>
                <a:close/>
              </a:path>
              <a:path w="2723535" h="1330537" fill="norm" stroke="1" extrusionOk="0">
                <a:moveTo>
                  <a:pt x="1523001" y="1316104"/>
                </a:moveTo>
                <a:lnTo>
                  <a:pt x="1519297" y="1313505"/>
                </a:lnTo>
                <a:lnTo>
                  <a:pt x="1523001" y="1316104"/>
                </a:lnTo>
                <a:close/>
              </a:path>
              <a:path w="2723535" h="1330537" fill="norm" stroke="1" extrusionOk="0">
                <a:moveTo>
                  <a:pt x="1318984" y="1330537"/>
                </a:moveTo>
                <a:lnTo>
                  <a:pt x="1213092" y="1302369"/>
                </a:lnTo>
                <a:cubicBezTo>
                  <a:pt x="1213092" y="1302369"/>
                  <a:pt x="1318984" y="1269529"/>
                  <a:pt x="1318984" y="1330537"/>
                </a:cubicBezTo>
                <a:close/>
              </a:path>
              <a:path w="43256" h="43362" fill="none" stroke="1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/>
              <a:t>VOLE</a:t>
            </a:r>
            <a:endParaRPr/>
          </a:p>
        </p:txBody>
      </p:sp>
      <p:cxnSp>
        <p:nvCxnSpPr>
          <p:cNvPr id="14" name="Google Shape;451;p42"/>
          <p:cNvCxnSpPr>
            <a:cxnSpLocks/>
          </p:cNvCxnSpPr>
          <p:nvPr/>
        </p:nvCxnSpPr>
        <p:spPr bwMode="auto">
          <a:xfrm>
            <a:off x="838200" y="3858066"/>
            <a:ext cx="110152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452;p42"/>
          <p:cNvCxnSpPr>
            <a:cxnSpLocks/>
          </p:cNvCxnSpPr>
          <p:nvPr/>
        </p:nvCxnSpPr>
        <p:spPr bwMode="auto">
          <a:xfrm flipH="1">
            <a:off x="838199" y="4490151"/>
            <a:ext cx="110152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453;p42"/>
          <p:cNvCxnSpPr>
            <a:cxnSpLocks/>
          </p:cNvCxnSpPr>
          <p:nvPr/>
        </p:nvCxnSpPr>
        <p:spPr bwMode="auto">
          <a:xfrm>
            <a:off x="3957366" y="4490152"/>
            <a:ext cx="121939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454;p42"/>
          <p:cNvCxnSpPr>
            <a:cxnSpLocks/>
          </p:cNvCxnSpPr>
          <p:nvPr/>
        </p:nvCxnSpPr>
        <p:spPr bwMode="auto">
          <a:xfrm>
            <a:off x="3957366" y="3852611"/>
            <a:ext cx="121939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7" name="Google Shape;456;p42"/>
          <p:cNvSpPr txBox="1"/>
          <p:nvPr/>
        </p:nvSpPr>
        <p:spPr bwMode="auto">
          <a:xfrm>
            <a:off x="3995432" y="3343984"/>
            <a:ext cx="1181328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>
                          <m:sty m:val="p"/>
                        </m:rPr>
                        <a:rPr lang="en-GB" sz="2400" b="0" i="0">
                          <a:solidFill>
                            <a:schemeClr val="dk2"/>
                          </a:solidFill>
                          <a:latin typeface="Cambria Math"/>
                        </a:rPr>
                        <m:t>Δ</m:t>
                      </m:r>
                      <m:r>
                        <m:rPr/>
                        <a:rPr lang="en-US" sz="2400" b="0" i="1">
                          <a:solidFill>
                            <a:schemeClr val="dk2"/>
                          </a:solidFill>
                          <a:latin typeface="Cambria Math"/>
                        </a:rPr>
                        <m:t>←</m:t>
                      </m:r>
                      <m:r>
                        <m:rPr/>
                        <a:rPr lang="en-GB" sz="2400" i="1">
                          <a:solidFill>
                            <a:schemeClr val="dk2"/>
                          </a:solidFill>
                          <a:latin typeface="Cambria Math"/>
                          <a:ea typeface="Cambria Math"/>
                        </a:rPr>
                        <m:t>𝔽</m:t>
                      </m:r>
                    </m:oMath>
                  </m:oMathPara>
                </a14:m>
              </mc:Choice>
              <mc:Fallback/>
            </mc:AlternateContent>
            <a:endParaRPr sz="2400" i="1">
              <a:solidFill>
                <a:schemeClr val="dk2"/>
              </a:solidFill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/>
        </p:blipFill>
        <p:spPr bwMode="auto">
          <a:xfrm>
            <a:off x="684168" y="2037509"/>
            <a:ext cx="907933" cy="907933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3"/>
          <a:stretch/>
        </p:blipFill>
        <p:spPr bwMode="auto">
          <a:xfrm>
            <a:off x="4900738" y="2026575"/>
            <a:ext cx="929799" cy="9297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 bwMode="auto">
          <a:xfrm>
            <a:off x="689841" y="2905932"/>
            <a:ext cx="9343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Prover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4873028" y="2905932"/>
            <a:ext cx="10234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/>
              <a:t>Verifier</a:t>
            </a:r>
            <a:endParaRPr/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 bwMode="auto">
          <a:xfrm flipH="1" flipV="1">
            <a:off x="2981739" y="4704063"/>
            <a:ext cx="198783" cy="71306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 bwMode="auto">
          <a:xfrm>
            <a:off x="1489968" y="5390619"/>
            <a:ext cx="3773469" cy="36933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/>
              <a:t>Can be instantiated with OT, HE, LPN…</a:t>
            </a:r>
            <a:endParaRPr lang="en-US"/>
          </a:p>
        </p:txBody>
      </p:sp>
      <p:sp>
        <p:nvSpPr>
          <p:cNvPr id="120376797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592F6FD7-9B82-A2E4-94AF-29FC4B0EDB83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/>
              <a:t>ZK from VOLE (designated verifier)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9" y="1563670"/>
            <a:ext cx="6451799" cy="461329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None/>
              <a:defRPr/>
            </a:pPr>
            <a:r>
              <a:rPr lang="en-US"/>
              <a:t>Use VOLE as a </a:t>
            </a:r>
            <a:r>
              <a:rPr lang="en-US">
                <a:solidFill>
                  <a:schemeClr val="accent1"/>
                </a:solidFill>
              </a:rPr>
              <a:t>linear commitment </a:t>
            </a:r>
            <a:r>
              <a:rPr lang="en-US"/>
              <a:t>to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acc>
                        <m:accPr>
                          <m:chr m:val="⃗"/>
                          <m:ctrlPr>
                            <a:rPr lang="en-GB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m:rPr/>
                            <a:rPr lang="en-GB" b="0" i="1">
                              <a:latin typeface="Cambria Math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</mc:Choice>
              <mc:Fallback/>
            </mc:AlternateContent>
            <a:endParaRPr lang="en-US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endParaRPr lang="en-US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en-US"/>
              <a:t>To open</a:t>
            </a:r>
            <a:endParaRPr/>
          </a:p>
          <a:p>
            <a:pPr>
              <a:defRPr/>
            </a:pPr>
            <a:r>
              <a:rPr lang="en-US" sz="2400"/>
              <a:t>Prover sends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m:rPr/>
                        <a:rPr lang="en-GB" sz="2400" b="0" i="1">
                          <a:solidFill>
                            <a:srgbClr val="00B050"/>
                          </a:solidFill>
                          <a:latin typeface="Cambria Math"/>
                        </a:rPr>
                        <m:t>u</m:t>
                      </m:r>
                      <m:r>
                        <m:rPr/>
                        <a:rPr lang="en-GB" sz="2400" b="0" i="1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m:rPr/>
                        <a:rPr lang="en-GB" sz="2400" b="0" i="1">
                          <a:solidFill>
                            <a:srgbClr val="00B050"/>
                          </a:solidFill>
                          <a:latin typeface="Cambria Math"/>
                        </a:rPr>
                        <m:t>𝑣</m:t>
                      </m:r>
                      <m:r>
                        <m:rPr/>
                        <a:rPr lang="en-GB" sz="2400" b="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, Verifier checks if</a:t>
            </a:r>
            <a:r>
              <a:rPr lang="en-GB" sz="2400" i="1">
                <a:solidFill>
                  <a:srgbClr val="FF0000"/>
                </a:solidFill>
                <a:latin typeface="Cambria Math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m:rPr/>
                        <a:rPr lang="en-GB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GB" sz="2400" b="0" i="1">
                          <a:solidFill>
                            <a:schemeClr val="accent6"/>
                          </a:solidFill>
                          <a:latin typeface="Cambria Math"/>
                        </a:rPr>
                        <m:t>u</m:t>
                      </m:r>
                      <m:r>
                        <m:rPr>
                          <m:sty m:val="p"/>
                        </m:rPr>
                        <a:rPr lang="en-GB" sz="24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m:rPr/>
                        <a:rPr lang="en-GB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/>
                        <a:rPr lang="en-GB" sz="2400" b="0" i="1">
                          <a:solidFill>
                            <a:schemeClr val="accent6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</mc:Choice>
              <mc:Fallback/>
            </mc:AlternateContent>
            <a:r>
              <a:rPr lang="en-US" sz="2400">
                <a:solidFill>
                  <a:schemeClr val="tx1"/>
                </a:solidFill>
              </a:rPr>
              <a:t> </a:t>
            </a:r>
            <a:endParaRPr lang="en-US" sz="2400"/>
          </a:p>
          <a:p>
            <a:pPr>
              <a:defRPr/>
            </a:pPr>
            <a:r>
              <a:rPr lang="en-US" sz="2400">
                <a:solidFill>
                  <a:schemeClr val="accent1"/>
                </a:solidFill>
              </a:rPr>
              <a:t>Hiding</a:t>
            </a:r>
            <a:r>
              <a:rPr lang="en-GB" sz="2400">
                <a:solidFill>
                  <a:schemeClr val="accent1"/>
                </a:solidFill>
              </a:rPr>
              <a:t>: </a:t>
            </a:r>
            <a:r>
              <a:rPr lang="en-GB" sz="2400"/>
              <a:t>since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latin typeface="Cambria Math"/>
                        </a:rPr>
                        <m:t>𝑣</m:t>
                      </m:r>
                    </m:oMath>
                  </m:oMathPara>
                </a14:m>
              </mc:Choice>
              <mc:Fallback/>
            </mc:AlternateContent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/>
              <a:t>is random</a:t>
            </a:r>
            <a:endParaRPr/>
          </a:p>
          <a:p>
            <a:pPr>
              <a:defRPr/>
            </a:pPr>
            <a:r>
              <a:rPr lang="en-US" sz="2400">
                <a:solidFill>
                  <a:schemeClr val="accent1"/>
                </a:solidFill>
              </a:rPr>
              <a:t>Binding:</a:t>
            </a:r>
            <a:r>
              <a:rPr lang="en-US" sz="2400"/>
              <a:t> opening to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p>
                        <m:sSupPr>
                          <m:ctrlPr>
                            <a:rPr lang="en-GB" sz="24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GB" sz="2400" b="0" i="1">
                              <a:latin typeface="Cambria Math"/>
                            </a:rPr>
                            <m:t>u</m:t>
                          </m:r>
                        </m:e>
                        <m:sup>
                          <m:r>
                            <m:rPr/>
                            <a:rPr lang="en-GB" sz="2400" b="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/>
                        <a:rPr lang="en-GB" sz="2400" b="0" i="1">
                          <a:latin typeface="Cambria Math"/>
                        </a:rPr>
                        <m:t>≠</m:t>
                      </m:r>
                      <m:r>
                        <m:rPr/>
                        <a:rPr lang="en-GB" sz="2400" b="0" i="1">
                          <a:latin typeface="Cambria Math"/>
                        </a:rPr>
                        <m:t>u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 requires guessing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sz="24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 — prob.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GB" sz="2400" b="0" i="1">
                          <a:latin typeface="Cambria Math"/>
                        </a:rPr>
                        <m:t>1/|</m:t>
                      </m:r>
                      <m:r>
                        <m:rPr/>
                        <a:rPr lang="en-GB" sz="2400" b="0" i="1">
                          <a:latin typeface="Cambria Math"/>
                          <a:ea typeface="Cambria Math"/>
                        </a:rPr>
                        <m:t>𝔽</m:t>
                      </m:r>
                      <m:r>
                        <m:rPr/>
                        <a:rPr lang="en-GB" sz="2400" b="0" i="1">
                          <a:latin typeface="Cambria Math"/>
                        </a:rPr>
                        <m:t>|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(as long as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GB" sz="2400" b="0" i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</mc:Choice>
              <mc:Fallback/>
            </mc:AlternateContent>
            <a:r>
              <a:rPr lang="en-US" sz="2400"/>
              <a:t> is kept secret from Prover 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⟶ </a:t>
            </a:r>
            <a:r>
              <a:rPr lang="en-US" sz="2400">
                <a:solidFill>
                  <a:srgbClr val="FF0000"/>
                </a:solidFill>
              </a:rPr>
              <a:t>D.V.</a:t>
            </a:r>
            <a:r>
              <a:rPr lang="en-US" sz="2400"/>
              <a:t>)</a:t>
            </a:r>
            <a:endParaRPr/>
          </a:p>
          <a:p>
            <a:pPr marL="0" indent="0">
              <a:buNone/>
              <a:defRPr/>
            </a:pPr>
            <a:endParaRPr lang="en-US" sz="2400"/>
          </a:p>
          <a:p>
            <a:pPr marL="0" indent="0">
              <a:buNone/>
              <a:defRPr/>
            </a:pPr>
            <a:r>
              <a:rPr lang="en-US" sz="2400"/>
              <a:t>Commitments are </a:t>
            </a:r>
            <a:r>
              <a:rPr lang="en-US" sz="2400">
                <a:solidFill>
                  <a:schemeClr val="accent1"/>
                </a:solidFill>
              </a:rPr>
              <a:t>linearly homomorphic</a:t>
            </a:r>
            <a:endParaRPr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7378016" y="2637182"/>
            <a:ext cx="4500102" cy="3021177"/>
            <a:chOff x="0" y="0"/>
            <a:chExt cx="4500102" cy="3021177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 bwMode="auto">
            <a:xfrm flipV="1">
              <a:off x="0" y="656973"/>
              <a:ext cx="3607771" cy="970121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cxnSpLocks/>
            </p:cNvCxnSpPr>
            <p:nvPr/>
          </p:nvCxnSpPr>
          <p:spPr bwMode="auto">
            <a:xfrm flipV="1">
              <a:off x="412316" y="0"/>
              <a:ext cx="0" cy="26491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 bwMode="auto">
            <a:xfrm>
              <a:off x="412316" y="2649135"/>
              <a:ext cx="31954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2790144" y="247003"/>
              <a:ext cx="1709958" cy="40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/>
                          <a:rPr lang="en-GB" sz="2000" b="0" i="1">
                            <a:latin typeface="Cambria Math"/>
                          </a:rPr>
                          <m:t>𝑝</m:t>
                        </m:r>
                        <m:r>
                          <m:rPr/>
                          <a:rPr lang="en-GB" sz="2000" b="0" i="1">
                            <a:latin typeface="Cambria Math"/>
                          </a:rPr>
                          <m:t>(</m:t>
                        </m:r>
                        <m:r>
                          <m:rPr/>
                          <a:rPr lang="en-GB" sz="2000" b="0" i="1">
                            <a:latin typeface="Cambria Math"/>
                          </a:rPr>
                          <m:t>𝑥</m:t>
                        </m:r>
                        <m:r>
                          <m:rPr/>
                          <a:rPr lang="en-GB" sz="2000" b="0" i="1">
                            <a:latin typeface="Cambria Math"/>
                          </a:rPr>
                          <m:t>)=</m:t>
                        </m:r>
                        <m:r>
                          <m:rPr/>
                          <a:rPr lang="en-GB" sz="2000" b="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u</m:t>
                        </m:r>
                        <m:r>
                          <m:rPr/>
                          <a:rPr lang="en-GB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m:rPr/>
                          <a:rPr lang="en-GB" sz="2000" b="0" i="1">
                            <a:latin typeface="Cambria Math"/>
                          </a:rPr>
                          <m:t>+</m:t>
                        </m:r>
                        <m:r>
                          <m:rPr/>
                          <a:rPr lang="en-GB" sz="2000" b="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</mc:Choice>
                <mc:Fallback/>
              </mc:AlternateContent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316688" y="2621067"/>
              <a:ext cx="39465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>
                            <m:sty m:val="p"/>
                          </m:rPr>
                          <a:rPr lang="en-GB" sz="20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Δ</m:t>
                        </m:r>
                      </m:oMath>
                    </m:oMathPara>
                  </a14:m>
                </mc:Choice>
                <mc:Fallback/>
              </mc:AlternateContent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139294" y="594087"/>
              <a:ext cx="38798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r>
                          <m:rPr/>
                          <a:rPr lang="en-GB" sz="20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</mc:Choice>
                <mc:Fallback/>
              </mc:AlternateContent>
              <a:endParaRPr lang="en-US" sz="2000"/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 bwMode="auto">
            <a:xfrm flipV="1">
              <a:off x="2509740" y="950552"/>
              <a:ext cx="0" cy="170659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7391266" y="3429000"/>
            <a:ext cx="3607772" cy="256900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10323075" y="3631380"/>
            <a:ext cx="80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GB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m:rPr/>
                        <a:rPr lang="en-GB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′(</m:t>
                      </m:r>
                      <m:r>
                        <m:rPr/>
                        <a:rPr lang="en-GB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m:rPr/>
                        <a:rPr lang="en-GB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9105043" y="1348227"/>
            <a:ext cx="2648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200">
                <a:solidFill>
                  <a:schemeClr val="bg1">
                    <a:lumMod val="65000"/>
                  </a:schemeClr>
                </a:solidFill>
              </a:rPr>
              <a:t>[BMRS 21, WYKW 21]</a:t>
            </a:r>
            <a:endParaRPr/>
          </a:p>
        </p:txBody>
      </p:sp>
      <p:sp>
        <p:nvSpPr>
          <p:cNvPr id="1793986197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599" cy="524799"/>
          </a:xfrm>
        </p:spPr>
        <p:txBody>
          <a:bodyPr/>
          <a:lstStyle/>
          <a:p>
            <a:pPr>
              <a:defRPr/>
            </a:pPr>
            <a:fld id="{9DF98225-BFBD-71F3-B18D-BB3385954BA6}" type="slidenum">
              <a:rPr lang="en"/>
              <a:t/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 w="63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auto">
        <a:ln w="12700"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 w="63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auto">
        <a:ln w="12700"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Widescreen</PresentationFormat>
  <Paragraphs>0</Paragraphs>
  <Slides>26</Slides>
  <Notes>26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/>
  <Company>Aarhus University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OT Extension</dc:title>
  <dc:subject/>
  <dc:creator>Peter Scholl</dc:creator>
  <cp:keywords/>
  <dc:description/>
  <dc:identifier/>
  <dc:language/>
  <cp:lastModifiedBy/>
  <cp:revision>1019</cp:revision>
  <dcterms:created xsi:type="dcterms:W3CDTF">2019-06-11T22:23:44Z</dcterms:created>
  <dcterms:modified xsi:type="dcterms:W3CDTF">2023-09-05T07:16:30Z</dcterms:modified>
  <cp:category/>
  <cp:contentStatus/>
  <cp:version/>
</cp:coreProperties>
</file>