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4608513" cy="3455988"/>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09" d="100"/>
          <a:sy n="209" d="100"/>
        </p:scale>
        <p:origin x="190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layout 1">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743585" y="850900"/>
            <a:ext cx="3136900" cy="2476500"/>
          </a:xfrm>
          <a:prstGeom prst="rect">
            <a:avLst/>
          </a:prstGeom>
          <a:noFill/>
          <a:ln w="0" cmpd="sng">
            <a:noFill/>
            <a:prstDash val="solid"/>
          </a:ln>
        </p:spPr>
        <p:txBody>
          <a:bodyPr vert="horz" lIns="0" tIns="0" rIns="0" bIns="0" anchor="t"/>
          <a:lstStyle/>
          <a:p>
            <a:pPr marL="0" marR="0" indent="0" algn="ctr">
              <a:lnSpc>
                <a:spcPts val="1700"/>
              </a:lnSpc>
              <a:spcAft>
                <a:spcPts val="0"/>
              </a:spcAft>
            </a:pPr>
            <a:r>
              <a:rPr lang="en-US" sz="1350" spc="0">
                <a:solidFill>
                  <a:srgbClr val="3333B2"/>
                </a:solidFill>
                <a:latin typeface="Arial Narrow" panose="02020603050405020304" pitchFamily="2"/>
              </a:rPr>
              <a:t>Mathematical and Statistical Dissertations </a:t>
            </a:r>
            <a:br/>
            <a:r>
              <a:rPr lang="en-US" sz="1350" spc="0">
                <a:solidFill>
                  <a:srgbClr val="3333B2"/>
                </a:solidFill>
                <a:latin typeface="Arial Narrow" panose="02020603050405020304" pitchFamily="2"/>
              </a:rPr>
              <a:t>Part C and OMMS </a:t>
            </a:r>
          </a:p>
          <a:p>
            <a:pPr marL="0" marR="0" indent="0" algn="ctr">
              <a:lnSpc>
                <a:spcPts val="1100"/>
              </a:lnSpc>
              <a:spcBef>
                <a:spcPts val="2145"/>
              </a:spcBef>
              <a:spcAft>
                <a:spcPts val="0"/>
              </a:spcAft>
            </a:pPr>
            <a:r>
              <a:rPr lang="en-US" sz="900" spc="15">
                <a:solidFill>
                  <a:srgbClr val="000000"/>
                </a:solidFill>
                <a:latin typeface="Tahoma" panose="02020603050405020304" pitchFamily="2"/>
              </a:rPr>
              <a:t>Richard Earl </a:t>
            </a:r>
          </a:p>
          <a:p>
            <a:pPr marL="0" marR="0" indent="0" algn="ctr">
              <a:lnSpc>
                <a:spcPts val="1100"/>
              </a:lnSpc>
              <a:spcBef>
                <a:spcPts val="2985"/>
              </a:spcBef>
              <a:spcAft>
                <a:spcPts val="8765"/>
              </a:spcAft>
            </a:pPr>
            <a:r>
              <a:rPr lang="en-US" sz="900" spc="10">
                <a:solidFill>
                  <a:srgbClr val="000000"/>
                </a:solidFill>
                <a:latin typeface="Tahoma" panose="02020603050405020304" pitchFamily="2"/>
              </a:rPr>
              <a:t>November 2021 </a:t>
            </a:r>
          </a:p>
        </p:txBody>
      </p:sp>
      <p:sp>
        <p:nvSpPr>
          <p:cNvPr id="3" name="Text Placeholder 2"/>
          <p:cNvSpPr>
            <a:spLocks noGrp="1"/>
          </p:cNvSpPr>
          <p:nvPr>
            <p:ph type="body" idx="10"/>
          </p:nvPr>
        </p:nvSpPr>
        <p:spPr>
          <a:xfrm>
            <a:off x="4420870" y="3228975"/>
            <a:ext cx="73660" cy="95250"/>
          </a:xfrm>
          <a:prstGeom prst="rect">
            <a:avLst/>
          </a:prstGeom>
          <a:noFill/>
          <a:ln w="0" cmpd="sng">
            <a:noFill/>
            <a:prstDash val="solid"/>
          </a:ln>
        </p:spPr>
        <p:txBody>
          <a:bodyPr vert="horz" lIns="0" tIns="17145" rIns="0" bIns="0" anchor="t"/>
          <a:lstStyle/>
          <a:p>
            <a:pPr marL="0" marR="0" indent="0" algn="l">
              <a:lnSpc>
                <a:spcPts val="600"/>
              </a:lnSpc>
              <a:spcAft>
                <a:spcPts val="0"/>
              </a:spcAft>
            </a:pPr>
            <a:r>
              <a:rPr lang="en-US" sz="650" spc="0">
                <a:solidFill>
                  <a:srgbClr val="000000"/>
                </a:solidFill>
                <a:latin typeface="Arial" panose="02020603050405020304" pitchFamily="2"/>
              </a:rPr>
              <a:t>1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layout 10">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922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90">
                <a:solidFill>
                  <a:srgbClr val="3333B2"/>
                </a:solidFill>
                <a:latin typeface="Arial Narrow" panose="02020603050405020304" pitchFamily="2"/>
              </a:rPr>
              <a:t>Structuring a dissertation </a:t>
            </a:r>
          </a:p>
          <a:p>
            <a:pPr marL="228600" marR="0" indent="0" algn="l">
              <a:lnSpc>
                <a:spcPts val="1100"/>
              </a:lnSpc>
              <a:spcBef>
                <a:spcPts val="1865"/>
              </a:spcBef>
              <a:spcAft>
                <a:spcPts val="0"/>
              </a:spcAft>
            </a:pPr>
            <a:r>
              <a:rPr lang="en-US" sz="850" spc="40">
                <a:solidFill>
                  <a:srgbClr val="000000"/>
                </a:solidFill>
                <a:latin typeface="Tahoma" panose="02020603050405020304" pitchFamily="2"/>
              </a:rPr>
              <a:t>Write with a reader in mind, e.g. </a:t>
            </a:r>
          </a:p>
          <a:p>
            <a:pPr marL="502920" marR="0" indent="137160" algn="l">
              <a:lnSpc>
                <a:spcPts val="1100"/>
              </a:lnSpc>
              <a:spcBef>
                <a:spcPts val="670"/>
              </a:spcBef>
              <a:spcAft>
                <a:spcPts val="0"/>
              </a:spcAft>
              <a:buFont typeface="Symbol"/>
              <a:buChar char="·"/>
            </a:pPr>
            <a:r>
              <a:rPr lang="en-US" sz="850" spc="30">
                <a:solidFill>
                  <a:srgbClr val="000000"/>
                </a:solidFill>
                <a:latin typeface="Tahoma" panose="02020603050405020304" pitchFamily="2"/>
              </a:rPr>
              <a:t>yourself before you started on your project </a:t>
            </a:r>
          </a:p>
          <a:p>
            <a:pPr marL="502920" marR="0" indent="137160" algn="l">
              <a:lnSpc>
                <a:spcPts val="1200"/>
              </a:lnSpc>
              <a:spcBef>
                <a:spcPts val="670"/>
              </a:spcBef>
              <a:spcAft>
                <a:spcPts val="0"/>
              </a:spcAft>
              <a:buFont typeface="Symbol"/>
              <a:buChar char="·"/>
            </a:pPr>
            <a:r>
              <a:rPr lang="en-US" sz="850" spc="45">
                <a:solidFill>
                  <a:srgbClr val="000000"/>
                </a:solidFill>
                <a:latin typeface="Tahoma" panose="02020603050405020304" pitchFamily="2"/>
              </a:rPr>
              <a:t>a friend at a similar stage (Part C/Masters level) </a:t>
            </a:r>
          </a:p>
          <a:p>
            <a:pPr marL="502920" marR="91440" indent="137160" algn="l">
              <a:lnSpc>
                <a:spcPts val="1200"/>
              </a:lnSpc>
              <a:spcBef>
                <a:spcPts val="560"/>
              </a:spcBef>
              <a:spcAft>
                <a:spcPts val="0"/>
              </a:spcAft>
              <a:buFont typeface="Symbol"/>
              <a:buChar char="·"/>
            </a:pPr>
            <a:r>
              <a:rPr lang="en-US" sz="850" spc="0">
                <a:solidFill>
                  <a:srgbClr val="000000"/>
                </a:solidFill>
                <a:latin typeface="Tahoma" panose="02020603050405020304" pitchFamily="2"/>
              </a:rPr>
              <a:t>maybe an examiner – but remember that although an examiner could be an expert, </a:t>
            </a:r>
            <a:r>
              <a:rPr lang="en-US" sz="950" b="1" spc="0">
                <a:solidFill>
                  <a:srgbClr val="000000"/>
                </a:solidFill>
                <a:latin typeface="Arial" panose="02020603050405020304" pitchFamily="2"/>
              </a:rPr>
              <a:t>an examiner may have little/no knowledge of your particular topic</a:t>
            </a:r>
            <a:r>
              <a:rPr lang="en-US" sz="850" spc="0">
                <a:solidFill>
                  <a:srgbClr val="000000"/>
                </a:solidFill>
                <a:latin typeface="Tahoma" panose="02020603050405020304" pitchFamily="2"/>
              </a:rPr>
              <a:t>. </a:t>
            </a:r>
          </a:p>
          <a:p>
            <a:pPr marL="228600" marR="45720" indent="0" algn="l">
              <a:lnSpc>
                <a:spcPts val="1200"/>
              </a:lnSpc>
              <a:spcBef>
                <a:spcPts val="570"/>
              </a:spcBef>
              <a:spcAft>
                <a:spcPts val="0"/>
              </a:spcAft>
            </a:pPr>
            <a:r>
              <a:rPr lang="en-US" sz="850" spc="0">
                <a:solidFill>
                  <a:srgbClr val="000000"/>
                </a:solidFill>
                <a:latin typeface="Tahoma" panose="02020603050405020304" pitchFamily="2"/>
              </a:rPr>
              <a:t>Perhaps a friend at a similar stage is the best example: your work needs to be clear enough for your friend to understand it. </a:t>
            </a:r>
          </a:p>
          <a:p>
            <a:pPr marL="228600" marR="0" indent="0" algn="l">
              <a:lnSpc>
                <a:spcPts val="1200"/>
              </a:lnSpc>
              <a:spcBef>
                <a:spcPts val="605"/>
              </a:spcBef>
              <a:spcAft>
                <a:spcPts val="3330"/>
              </a:spcAft>
            </a:pPr>
            <a:r>
              <a:rPr lang="en-US" sz="950" b="1" spc="0">
                <a:solidFill>
                  <a:srgbClr val="000000"/>
                </a:solidFill>
                <a:latin typeface="Arial" panose="02020603050405020304" pitchFamily="2"/>
              </a:rPr>
              <a:t>The tasks of writing correct mathematics and explaining mathematics well are very different. It can become very easy to focus on the former and less on the latter. Being able to step back from the details and view a chapter or the dissertation as a whole is important.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10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layout 11">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160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90">
                <a:solidFill>
                  <a:srgbClr val="3333B2"/>
                </a:solidFill>
                <a:latin typeface="Arial Narrow" panose="02020603050405020304" pitchFamily="2"/>
              </a:rPr>
              <a:t>Structuring a dissertation </a:t>
            </a:r>
          </a:p>
          <a:p>
            <a:pPr marL="228600" marR="0" indent="0" algn="l">
              <a:lnSpc>
                <a:spcPts val="1200"/>
              </a:lnSpc>
              <a:spcBef>
                <a:spcPts val="1785"/>
              </a:spcBef>
              <a:spcAft>
                <a:spcPts val="0"/>
              </a:spcAft>
            </a:pPr>
            <a:r>
              <a:rPr lang="en-US" sz="850" spc="25">
                <a:solidFill>
                  <a:srgbClr val="000000"/>
                </a:solidFill>
                <a:latin typeface="Tahoma" panose="02020603050405020304" pitchFamily="2"/>
              </a:rPr>
              <a:t>Some suggestions: </a:t>
            </a:r>
          </a:p>
          <a:p>
            <a:pPr marL="502920" marR="0" indent="91440" algn="l">
              <a:lnSpc>
                <a:spcPts val="1200"/>
              </a:lnSpc>
              <a:spcBef>
                <a:spcPts val="615"/>
              </a:spcBef>
              <a:spcAft>
                <a:spcPts val="0"/>
              </a:spcAft>
              <a:buFont typeface="Symbol"/>
              <a:buChar char="·"/>
            </a:pPr>
            <a:r>
              <a:rPr lang="en-US" sz="850" spc="40">
                <a:solidFill>
                  <a:srgbClr val="000000"/>
                </a:solidFill>
                <a:latin typeface="Tahoma" panose="02020603050405020304" pitchFamily="2"/>
              </a:rPr>
              <a:t>You’ll need to introduce your topic, explain what you are going to cover, the motivation and/or historical context for your work, why it is interesting, key examples might be introduced here,... </a:t>
            </a:r>
          </a:p>
          <a:p>
            <a:pPr marL="502920" marR="182880" indent="0" algn="l">
              <a:lnSpc>
                <a:spcPts val="1200"/>
              </a:lnSpc>
              <a:spcBef>
                <a:spcPts val="0"/>
              </a:spcBef>
              <a:spcAft>
                <a:spcPts val="0"/>
              </a:spcAft>
            </a:pPr>
            <a:r>
              <a:rPr lang="en-US" sz="850" spc="15">
                <a:solidFill>
                  <a:srgbClr val="000000"/>
                </a:solidFill>
                <a:latin typeface="Tahoma" panose="02020603050405020304" pitchFamily="2"/>
              </a:rPr>
              <a:t>– a brief summary of how your dissertation is organised is a good idea. </a:t>
            </a:r>
          </a:p>
          <a:p>
            <a:pPr marL="502920" marR="228600" indent="91440" algn="l">
              <a:lnSpc>
                <a:spcPts val="1200"/>
              </a:lnSpc>
              <a:spcBef>
                <a:spcPts val="625"/>
              </a:spcBef>
              <a:spcAft>
                <a:spcPts val="0"/>
              </a:spcAft>
              <a:buFont typeface="Symbol"/>
              <a:buChar char="·"/>
            </a:pPr>
            <a:r>
              <a:rPr lang="en-US" sz="850" spc="0">
                <a:solidFill>
                  <a:srgbClr val="000000"/>
                </a:solidFill>
                <a:latin typeface="Tahoma" panose="02020603050405020304" pitchFamily="2"/>
              </a:rPr>
              <a:t>You’ll probably need a small number of chapters (or sections) in which you do the main work. </a:t>
            </a:r>
          </a:p>
          <a:p>
            <a:pPr marL="502920" marR="0" indent="91440" algn="l">
              <a:lnSpc>
                <a:spcPts val="1200"/>
              </a:lnSpc>
              <a:spcBef>
                <a:spcPts val="595"/>
              </a:spcBef>
              <a:spcAft>
                <a:spcPts val="0"/>
              </a:spcAft>
              <a:buFont typeface="Symbol"/>
              <a:buChar char="·"/>
            </a:pPr>
            <a:r>
              <a:rPr lang="en-US" sz="850" spc="40">
                <a:solidFill>
                  <a:srgbClr val="000000"/>
                </a:solidFill>
                <a:latin typeface="Tahoma" panose="02020603050405020304" pitchFamily="2"/>
              </a:rPr>
              <a:t>You’ll need an end, e.g. some conclusions to your work, or a summary of what you’ve done, perhaps a discussion of what further you might have discussed, related or more advanced problems, other approaches etc. or .... </a:t>
            </a:r>
          </a:p>
          <a:p>
            <a:pPr marL="502920" marR="320040" indent="91440" algn="l">
              <a:lnSpc>
                <a:spcPts val="1200"/>
              </a:lnSpc>
              <a:spcBef>
                <a:spcPts val="610"/>
              </a:spcBef>
              <a:spcAft>
                <a:spcPts val="2760"/>
              </a:spcAft>
              <a:buFont typeface="Symbol"/>
              <a:buChar char="·"/>
            </a:pPr>
            <a:r>
              <a:rPr lang="en-US" sz="850" spc="0">
                <a:solidFill>
                  <a:srgbClr val="000000"/>
                </a:solidFill>
                <a:latin typeface="Tahoma" panose="02020603050405020304" pitchFamily="2"/>
              </a:rPr>
              <a:t>You’ll need a title page, an abstract, any acknowledgements, a contents page,..., a bibliography. </a:t>
            </a:r>
          </a:p>
        </p:txBody>
      </p:sp>
      <p:sp>
        <p:nvSpPr>
          <p:cNvPr id="3" name="Text Placeholder 2"/>
          <p:cNvSpPr>
            <a:spLocks noGrp="1"/>
          </p:cNvSpPr>
          <p:nvPr>
            <p:ph type="body" idx="10"/>
          </p:nvPr>
        </p:nvSpPr>
        <p:spPr>
          <a:xfrm>
            <a:off x="4363085" y="3228975"/>
            <a:ext cx="156210" cy="95250"/>
          </a:xfrm>
          <a:prstGeom prst="rect">
            <a:avLst/>
          </a:prstGeom>
          <a:noFill/>
          <a:ln w="0" cmpd="sng">
            <a:noFill/>
            <a:prstDash val="solid"/>
          </a:ln>
        </p:spPr>
        <p:txBody>
          <a:bodyPr vert="horz" lIns="0" tIns="17145" rIns="0" bIns="0" anchor="t"/>
          <a:lstStyle/>
          <a:p>
            <a:pPr marL="0" marR="0" indent="0" algn="l">
              <a:lnSpc>
                <a:spcPts val="600"/>
              </a:lnSpc>
              <a:spcAft>
                <a:spcPts val="0"/>
              </a:spcAft>
            </a:pPr>
            <a:r>
              <a:rPr lang="en-US" sz="650" spc="-25">
                <a:solidFill>
                  <a:srgbClr val="000000"/>
                </a:solidFill>
                <a:latin typeface="Arial" panose="02020603050405020304" pitchFamily="2"/>
              </a:rPr>
              <a:t>11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12">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1920" y="101600"/>
            <a:ext cx="388620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70">
                <a:solidFill>
                  <a:srgbClr val="3333B2"/>
                </a:solidFill>
                <a:latin typeface="Arial Narrow" panose="02020603050405020304" pitchFamily="2"/>
              </a:rPr>
              <a:t>Possible structure </a:t>
            </a:r>
          </a:p>
          <a:p>
            <a:pPr marL="365760" marR="0" indent="137160" algn="l">
              <a:lnSpc>
                <a:spcPts val="1200"/>
              </a:lnSpc>
              <a:spcBef>
                <a:spcPts val="680"/>
              </a:spcBef>
              <a:spcAft>
                <a:spcPts val="0"/>
              </a:spcAft>
              <a:buFont typeface="Symbol"/>
              <a:buChar char="·"/>
            </a:pPr>
            <a:r>
              <a:rPr lang="en-US" sz="850" spc="40">
                <a:solidFill>
                  <a:srgbClr val="000000"/>
                </a:solidFill>
                <a:latin typeface="Tahoma" panose="02020603050405020304" pitchFamily="2"/>
              </a:rPr>
              <a:t>Title page </a:t>
            </a:r>
          </a:p>
          <a:p>
            <a:pPr marL="365760" marR="0" indent="137160" algn="l">
              <a:lnSpc>
                <a:spcPts val="1100"/>
              </a:lnSpc>
              <a:spcBef>
                <a:spcPts val="630"/>
              </a:spcBef>
              <a:spcAft>
                <a:spcPts val="0"/>
              </a:spcAft>
              <a:buFont typeface="Symbol"/>
              <a:buChar char="·"/>
            </a:pPr>
            <a:r>
              <a:rPr lang="en-US" sz="850" spc="40">
                <a:solidFill>
                  <a:srgbClr val="000000"/>
                </a:solidFill>
                <a:latin typeface="Tahoma" panose="02020603050405020304" pitchFamily="2"/>
              </a:rPr>
              <a:t>Abstract </a:t>
            </a:r>
          </a:p>
          <a:p>
            <a:pPr marL="365760" marR="0" indent="137160" algn="l">
              <a:lnSpc>
                <a:spcPts val="1100"/>
              </a:lnSpc>
              <a:spcBef>
                <a:spcPts val="695"/>
              </a:spcBef>
              <a:spcAft>
                <a:spcPts val="0"/>
              </a:spcAft>
              <a:buFont typeface="Symbol"/>
              <a:buChar char="·"/>
            </a:pPr>
            <a:r>
              <a:rPr lang="en-US" sz="850" spc="35">
                <a:solidFill>
                  <a:srgbClr val="000000"/>
                </a:solidFill>
                <a:latin typeface="Tahoma" panose="02020603050405020304" pitchFamily="2"/>
              </a:rPr>
              <a:t>Acknowledgements </a:t>
            </a:r>
          </a:p>
          <a:p>
            <a:pPr marL="365760" marR="0" indent="137160" algn="l">
              <a:lnSpc>
                <a:spcPts val="1100"/>
              </a:lnSpc>
              <a:spcBef>
                <a:spcPts val="665"/>
              </a:spcBef>
              <a:spcAft>
                <a:spcPts val="0"/>
              </a:spcAft>
              <a:buFont typeface="Symbol"/>
              <a:buChar char="·"/>
            </a:pPr>
            <a:r>
              <a:rPr lang="en-US" sz="850" spc="35">
                <a:solidFill>
                  <a:srgbClr val="000000"/>
                </a:solidFill>
                <a:latin typeface="Tahoma" panose="02020603050405020304" pitchFamily="2"/>
              </a:rPr>
              <a:t>Table of contents </a:t>
            </a:r>
          </a:p>
          <a:p>
            <a:pPr marL="365760" marR="0" indent="137160" algn="l">
              <a:lnSpc>
                <a:spcPts val="1100"/>
              </a:lnSpc>
              <a:spcBef>
                <a:spcPts val="660"/>
              </a:spcBef>
              <a:spcAft>
                <a:spcPts val="0"/>
              </a:spcAft>
              <a:buFont typeface="Symbol"/>
              <a:buChar char="·"/>
            </a:pPr>
            <a:r>
              <a:rPr lang="en-US" sz="850" spc="45">
                <a:solidFill>
                  <a:srgbClr val="000000"/>
                </a:solidFill>
                <a:latin typeface="Tahoma" panose="02020603050405020304" pitchFamily="2"/>
              </a:rPr>
              <a:t>Chapter 1 = introduction </a:t>
            </a:r>
          </a:p>
          <a:p>
            <a:pPr marL="365760" marR="0" indent="137160" algn="l">
              <a:lnSpc>
                <a:spcPts val="1100"/>
              </a:lnSpc>
              <a:spcBef>
                <a:spcPts val="670"/>
              </a:spcBef>
              <a:spcAft>
                <a:spcPts val="0"/>
              </a:spcAft>
              <a:buFont typeface="Symbol"/>
              <a:buChar char="·"/>
            </a:pPr>
            <a:r>
              <a:rPr lang="en-US" sz="850" spc="45">
                <a:solidFill>
                  <a:srgbClr val="000000"/>
                </a:solidFill>
                <a:latin typeface="Tahoma" panose="02020603050405020304" pitchFamily="2"/>
              </a:rPr>
              <a:t>Chapters 2, 3, 4 = the main work </a:t>
            </a:r>
          </a:p>
          <a:p>
            <a:pPr marL="365760" marR="0" indent="137160" algn="l">
              <a:lnSpc>
                <a:spcPts val="1100"/>
              </a:lnSpc>
              <a:spcBef>
                <a:spcPts val="665"/>
              </a:spcBef>
              <a:spcAft>
                <a:spcPts val="0"/>
              </a:spcAft>
              <a:buFont typeface="Symbol"/>
              <a:buChar char="·"/>
            </a:pPr>
            <a:r>
              <a:rPr lang="en-US" sz="850" spc="40">
                <a:solidFill>
                  <a:srgbClr val="000000"/>
                </a:solidFill>
                <a:latin typeface="Tahoma" panose="02020603050405020304" pitchFamily="2"/>
              </a:rPr>
              <a:t>Chapter 5 = conclusions </a:t>
            </a:r>
          </a:p>
          <a:p>
            <a:pPr marL="365760" marR="0" indent="137160" algn="l">
              <a:lnSpc>
                <a:spcPts val="1100"/>
              </a:lnSpc>
              <a:spcBef>
                <a:spcPts val="655"/>
              </a:spcBef>
              <a:spcAft>
                <a:spcPts val="0"/>
              </a:spcAft>
              <a:buFont typeface="Symbol"/>
              <a:buChar char="·"/>
            </a:pPr>
            <a:r>
              <a:rPr lang="en-US" sz="850" spc="40">
                <a:solidFill>
                  <a:srgbClr val="000000"/>
                </a:solidFill>
                <a:latin typeface="Tahoma" panose="02020603050405020304" pitchFamily="2"/>
              </a:rPr>
              <a:t>Bibliography </a:t>
            </a:r>
          </a:p>
          <a:p>
            <a:pPr marL="228600" marR="91440" indent="0" algn="l">
              <a:lnSpc>
                <a:spcPts val="1200"/>
              </a:lnSpc>
              <a:spcBef>
                <a:spcPts val="575"/>
              </a:spcBef>
              <a:spcAft>
                <a:spcPts val="0"/>
              </a:spcAft>
            </a:pPr>
            <a:r>
              <a:rPr lang="en-US" sz="850" spc="0">
                <a:solidFill>
                  <a:srgbClr val="000000"/>
                </a:solidFill>
                <a:latin typeface="Tahoma" panose="02020603050405020304" pitchFamily="2"/>
              </a:rPr>
              <a:t>This is a guide, of course you can vary from it, e.g. it is completely reasonable not to have 5 chapters! </a:t>
            </a:r>
          </a:p>
          <a:p>
            <a:pPr marL="228600" marR="137160" indent="0" algn="l">
              <a:lnSpc>
                <a:spcPts val="1200"/>
              </a:lnSpc>
              <a:spcBef>
                <a:spcPts val="650"/>
              </a:spcBef>
              <a:spcAft>
                <a:spcPts val="3310"/>
              </a:spcAft>
            </a:pPr>
            <a:r>
              <a:rPr lang="en-US" sz="850" spc="0">
                <a:solidFill>
                  <a:srgbClr val="000000"/>
                </a:solidFill>
                <a:latin typeface="Tahoma" panose="02020603050405020304" pitchFamily="2"/>
              </a:rPr>
              <a:t>But most of these things should be there (e.g. titlepage, abstract, contents, conclusions, bibliography). </a:t>
            </a:r>
          </a:p>
        </p:txBody>
      </p:sp>
      <p:sp>
        <p:nvSpPr>
          <p:cNvPr id="3" name="Text Placeholder 2"/>
          <p:cNvSpPr>
            <a:spLocks noGrp="1"/>
          </p:cNvSpPr>
          <p:nvPr>
            <p:ph type="body" idx="10"/>
          </p:nvPr>
        </p:nvSpPr>
        <p:spPr>
          <a:xfrm>
            <a:off x="4363085" y="3240405"/>
            <a:ext cx="15621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15">
                <a:solidFill>
                  <a:srgbClr val="000000"/>
                </a:solidFill>
                <a:latin typeface="Arial" panose="02020603050405020304" pitchFamily="2"/>
              </a:rPr>
              <a:t>12 </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layout 13">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049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90">
                <a:solidFill>
                  <a:srgbClr val="3333B2"/>
                </a:solidFill>
                <a:latin typeface="Arial Narrow" panose="02020603050405020304" pitchFamily="2"/>
              </a:rPr>
              <a:t>Introduction </a:t>
            </a:r>
          </a:p>
          <a:p>
            <a:pPr marL="502920" marR="320040" indent="137160" algn="l">
              <a:lnSpc>
                <a:spcPts val="1200"/>
              </a:lnSpc>
              <a:spcBef>
                <a:spcPts val="1805"/>
              </a:spcBef>
              <a:spcAft>
                <a:spcPts val="0"/>
              </a:spcAft>
              <a:buFont typeface="Symbol"/>
              <a:buChar char="·"/>
            </a:pPr>
            <a:r>
              <a:rPr lang="en-US" sz="850" spc="0">
                <a:solidFill>
                  <a:srgbClr val="000000"/>
                </a:solidFill>
                <a:latin typeface="Tahoma" panose="02020603050405020304" pitchFamily="2"/>
              </a:rPr>
              <a:t>In an introduction you should frame the dissertation, explain something of the problem’s or theory’s history and why it is of interest. </a:t>
            </a:r>
          </a:p>
          <a:p>
            <a:pPr marL="502920" marR="182880" indent="137160" algn="l">
              <a:lnSpc>
                <a:spcPts val="1200"/>
              </a:lnSpc>
              <a:spcBef>
                <a:spcPts val="575"/>
              </a:spcBef>
              <a:spcAft>
                <a:spcPts val="0"/>
              </a:spcAft>
              <a:buFont typeface="Symbol"/>
              <a:buChar char="·"/>
            </a:pPr>
            <a:r>
              <a:rPr lang="en-US" sz="850" spc="30">
                <a:solidFill>
                  <a:srgbClr val="000000"/>
                </a:solidFill>
                <a:latin typeface="Tahoma" panose="02020603050405020304" pitchFamily="2"/>
              </a:rPr>
              <a:t>This is a good time to introduce notation, background definitions and theory and key examples that you will return to through the dissertation. </a:t>
            </a:r>
          </a:p>
          <a:p>
            <a:pPr marL="502920" marR="0" indent="137160" algn="l">
              <a:lnSpc>
                <a:spcPts val="1200"/>
              </a:lnSpc>
              <a:spcBef>
                <a:spcPts val="605"/>
              </a:spcBef>
              <a:spcAft>
                <a:spcPts val="0"/>
              </a:spcAft>
              <a:buFont typeface="Symbol"/>
              <a:buChar char="·"/>
            </a:pPr>
            <a:r>
              <a:rPr lang="en-US" sz="850" spc="0">
                <a:solidFill>
                  <a:srgbClr val="000000"/>
                </a:solidFill>
                <a:latin typeface="Tahoma" panose="02020603050405020304" pitchFamily="2"/>
              </a:rPr>
              <a:t>Describe the key results of your dissertation. Obviously you will need to have introduced enough vocabulary and examples that this is not an abrupt shift of narrative. </a:t>
            </a:r>
          </a:p>
          <a:p>
            <a:pPr marL="502920" marR="45720" indent="137160" algn="l">
              <a:lnSpc>
                <a:spcPts val="1200"/>
              </a:lnSpc>
              <a:spcBef>
                <a:spcPts val="575"/>
              </a:spcBef>
              <a:spcAft>
                <a:spcPts val="6960"/>
              </a:spcAft>
              <a:buFont typeface="Symbol"/>
              <a:buChar char="·"/>
            </a:pPr>
            <a:r>
              <a:rPr lang="en-US" sz="850" spc="0">
                <a:solidFill>
                  <a:srgbClr val="000000"/>
                </a:solidFill>
                <a:latin typeface="Tahoma" panose="02020603050405020304" pitchFamily="2"/>
              </a:rPr>
              <a:t>After a good introduction the reader should be keen to read on and have a good sense of what content lies ahead.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13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layout 14">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9220" y="101600"/>
            <a:ext cx="414401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50">
                <a:solidFill>
                  <a:srgbClr val="3333B2"/>
                </a:solidFill>
                <a:latin typeface="Arial Narrow" panose="02020603050405020304" pitchFamily="2"/>
              </a:rPr>
              <a:t>Signposts </a:t>
            </a:r>
          </a:p>
          <a:p>
            <a:pPr marL="365760" marR="0" indent="137160" algn="l">
              <a:lnSpc>
                <a:spcPts val="1100"/>
              </a:lnSpc>
              <a:spcBef>
                <a:spcPts val="1860"/>
              </a:spcBef>
              <a:spcAft>
                <a:spcPts val="0"/>
              </a:spcAft>
              <a:buFont typeface="Symbol"/>
              <a:buChar char="·"/>
            </a:pPr>
            <a:r>
              <a:rPr lang="en-US" sz="850" spc="50">
                <a:solidFill>
                  <a:srgbClr val="000000"/>
                </a:solidFill>
                <a:latin typeface="Tahoma" panose="02020603050405020304" pitchFamily="2"/>
              </a:rPr>
              <a:t>Chapter 1 = introduction </a:t>
            </a:r>
          </a:p>
          <a:p>
            <a:pPr marL="502920" marR="0" indent="0" algn="l">
              <a:lnSpc>
                <a:spcPts val="1200"/>
              </a:lnSpc>
              <a:spcBef>
                <a:spcPts val="565"/>
              </a:spcBef>
              <a:spcAft>
                <a:spcPts val="0"/>
              </a:spcAft>
            </a:pPr>
            <a:r>
              <a:rPr lang="en-US" sz="750" spc="0">
                <a:solidFill>
                  <a:srgbClr val="000000"/>
                </a:solidFill>
                <a:latin typeface="Arial" panose="02020603050405020304" pitchFamily="2"/>
              </a:rPr>
              <a:t>A very good idea for the intro to contain, e.g. as the last paragraph or two of the intro, an outline of the remainder of the dissertation – signposts help the reader </a:t>
            </a:r>
          </a:p>
          <a:p>
            <a:pPr marL="502920" marR="0" indent="0" algn="l">
              <a:lnSpc>
                <a:spcPts val="900"/>
              </a:lnSpc>
              <a:spcBef>
                <a:spcPts val="335"/>
              </a:spcBef>
              <a:spcAft>
                <a:spcPts val="0"/>
              </a:spcAft>
            </a:pPr>
            <a:r>
              <a:rPr lang="en-US" sz="750" spc="30">
                <a:solidFill>
                  <a:srgbClr val="000000"/>
                </a:solidFill>
                <a:latin typeface="Arial" panose="02020603050405020304" pitchFamily="2"/>
              </a:rPr>
              <a:t>get a feel for the structure and let them know roughly what is coming. </a:t>
            </a:r>
          </a:p>
          <a:p>
            <a:pPr marL="365760" marR="0" indent="137160" algn="l">
              <a:lnSpc>
                <a:spcPts val="1100"/>
              </a:lnSpc>
              <a:spcBef>
                <a:spcPts val="680"/>
              </a:spcBef>
              <a:spcAft>
                <a:spcPts val="0"/>
              </a:spcAft>
              <a:buFont typeface="Symbol"/>
              <a:buChar char="·"/>
            </a:pPr>
            <a:r>
              <a:rPr lang="en-US" sz="850" spc="45">
                <a:solidFill>
                  <a:srgbClr val="000000"/>
                </a:solidFill>
                <a:latin typeface="Tahoma" panose="02020603050405020304" pitchFamily="2"/>
              </a:rPr>
              <a:t>Chapters 2, 3, 4 = the main work </a:t>
            </a:r>
          </a:p>
          <a:p>
            <a:pPr marL="502920" marR="0" indent="0" algn="l">
              <a:lnSpc>
                <a:spcPts val="900"/>
              </a:lnSpc>
              <a:spcBef>
                <a:spcPts val="900"/>
              </a:spcBef>
              <a:spcAft>
                <a:spcPts val="12970"/>
              </a:spcAft>
            </a:pPr>
            <a:r>
              <a:rPr lang="en-US" sz="750" spc="25">
                <a:solidFill>
                  <a:srgbClr val="000000"/>
                </a:solidFill>
                <a:latin typeface="Arial" panose="02020603050405020304" pitchFamily="2"/>
              </a:rPr>
              <a:t>Signposts at the start of each chapter are good too.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14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layout 15">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525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110">
                <a:solidFill>
                  <a:srgbClr val="3333B2"/>
                </a:solidFill>
                <a:latin typeface="Arial Narrow" panose="02020603050405020304" pitchFamily="2"/>
              </a:rPr>
              <a:t>What to include </a:t>
            </a:r>
          </a:p>
          <a:p>
            <a:pPr marL="548640" marR="45720" indent="137160" algn="l">
              <a:lnSpc>
                <a:spcPts val="1200"/>
              </a:lnSpc>
              <a:spcBef>
                <a:spcPts val="1800"/>
              </a:spcBef>
              <a:spcAft>
                <a:spcPts val="0"/>
              </a:spcAft>
              <a:buFont typeface="Symbol"/>
              <a:buChar char="·"/>
            </a:pPr>
            <a:r>
              <a:rPr lang="en-US" sz="850" spc="35">
                <a:solidFill>
                  <a:srgbClr val="000000"/>
                </a:solidFill>
                <a:latin typeface="Tahoma" panose="02020603050405020304" pitchFamily="2"/>
              </a:rPr>
              <a:t>While writing and planning the dissertation the word count of 7,500 may seem rather tight, but the word count should help you keep a reasonable handle on how much to write and what to include. </a:t>
            </a:r>
          </a:p>
          <a:p>
            <a:pPr marL="548640" marR="45720" indent="137160" algn="l">
              <a:lnSpc>
                <a:spcPts val="1200"/>
              </a:lnSpc>
              <a:spcBef>
                <a:spcPts val="585"/>
              </a:spcBef>
              <a:spcAft>
                <a:spcPts val="0"/>
              </a:spcAft>
              <a:buFont typeface="Symbol"/>
              <a:buChar char="·"/>
            </a:pPr>
            <a:r>
              <a:rPr lang="en-US" sz="850" spc="30">
                <a:solidFill>
                  <a:srgbClr val="000000"/>
                </a:solidFill>
                <a:latin typeface="Tahoma" panose="02020603050405020304" pitchFamily="2"/>
              </a:rPr>
              <a:t>Crucial definitions, examples and results will need to be introduced, and cannot be omitted, but not everything will need proving, especially if the proof of a theorem has no particular bearing or impact on the remainder of the dissertation. In this case quote the result and provide a suitable reference. </a:t>
            </a:r>
          </a:p>
          <a:p>
            <a:pPr marL="548640" marR="274320" indent="137160" algn="l">
              <a:lnSpc>
                <a:spcPts val="1200"/>
              </a:lnSpc>
              <a:spcBef>
                <a:spcPts val="565"/>
              </a:spcBef>
              <a:spcAft>
                <a:spcPts val="0"/>
              </a:spcAft>
              <a:buFont typeface="Symbol"/>
              <a:buChar char="·"/>
            </a:pPr>
            <a:r>
              <a:rPr lang="en-US" sz="850" spc="0">
                <a:solidFill>
                  <a:srgbClr val="000000"/>
                </a:solidFill>
                <a:latin typeface="Tahoma" panose="02020603050405020304" pitchFamily="2"/>
              </a:rPr>
              <a:t>Don’t be completist, or verbose. Tangential or irrelevant asides should be avoided. </a:t>
            </a:r>
          </a:p>
          <a:p>
            <a:pPr marL="548640" marR="0" indent="137160" algn="l">
              <a:lnSpc>
                <a:spcPts val="1200"/>
              </a:lnSpc>
              <a:spcBef>
                <a:spcPts val="610"/>
              </a:spcBef>
              <a:spcAft>
                <a:spcPts val="3360"/>
              </a:spcAft>
              <a:buFont typeface="Symbol"/>
              <a:buChar char="·"/>
            </a:pPr>
            <a:r>
              <a:rPr lang="en-US" sz="850" spc="40">
                <a:solidFill>
                  <a:srgbClr val="000000"/>
                </a:solidFill>
                <a:latin typeface="Tahoma" panose="02020603050405020304" pitchFamily="2"/>
              </a:rPr>
              <a:t>By planning early, it should be clear if the word count looks like it is going to be significant problem. Then you need to think carefully about what to omit. It would be a great shame to write up a lot of material only for it to need removing in a later draft. </a:t>
            </a:r>
          </a:p>
        </p:txBody>
      </p:sp>
      <p:sp>
        <p:nvSpPr>
          <p:cNvPr id="3" name="Text Placeholder 2"/>
          <p:cNvSpPr>
            <a:spLocks noGrp="1"/>
          </p:cNvSpPr>
          <p:nvPr>
            <p:ph type="body" idx="10"/>
          </p:nvPr>
        </p:nvSpPr>
        <p:spPr>
          <a:xfrm>
            <a:off x="4363085" y="3240405"/>
            <a:ext cx="15621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15">
                <a:solidFill>
                  <a:srgbClr val="000000"/>
                </a:solidFill>
                <a:latin typeface="Arial" panose="02020603050405020304" pitchFamily="2"/>
              </a:rPr>
              <a:t>15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layout 16">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3665" y="101600"/>
            <a:ext cx="414401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40">
                <a:solidFill>
                  <a:srgbClr val="3333B2"/>
                </a:solidFill>
                <a:latin typeface="Arial Narrow" panose="02020603050405020304" pitchFamily="2"/>
              </a:rPr>
              <a:t>Referencing </a:t>
            </a:r>
          </a:p>
          <a:p>
            <a:pPr marL="502920" marR="45720" indent="137160" algn="l">
              <a:lnSpc>
                <a:spcPts val="1100"/>
              </a:lnSpc>
              <a:spcBef>
                <a:spcPts val="1815"/>
              </a:spcBef>
              <a:spcAft>
                <a:spcPts val="0"/>
              </a:spcAft>
              <a:buFont typeface="Symbol"/>
              <a:buChar char="·"/>
            </a:pPr>
            <a:r>
              <a:rPr lang="en-US" sz="850" spc="0">
                <a:solidFill>
                  <a:srgbClr val="000000"/>
                </a:solidFill>
                <a:latin typeface="Tahoma" panose="02020603050405020304" pitchFamily="2"/>
              </a:rPr>
              <a:t>List references with full bibliographic details in a “Bibliography” (or “References”) section at the end of your dissertation </a:t>
            </a:r>
          </a:p>
          <a:p>
            <a:pPr marL="0" marR="0" indent="0" algn="ctr">
              <a:lnSpc>
                <a:spcPts val="1100"/>
              </a:lnSpc>
              <a:spcBef>
                <a:spcPts val="580"/>
              </a:spcBef>
              <a:spcAft>
                <a:spcPts val="0"/>
              </a:spcAft>
            </a:pPr>
            <a:r>
              <a:rPr lang="en-US" sz="800" spc="45">
                <a:solidFill>
                  <a:srgbClr val="3333B2"/>
                </a:solidFill>
                <a:latin typeface="Tahoma" panose="02020603050405020304" pitchFamily="2"/>
              </a:rPr>
              <a:t>–</a:t>
            </a:r>
            <a:r>
              <a:rPr lang="en-US" sz="800" spc="45">
                <a:solidFill>
                  <a:srgbClr val="000000"/>
                </a:solidFill>
                <a:latin typeface="Tahoma" panose="02020603050405020304" pitchFamily="2"/>
              </a:rPr>
              <a:t> you don’t want too few references (maybe aim for </a:t>
            </a:r>
            <a:r>
              <a:rPr lang="en-US" sz="800" spc="45">
                <a:solidFill>
                  <a:srgbClr val="000000"/>
                </a:solidFill>
                <a:latin typeface="Arial" panose="02020603050405020304" pitchFamily="2"/>
              </a:rPr>
              <a:t>⩾ </a:t>
            </a:r>
            <a:r>
              <a:rPr lang="en-US" sz="800" spc="45">
                <a:solidFill>
                  <a:srgbClr val="000000"/>
                </a:solidFill>
                <a:latin typeface="Tahoma" panose="02020603050405020304" pitchFamily="2"/>
              </a:rPr>
              <a:t>10?) </a:t>
            </a:r>
          </a:p>
          <a:p>
            <a:pPr marL="731520" marR="228600" indent="0" algn="l">
              <a:lnSpc>
                <a:spcPts val="1100"/>
              </a:lnSpc>
              <a:spcBef>
                <a:spcPts val="555"/>
              </a:spcBef>
              <a:spcAft>
                <a:spcPts val="0"/>
              </a:spcAft>
            </a:pPr>
            <a:r>
              <a:rPr lang="en-US" sz="800" spc="0">
                <a:solidFill>
                  <a:srgbClr val="3333B2"/>
                </a:solidFill>
                <a:latin typeface="Tahoma" panose="02020603050405020304" pitchFamily="2"/>
              </a:rPr>
              <a:t>–</a:t>
            </a:r>
            <a:r>
              <a:rPr lang="en-US" sz="800" spc="0">
                <a:solidFill>
                  <a:srgbClr val="000000"/>
                </a:solidFill>
                <a:latin typeface="Tahoma" panose="02020603050405020304" pitchFamily="2"/>
              </a:rPr>
              <a:t> if you list something in the bioliography, you should refer to it at least once in the main body of the dissertation. </a:t>
            </a:r>
          </a:p>
          <a:p>
            <a:pPr marL="502920" marR="228600" indent="137160" algn="just">
              <a:lnSpc>
                <a:spcPts val="1100"/>
              </a:lnSpc>
              <a:spcBef>
                <a:spcPts val="590"/>
              </a:spcBef>
              <a:spcAft>
                <a:spcPts val="0"/>
              </a:spcAft>
              <a:buFont typeface="Symbol"/>
              <a:buChar char="·"/>
            </a:pPr>
            <a:r>
              <a:rPr lang="en-US" sz="850" spc="0">
                <a:solidFill>
                  <a:srgbClr val="000000"/>
                </a:solidFill>
                <a:latin typeface="Tahoma" panose="02020603050405020304" pitchFamily="2"/>
              </a:rPr>
              <a:t>Refer to the references at the relevant points in the text of your dissertation </a:t>
            </a:r>
          </a:p>
          <a:p>
            <a:pPr marL="594360" marR="0" indent="0" algn="l">
              <a:lnSpc>
                <a:spcPts val="1700"/>
              </a:lnSpc>
              <a:spcBef>
                <a:spcPts val="0"/>
              </a:spcBef>
              <a:spcAft>
                <a:spcPts val="0"/>
              </a:spcAft>
            </a:pPr>
            <a:r>
              <a:rPr lang="en-US" sz="800" spc="0">
                <a:solidFill>
                  <a:srgbClr val="3333B2"/>
                </a:solidFill>
                <a:latin typeface="Tahoma" panose="02020603050405020304" pitchFamily="2"/>
              </a:rPr>
              <a:t>–</a:t>
            </a:r>
            <a:r>
              <a:rPr lang="en-US" sz="800" spc="0">
                <a:solidFill>
                  <a:srgbClr val="000000"/>
                </a:solidFill>
                <a:latin typeface="Tahoma" panose="02020603050405020304" pitchFamily="2"/>
              </a:rPr>
              <a:t> to help make your work self-contained </a:t>
            </a:r>
            <a:br/>
            <a:r>
              <a:rPr lang="en-US" sz="800" spc="0">
                <a:solidFill>
                  <a:srgbClr val="3333B2"/>
                </a:solidFill>
                <a:latin typeface="Tahoma" panose="02020603050405020304" pitchFamily="2"/>
              </a:rPr>
              <a:t>–</a:t>
            </a:r>
            <a:r>
              <a:rPr lang="en-US" sz="800" spc="0">
                <a:solidFill>
                  <a:srgbClr val="000000"/>
                </a:solidFill>
                <a:latin typeface="Tahoma" panose="02020603050405020304" pitchFamily="2"/>
              </a:rPr>
              <a:t> to give credit where credit is due </a:t>
            </a:r>
          </a:p>
          <a:p>
            <a:pPr marL="502920" marR="0" indent="137160" algn="l">
              <a:lnSpc>
                <a:spcPts val="1200"/>
              </a:lnSpc>
              <a:spcBef>
                <a:spcPts val="660"/>
              </a:spcBef>
              <a:spcAft>
                <a:spcPts val="0"/>
              </a:spcAft>
              <a:buFont typeface="Symbol"/>
              <a:buChar char="·"/>
            </a:pPr>
            <a:r>
              <a:rPr lang="en-US" sz="850" spc="0">
                <a:solidFill>
                  <a:srgbClr val="000000"/>
                </a:solidFill>
                <a:latin typeface="Tahoma" panose="02020603050405020304" pitchFamily="2"/>
              </a:rPr>
              <a:t>You must avoid plagiarism. [Reminder: plagiarism = taking someone else’s writings or ideas and using them as if they were you own.] </a:t>
            </a:r>
          </a:p>
          <a:p>
            <a:pPr marL="502920" marR="137160" indent="137160" algn="l">
              <a:lnSpc>
                <a:spcPts val="1200"/>
              </a:lnSpc>
              <a:spcBef>
                <a:spcPts val="535"/>
              </a:spcBef>
              <a:spcAft>
                <a:spcPts val="1865"/>
              </a:spcAft>
              <a:buFont typeface="Symbol"/>
              <a:buChar char="·"/>
            </a:pPr>
            <a:r>
              <a:rPr lang="en-US" sz="850" spc="40">
                <a:solidFill>
                  <a:srgbClr val="000000"/>
                </a:solidFill>
                <a:latin typeface="Tahoma" panose="02020603050405020304" pitchFamily="2"/>
              </a:rPr>
              <a:t>You don’t need to give references for facts that are common knowledge in your discipline. E.g. In a Part C dissertation there is no need to give references to common facts from Parts A+B.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16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layout 17">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3665" y="114300"/>
            <a:ext cx="4144010" cy="3213100"/>
          </a:xfrm>
          <a:prstGeom prst="rect">
            <a:avLst/>
          </a:prstGeom>
          <a:noFill/>
          <a:ln w="0" cmpd="sng">
            <a:noFill/>
            <a:prstDash val="solid"/>
          </a:ln>
        </p:spPr>
        <p:txBody>
          <a:bodyPr vert="horz" lIns="0" tIns="0" rIns="0" bIns="0" anchor="t"/>
          <a:lstStyle/>
          <a:p>
            <a:pPr marL="0" marR="0" indent="0" algn="l">
              <a:lnSpc>
                <a:spcPts val="1500"/>
              </a:lnSpc>
              <a:spcAft>
                <a:spcPts val="0"/>
              </a:spcAft>
            </a:pPr>
            <a:r>
              <a:rPr lang="en-US" sz="1300" b="1" spc="40">
                <a:solidFill>
                  <a:srgbClr val="3333B2"/>
                </a:solidFill>
                <a:latin typeface="Arial Narrow" panose="02020603050405020304" pitchFamily="2"/>
              </a:rPr>
              <a:t>Examples </a:t>
            </a:r>
          </a:p>
          <a:p>
            <a:pPr marL="228600" marR="0" indent="0" algn="l">
              <a:lnSpc>
                <a:spcPts val="1100"/>
              </a:lnSpc>
              <a:spcBef>
                <a:spcPts val="1890"/>
              </a:spcBef>
              <a:spcAft>
                <a:spcPts val="0"/>
              </a:spcAft>
            </a:pPr>
            <a:r>
              <a:rPr lang="en-US" sz="850" spc="25">
                <a:solidFill>
                  <a:srgbClr val="000000"/>
                </a:solidFill>
                <a:latin typeface="Tahoma" panose="02020603050405020304" pitchFamily="2"/>
              </a:rPr>
              <a:t>A paper: </a:t>
            </a:r>
          </a:p>
          <a:p>
            <a:pPr marL="228600" marR="0" indent="0" algn="l">
              <a:lnSpc>
                <a:spcPts val="1200"/>
              </a:lnSpc>
              <a:spcBef>
                <a:spcPts val="645"/>
              </a:spcBef>
              <a:spcAft>
                <a:spcPts val="0"/>
              </a:spcAft>
            </a:pPr>
            <a:r>
              <a:rPr lang="en-US" sz="850" spc="0">
                <a:solidFill>
                  <a:srgbClr val="000000"/>
                </a:solidFill>
                <a:latin typeface="Tahoma" panose="02020603050405020304" pitchFamily="2"/>
              </a:rPr>
              <a:t>Lauritzen, S. L. and Sheehan, N. A. (2003). Graphical models for genetic analyses. </a:t>
            </a:r>
            <a:r>
              <a:rPr lang="en-US" sz="950" i="1" spc="0">
                <a:solidFill>
                  <a:srgbClr val="000000"/>
                </a:solidFill>
                <a:latin typeface="Tahoma" panose="02020603050405020304" pitchFamily="2"/>
              </a:rPr>
              <a:t>Statistical Science</a:t>
            </a:r>
            <a:r>
              <a:rPr lang="en-US" sz="850" spc="0">
                <a:solidFill>
                  <a:srgbClr val="000000"/>
                </a:solidFill>
                <a:latin typeface="Tahoma" panose="02020603050405020304" pitchFamily="2"/>
              </a:rPr>
              <a:t>, </a:t>
            </a:r>
            <a:r>
              <a:rPr lang="en-US" sz="1050" b="1" spc="0">
                <a:solidFill>
                  <a:srgbClr val="000000"/>
                </a:solidFill>
                <a:latin typeface="Arial" panose="02020603050405020304" pitchFamily="2"/>
              </a:rPr>
              <a:t>18</a:t>
            </a:r>
            <a:r>
              <a:rPr lang="en-US" sz="850" spc="0">
                <a:solidFill>
                  <a:srgbClr val="000000"/>
                </a:solidFill>
                <a:latin typeface="Tahoma" panose="02020603050405020304" pitchFamily="2"/>
              </a:rPr>
              <a:t>, 489–514. </a:t>
            </a:r>
          </a:p>
          <a:p>
            <a:pPr marL="228600" marR="0" indent="0" algn="l">
              <a:lnSpc>
                <a:spcPts val="1100"/>
              </a:lnSpc>
              <a:spcBef>
                <a:spcPts val="1815"/>
              </a:spcBef>
              <a:spcAft>
                <a:spcPts val="0"/>
              </a:spcAft>
            </a:pPr>
            <a:r>
              <a:rPr lang="en-US" sz="850" spc="100">
                <a:solidFill>
                  <a:srgbClr val="000000"/>
                </a:solidFill>
                <a:latin typeface="Tahoma" panose="02020603050405020304" pitchFamily="2"/>
              </a:rPr>
              <a:t>A book: </a:t>
            </a:r>
          </a:p>
          <a:p>
            <a:pPr marL="228600" marR="182880" indent="0" algn="l">
              <a:lnSpc>
                <a:spcPts val="1200"/>
              </a:lnSpc>
              <a:spcBef>
                <a:spcPts val="640"/>
              </a:spcBef>
              <a:spcAft>
                <a:spcPts val="11735"/>
              </a:spcAft>
            </a:pPr>
            <a:r>
              <a:rPr lang="en-US" sz="850" spc="0">
                <a:solidFill>
                  <a:srgbClr val="000000"/>
                </a:solidFill>
                <a:latin typeface="Tahoma" panose="02020603050405020304" pitchFamily="2"/>
              </a:rPr>
              <a:t>Venables, W. N. and Ripley, B. D. (2002). </a:t>
            </a:r>
            <a:r>
              <a:rPr lang="en-US" sz="950" i="1" spc="0">
                <a:solidFill>
                  <a:srgbClr val="000000"/>
                </a:solidFill>
                <a:latin typeface="Tahoma" panose="02020603050405020304" pitchFamily="2"/>
              </a:rPr>
              <a:t>Modern Applied Statistics with S</a:t>
            </a:r>
            <a:r>
              <a:rPr lang="en-US" sz="850" spc="0">
                <a:solidFill>
                  <a:srgbClr val="000000"/>
                </a:solidFill>
                <a:latin typeface="Tahoma" panose="02020603050405020304" pitchFamily="2"/>
              </a:rPr>
              <a:t>. Fourth Edition. New York: Springer.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17 </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layout 18">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8425"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65">
                <a:solidFill>
                  <a:srgbClr val="3333B2"/>
                </a:solidFill>
                <a:latin typeface="Arial Narrow" panose="02020603050405020304" pitchFamily="2"/>
              </a:rPr>
              <a:t>Some examples </a:t>
            </a:r>
          </a:p>
          <a:p>
            <a:pPr marL="411480" marR="0" indent="91440" algn="l">
              <a:lnSpc>
                <a:spcPts val="1100"/>
              </a:lnSpc>
              <a:spcBef>
                <a:spcPts val="695"/>
              </a:spcBef>
              <a:spcAft>
                <a:spcPts val="0"/>
              </a:spcAft>
              <a:buFont typeface="Symbol"/>
              <a:buChar char="·"/>
            </a:pPr>
            <a:r>
              <a:rPr lang="en-US" sz="850" spc="35">
                <a:solidFill>
                  <a:srgbClr val="000000"/>
                </a:solidFill>
                <a:latin typeface="Tahoma" panose="02020603050405020304" pitchFamily="2"/>
              </a:rPr>
              <a:t>Describing results other people have obtained: </a:t>
            </a:r>
          </a:p>
          <a:p>
            <a:pPr marL="502920" marR="0" indent="0" algn="l">
              <a:lnSpc>
                <a:spcPts val="1200"/>
              </a:lnSpc>
              <a:spcBef>
                <a:spcPts val="660"/>
              </a:spcBef>
              <a:spcAft>
                <a:spcPts val="0"/>
              </a:spcAft>
            </a:pPr>
            <a:r>
              <a:rPr lang="en-US" sz="850" spc="55">
                <a:solidFill>
                  <a:srgbClr val="000000"/>
                </a:solidFill>
                <a:latin typeface="Tahoma" panose="02020603050405020304" pitchFamily="2"/>
              </a:rPr>
              <a:t>“Smith (2010) has shown that .... </a:t>
            </a:r>
          </a:p>
          <a:p>
            <a:pPr marL="411480" marR="640080" indent="0" algn="l">
              <a:lnSpc>
                <a:spcPts val="2400"/>
              </a:lnSpc>
              <a:spcBef>
                <a:spcPts val="0"/>
              </a:spcBef>
              <a:spcAft>
                <a:spcPts val="0"/>
              </a:spcAft>
            </a:pPr>
            <a:r>
              <a:rPr lang="en-US" sz="850" spc="0">
                <a:solidFill>
                  <a:srgbClr val="000000"/>
                </a:solidFill>
                <a:latin typeface="Tahoma" panose="02020603050405020304" pitchFamily="2"/>
              </a:rPr>
              <a:t>Jones (2014) extended this result to the case where ... ” </a:t>
            </a:r>
            <a:r>
              <a:rPr lang="en-US" sz="1350" spc="0">
                <a:solidFill>
                  <a:srgbClr val="3333B2"/>
                </a:solidFill>
                <a:latin typeface="Arial" panose="02020603050405020304" pitchFamily="2"/>
              </a:rPr>
              <a:t>•</a:t>
            </a:r>
            <a:r>
              <a:rPr lang="en-US" sz="100" spc="0">
                <a:solidFill>
                  <a:srgbClr val="000000"/>
                </a:solidFill>
                <a:latin typeface="Tahoma" panose="02020603050405020304" pitchFamily="2"/>
              </a:rPr>
              <a:t> </a:t>
            </a:r>
            <a:r>
              <a:rPr lang="en-US" sz="850" spc="0">
                <a:solidFill>
                  <a:srgbClr val="000000"/>
                </a:solidFill>
                <a:latin typeface="Tahoma" panose="02020603050405020304" pitchFamily="2"/>
              </a:rPr>
              <a:t>Describe how we are about to use someone else’s work: </a:t>
            </a:r>
          </a:p>
          <a:p>
            <a:pPr marL="502920" marR="91440" indent="0" algn="l">
              <a:lnSpc>
                <a:spcPts val="1200"/>
              </a:lnSpc>
              <a:spcBef>
                <a:spcPts val="540"/>
              </a:spcBef>
              <a:spcAft>
                <a:spcPts val="0"/>
              </a:spcAft>
            </a:pPr>
            <a:r>
              <a:rPr lang="en-US" sz="850" spc="0">
                <a:solidFill>
                  <a:srgbClr val="000000"/>
                </a:solidFill>
                <a:latin typeface="Tahoma" panose="02020603050405020304" pitchFamily="2"/>
              </a:rPr>
              <a:t>“We now use the general framework of Smith (2012) to obtain an approximation to ... </a:t>
            </a:r>
          </a:p>
          <a:p>
            <a:pPr marL="502920" marR="320040" indent="0" algn="l">
              <a:lnSpc>
                <a:spcPts val="1200"/>
              </a:lnSpc>
              <a:spcBef>
                <a:spcPts val="600"/>
              </a:spcBef>
              <a:spcAft>
                <a:spcPts val="0"/>
              </a:spcAft>
            </a:pPr>
            <a:r>
              <a:rPr lang="en-US" sz="850" spc="0">
                <a:solidFill>
                  <a:srgbClr val="000000"/>
                </a:solidFill>
                <a:latin typeface="Tahoma" panose="02020603050405020304" pitchFamily="2"/>
              </a:rPr>
              <a:t>We describe our extension to the work of Smith (2012), which allows us to incorporate . . ., in Section 3.2 .” </a:t>
            </a:r>
          </a:p>
          <a:p>
            <a:pPr marL="411480" marR="0" indent="91440" algn="l">
              <a:lnSpc>
                <a:spcPts val="1100"/>
              </a:lnSpc>
              <a:spcBef>
                <a:spcPts val="635"/>
              </a:spcBef>
              <a:spcAft>
                <a:spcPts val="0"/>
              </a:spcAft>
              <a:buFont typeface="Symbol"/>
              <a:buChar char="·"/>
            </a:pPr>
            <a:r>
              <a:rPr lang="en-US" sz="850" spc="40">
                <a:solidFill>
                  <a:srgbClr val="000000"/>
                </a:solidFill>
                <a:latin typeface="Tahoma" panose="02020603050405020304" pitchFamily="2"/>
              </a:rPr>
              <a:t>Explain how we are applying someone else’s result to our situation: </a:t>
            </a:r>
          </a:p>
          <a:p>
            <a:pPr marL="502920" marR="0" indent="0" algn="l">
              <a:lnSpc>
                <a:spcPts val="1200"/>
              </a:lnSpc>
              <a:spcBef>
                <a:spcPts val="605"/>
              </a:spcBef>
              <a:spcAft>
                <a:spcPts val="3345"/>
              </a:spcAft>
            </a:pPr>
            <a:r>
              <a:rPr lang="en-US" sz="850" spc="45">
                <a:solidFill>
                  <a:srgbClr val="000000"/>
                </a:solidFill>
                <a:latin typeface="Tahoma" panose="02020603050405020304" pitchFamily="2"/>
              </a:rPr>
              <a:t>“The conditions of Theorem 7.1 of Jones (2013) are satisfied by the test function </a:t>
            </a:r>
            <a:r>
              <a:rPr lang="en-US" sz="950" i="1" spc="45">
                <a:solidFill>
                  <a:srgbClr val="000000"/>
                </a:solidFill>
                <a:latin typeface="Arial" panose="02020603050405020304" pitchFamily="2"/>
              </a:rPr>
              <a:t>f </a:t>
            </a:r>
            <a:r>
              <a:rPr lang="en-US" sz="850" spc="45">
                <a:solidFill>
                  <a:srgbClr val="000000"/>
                </a:solidFill>
                <a:latin typeface="Tahoma" panose="02020603050405020304" pitchFamily="2"/>
              </a:rPr>
              <a:t>(</a:t>
            </a:r>
            <a:r>
              <a:rPr lang="en-US" sz="950" i="1" spc="45">
                <a:solidFill>
                  <a:srgbClr val="000000"/>
                </a:solidFill>
                <a:latin typeface="Arial" panose="02020603050405020304" pitchFamily="2"/>
              </a:rPr>
              <a:t>j</a:t>
            </a:r>
            <a:r>
              <a:rPr lang="en-US" sz="850" spc="45">
                <a:solidFill>
                  <a:srgbClr val="000000"/>
                </a:solidFill>
                <a:latin typeface="Tahoma" panose="02020603050405020304" pitchFamily="2"/>
              </a:rPr>
              <a:t>) = </a:t>
            </a:r>
            <a:r>
              <a:rPr lang="en-US" sz="950" i="1" spc="45">
                <a:solidFill>
                  <a:srgbClr val="000000"/>
                </a:solidFill>
                <a:latin typeface="Arial" panose="02020603050405020304" pitchFamily="2"/>
              </a:rPr>
              <a:t>z </a:t>
            </a:r>
            <a:r>
              <a:rPr lang="en-US" sz="950" spc="45" baseline="30000">
                <a:solidFill>
                  <a:srgbClr val="000000"/>
                </a:solidFill>
                <a:latin typeface="Arial" panose="02020603050405020304" pitchFamily="2"/>
              </a:rPr>
              <a:t>j</a:t>
            </a:r>
            <a:r>
              <a:rPr lang="en-US" sz="850" spc="45">
                <a:solidFill>
                  <a:srgbClr val="000000"/>
                </a:solidFill>
                <a:latin typeface="Tahoma" panose="02020603050405020304" pitchFamily="2"/>
              </a:rPr>
              <a:t> for </a:t>
            </a:r>
            <a:r>
              <a:rPr lang="en-US" sz="950" i="1" spc="45">
                <a:solidFill>
                  <a:srgbClr val="000000"/>
                </a:solidFill>
                <a:latin typeface="Arial" panose="02020603050405020304" pitchFamily="2"/>
              </a:rPr>
              <a:t>j </a:t>
            </a:r>
            <a:r>
              <a:rPr lang="en-US" sz="1350" spc="45">
                <a:solidFill>
                  <a:srgbClr val="000000"/>
                </a:solidFill>
                <a:latin typeface="Arial" panose="02020603050405020304" pitchFamily="2"/>
              </a:rPr>
              <a:t>⩾ </a:t>
            </a:r>
            <a:r>
              <a:rPr lang="en-US" sz="850" spc="45">
                <a:solidFill>
                  <a:srgbClr val="000000"/>
                </a:solidFill>
                <a:latin typeface="Tahoma" panose="02020603050405020304" pitchFamily="2"/>
              </a:rPr>
              <a:t>0, with </a:t>
            </a:r>
            <a:r>
              <a:rPr lang="en-US" sz="950" i="1" spc="45">
                <a:solidFill>
                  <a:srgbClr val="000000"/>
                </a:solidFill>
                <a:latin typeface="Arial" panose="02020603050405020304" pitchFamily="2"/>
              </a:rPr>
              <a:t>z </a:t>
            </a:r>
            <a:r>
              <a:rPr lang="en-US" sz="1250" i="1" spc="45">
                <a:solidFill>
                  <a:srgbClr val="000000"/>
                </a:solidFill>
                <a:latin typeface="Arial" panose="02020603050405020304" pitchFamily="2"/>
              </a:rPr>
              <a:t>&gt; </a:t>
            </a:r>
            <a:r>
              <a:rPr lang="en-US" sz="850" spc="45">
                <a:solidFill>
                  <a:srgbClr val="000000"/>
                </a:solidFill>
                <a:latin typeface="Tahoma" panose="02020603050405020304" pitchFamily="2"/>
              </a:rPr>
              <a:t>1 and sufficiently close to 1. Hence ... ”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18 </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layout 19">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1600" y="101600"/>
            <a:ext cx="414401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40">
                <a:solidFill>
                  <a:srgbClr val="3333B2"/>
                </a:solidFill>
                <a:latin typeface="Arial Narrow" panose="02020603050405020304" pitchFamily="2"/>
              </a:rPr>
              <a:t>Referencing </a:t>
            </a:r>
          </a:p>
          <a:p>
            <a:pPr marL="228600" marR="182880" indent="0" algn="l">
              <a:lnSpc>
                <a:spcPts val="1200"/>
              </a:lnSpc>
              <a:spcBef>
                <a:spcPts val="1780"/>
              </a:spcBef>
              <a:spcAft>
                <a:spcPts val="0"/>
              </a:spcAft>
            </a:pPr>
            <a:r>
              <a:rPr lang="en-US" sz="850" spc="35">
                <a:solidFill>
                  <a:srgbClr val="000000"/>
                </a:solidFill>
                <a:latin typeface="Tahoma" panose="02020603050405020304" pitchFamily="2"/>
              </a:rPr>
              <a:t>In summary: it should be clear what is your own work and what is someone else’s, and if you have used someone else’s work it should be clear how you have used it. </a:t>
            </a:r>
          </a:p>
          <a:p>
            <a:pPr marL="228600" marR="0" indent="0" algn="l">
              <a:lnSpc>
                <a:spcPts val="1200"/>
              </a:lnSpc>
              <a:spcBef>
                <a:spcPts val="1875"/>
              </a:spcBef>
              <a:spcAft>
                <a:spcPts val="14085"/>
              </a:spcAft>
            </a:pPr>
            <a:r>
              <a:rPr lang="en-US" sz="850" spc="0">
                <a:solidFill>
                  <a:srgbClr val="000000"/>
                </a:solidFill>
                <a:latin typeface="Tahoma" panose="02020603050405020304" pitchFamily="2"/>
              </a:rPr>
              <a:t>Referencing other people’s work or ideas does not diminish the quality of your work, it enhances your work (and is essential).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19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layout 2">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1920" y="101600"/>
            <a:ext cx="280670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70">
                <a:solidFill>
                  <a:srgbClr val="3333B2"/>
                </a:solidFill>
                <a:latin typeface="Arial Narrow" panose="02020603050405020304" pitchFamily="2"/>
              </a:rPr>
              <a:t>Plan for this session </a:t>
            </a:r>
          </a:p>
          <a:p>
            <a:pPr marL="365760" marR="0" indent="137160" algn="l">
              <a:lnSpc>
                <a:spcPts val="1100"/>
              </a:lnSpc>
              <a:spcBef>
                <a:spcPts val="1880"/>
              </a:spcBef>
              <a:spcAft>
                <a:spcPts val="0"/>
              </a:spcAft>
              <a:buFont typeface="Symbol"/>
              <a:buChar char="·"/>
            </a:pPr>
            <a:r>
              <a:rPr lang="en-US" sz="850" spc="25">
                <a:solidFill>
                  <a:srgbClr val="000000"/>
                </a:solidFill>
                <a:latin typeface="Tahoma" panose="02020603050405020304" pitchFamily="2"/>
              </a:rPr>
              <a:t>Some information from the Guidance Notes </a:t>
            </a:r>
          </a:p>
          <a:p>
            <a:pPr marL="365760" marR="0" indent="137160" algn="l">
              <a:lnSpc>
                <a:spcPts val="1100"/>
              </a:lnSpc>
              <a:spcBef>
                <a:spcPts val="695"/>
              </a:spcBef>
              <a:spcAft>
                <a:spcPts val="0"/>
              </a:spcAft>
              <a:buFont typeface="Symbol"/>
              <a:buChar char="·"/>
            </a:pPr>
            <a:r>
              <a:rPr lang="en-US" sz="850" spc="35">
                <a:solidFill>
                  <a:srgbClr val="000000"/>
                </a:solidFill>
                <a:latin typeface="Tahoma" panose="02020603050405020304" pitchFamily="2"/>
              </a:rPr>
              <a:t>Structuring a dissertation </a:t>
            </a:r>
          </a:p>
          <a:p>
            <a:pPr marL="365760" marR="0" indent="137160" algn="l">
              <a:lnSpc>
                <a:spcPts val="1100"/>
              </a:lnSpc>
              <a:spcBef>
                <a:spcPts val="665"/>
              </a:spcBef>
              <a:spcAft>
                <a:spcPts val="0"/>
              </a:spcAft>
              <a:buFont typeface="Symbol"/>
              <a:buChar char="·"/>
            </a:pPr>
            <a:r>
              <a:rPr lang="en-US" sz="850" spc="25">
                <a:solidFill>
                  <a:srgbClr val="000000"/>
                </a:solidFill>
                <a:latin typeface="Tahoma" panose="02020603050405020304" pitchFamily="2"/>
              </a:rPr>
              <a:t>Referencing, examples </a:t>
            </a:r>
          </a:p>
          <a:p>
            <a:pPr marL="365760" marR="0" indent="137160" algn="l">
              <a:lnSpc>
                <a:spcPts val="1100"/>
              </a:lnSpc>
              <a:spcBef>
                <a:spcPts val="650"/>
              </a:spcBef>
              <a:spcAft>
                <a:spcPts val="15355"/>
              </a:spcAft>
              <a:buFont typeface="Symbol"/>
              <a:buChar char="·"/>
            </a:pPr>
            <a:r>
              <a:rPr lang="en-US" sz="850" spc="25">
                <a:solidFill>
                  <a:srgbClr val="000000"/>
                </a:solidFill>
                <a:latin typeface="Tahoma" panose="02020603050405020304" pitchFamily="2"/>
              </a:rPr>
              <a:t>Reminders </a:t>
            </a:r>
          </a:p>
        </p:txBody>
      </p:sp>
      <p:sp>
        <p:nvSpPr>
          <p:cNvPr id="3" name="Text Placeholder 2"/>
          <p:cNvSpPr>
            <a:spLocks noGrp="1"/>
          </p:cNvSpPr>
          <p:nvPr>
            <p:ph type="body" idx="10"/>
          </p:nvPr>
        </p:nvSpPr>
        <p:spPr>
          <a:xfrm>
            <a:off x="4416425" y="3252470"/>
            <a:ext cx="80010"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0">
                <a:solidFill>
                  <a:srgbClr val="000000"/>
                </a:solidFill>
                <a:latin typeface="Arial" panose="02020603050405020304" pitchFamily="2"/>
              </a:rPr>
              <a:t>2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layout 20">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0805" y="114300"/>
            <a:ext cx="4144010" cy="3213100"/>
          </a:xfrm>
          <a:prstGeom prst="rect">
            <a:avLst/>
          </a:prstGeom>
          <a:noFill/>
          <a:ln w="0" cmpd="sng">
            <a:noFill/>
            <a:prstDash val="solid"/>
          </a:ln>
        </p:spPr>
        <p:txBody>
          <a:bodyPr vert="horz" lIns="0" tIns="0" rIns="0" bIns="0" anchor="t"/>
          <a:lstStyle/>
          <a:p>
            <a:pPr marL="0" marR="0" indent="0" algn="l">
              <a:lnSpc>
                <a:spcPts val="1500"/>
              </a:lnSpc>
              <a:spcAft>
                <a:spcPts val="0"/>
              </a:spcAft>
            </a:pPr>
            <a:r>
              <a:rPr lang="en-US" sz="1300" b="1" spc="55">
                <a:solidFill>
                  <a:srgbClr val="3333B2"/>
                </a:solidFill>
                <a:latin typeface="Arial Narrow" panose="02020603050405020304" pitchFamily="2"/>
              </a:rPr>
              <a:t>Originality </a:t>
            </a:r>
          </a:p>
          <a:p>
            <a:pPr marL="548640" marR="91440" indent="137160" algn="l">
              <a:lnSpc>
                <a:spcPts val="1200"/>
              </a:lnSpc>
              <a:spcBef>
                <a:spcPts val="1780"/>
              </a:spcBef>
              <a:spcAft>
                <a:spcPts val="0"/>
              </a:spcAft>
              <a:buFont typeface="Symbol"/>
              <a:buChar char="·"/>
            </a:pPr>
            <a:r>
              <a:rPr lang="en-US" sz="850" spc="0">
                <a:solidFill>
                  <a:srgbClr val="000000"/>
                </a:solidFill>
                <a:latin typeface="Tahoma" panose="02020603050405020304" pitchFamily="2"/>
              </a:rPr>
              <a:t>Few dissertations will include original research, and this is certainly not a requirement. </a:t>
            </a:r>
          </a:p>
          <a:p>
            <a:pPr marL="548640" marR="91440" indent="137160" algn="l">
              <a:lnSpc>
                <a:spcPts val="1200"/>
              </a:lnSpc>
              <a:spcBef>
                <a:spcPts val="600"/>
              </a:spcBef>
              <a:spcAft>
                <a:spcPts val="0"/>
              </a:spcAft>
              <a:buFont typeface="Symbol"/>
              <a:buChar char="·"/>
            </a:pPr>
            <a:r>
              <a:rPr lang="en-US" sz="850" spc="0">
                <a:solidFill>
                  <a:srgbClr val="000000"/>
                </a:solidFill>
                <a:latin typeface="Tahoma" panose="02020603050405020304" pitchFamily="2"/>
              </a:rPr>
              <a:t>Nonetheless a dissertation needs to be an original piece of work, in the sense that it offers something new to the literature. </a:t>
            </a:r>
          </a:p>
          <a:p>
            <a:pPr marL="548640" marR="0" indent="137160" algn="l">
              <a:lnSpc>
                <a:spcPts val="1200"/>
              </a:lnSpc>
              <a:spcBef>
                <a:spcPts val="560"/>
              </a:spcBef>
              <a:spcAft>
                <a:spcPts val="0"/>
              </a:spcAft>
              <a:buFont typeface="Symbol"/>
              <a:buChar char="·"/>
            </a:pPr>
            <a:r>
              <a:rPr lang="en-US" sz="850" spc="30">
                <a:solidFill>
                  <a:srgbClr val="000000"/>
                </a:solidFill>
                <a:latin typeface="Tahoma" panose="02020603050405020304" pitchFamily="2"/>
              </a:rPr>
              <a:t>This might be achieved in various ways; commonly a dissertation seeks to take material available in various technical, professional sources and elucidate it for a more undergraduate/starting-graduate level. </a:t>
            </a:r>
          </a:p>
          <a:p>
            <a:pPr marL="548640" marR="0" indent="137160" algn="just">
              <a:lnSpc>
                <a:spcPts val="1200"/>
              </a:lnSpc>
              <a:spcBef>
                <a:spcPts val="590"/>
              </a:spcBef>
              <a:spcAft>
                <a:spcPts val="0"/>
              </a:spcAft>
              <a:buFont typeface="Symbol"/>
              <a:buChar char="·"/>
            </a:pPr>
            <a:r>
              <a:rPr lang="en-US" sz="850" spc="0">
                <a:solidFill>
                  <a:srgbClr val="000000"/>
                </a:solidFill>
                <a:latin typeface="Tahoma" panose="02020603050405020304" pitchFamily="2"/>
              </a:rPr>
              <a:t>Other dissertations might seek to replicate known results, say about a model, the details of which aren’t in the public domain. </a:t>
            </a:r>
          </a:p>
          <a:p>
            <a:pPr marL="548640" marR="182880" indent="137160" algn="l">
              <a:lnSpc>
                <a:spcPts val="1200"/>
              </a:lnSpc>
              <a:spcBef>
                <a:spcPts val="600"/>
              </a:spcBef>
              <a:spcAft>
                <a:spcPts val="5160"/>
              </a:spcAft>
              <a:buFont typeface="Symbol"/>
              <a:buChar char="·"/>
            </a:pPr>
            <a:r>
              <a:rPr lang="en-US" sz="850" spc="0">
                <a:solidFill>
                  <a:srgbClr val="000000"/>
                </a:solidFill>
                <a:latin typeface="Tahoma" panose="02020603050405020304" pitchFamily="2"/>
              </a:rPr>
              <a:t>A dissertation is definitely not a regurtation or paraphrasing of a chapter or two of a particular resource. </a:t>
            </a:r>
          </a:p>
        </p:txBody>
      </p:sp>
      <p:sp>
        <p:nvSpPr>
          <p:cNvPr id="3" name="Text Placeholder 2"/>
          <p:cNvSpPr>
            <a:spLocks noGrp="1"/>
          </p:cNvSpPr>
          <p:nvPr>
            <p:ph type="body" idx="10"/>
          </p:nvPr>
        </p:nvSpPr>
        <p:spPr>
          <a:xfrm>
            <a:off x="4356100" y="3246120"/>
            <a:ext cx="169545"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85">
                <a:solidFill>
                  <a:srgbClr val="000000"/>
                </a:solidFill>
                <a:latin typeface="Arial" panose="02020603050405020304" pitchFamily="2"/>
              </a:rPr>
              <a:t>20 </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layout 21">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55880" y="114300"/>
            <a:ext cx="4144010" cy="3213100"/>
          </a:xfrm>
          <a:prstGeom prst="rect">
            <a:avLst/>
          </a:prstGeom>
          <a:noFill/>
          <a:ln w="0" cmpd="sng">
            <a:noFill/>
            <a:prstDash val="solid"/>
          </a:ln>
        </p:spPr>
        <p:txBody>
          <a:bodyPr vert="horz" lIns="0" tIns="0" rIns="0" bIns="0" anchor="t"/>
          <a:lstStyle/>
          <a:p>
            <a:pPr marL="45720" marR="0" indent="0" algn="l">
              <a:lnSpc>
                <a:spcPts val="1500"/>
              </a:lnSpc>
              <a:spcAft>
                <a:spcPts val="0"/>
              </a:spcAft>
            </a:pPr>
            <a:r>
              <a:rPr lang="en-US" sz="1300" b="1" spc="35">
                <a:solidFill>
                  <a:srgbClr val="3333B2"/>
                </a:solidFill>
                <a:latin typeface="Arial Narrow" panose="02020603050405020304" pitchFamily="2"/>
              </a:rPr>
              <a:t>Plagiarism </a:t>
            </a:r>
          </a:p>
          <a:p>
            <a:pPr marL="274320" marR="0" indent="0" algn="l">
              <a:lnSpc>
                <a:spcPts val="1100"/>
              </a:lnSpc>
              <a:spcBef>
                <a:spcPts val="1865"/>
              </a:spcBef>
              <a:spcAft>
                <a:spcPts val="0"/>
              </a:spcAft>
            </a:pPr>
            <a:r>
              <a:rPr lang="en-US" sz="850" spc="40">
                <a:solidFill>
                  <a:srgbClr val="000000"/>
                </a:solidFill>
                <a:latin typeface="Tahoma" panose="02020603050405020304" pitchFamily="2"/>
              </a:rPr>
              <a:t>The University’s guidance on plagiarism is available at </a:t>
            </a:r>
          </a:p>
          <a:p>
            <a:pPr marL="274320" marR="0" indent="0" algn="l">
              <a:lnSpc>
                <a:spcPts val="1200"/>
              </a:lnSpc>
              <a:spcBef>
                <a:spcPts val="685"/>
              </a:spcBef>
              <a:spcAft>
                <a:spcPts val="0"/>
              </a:spcAft>
            </a:pPr>
            <a:r>
              <a:rPr lang="en-US" sz="850" u="sng" spc="50">
                <a:solidFill>
                  <a:srgbClr val="0000FF"/>
                </a:solidFill>
                <a:latin typeface="Tahoma" panose="02020603050405020304" pitchFamily="2"/>
              </a:rPr>
              <a:t>http://www.ox.ac.uk/students/academic/guidance/skills/plagiarism</a:t>
            </a:r>
            <a:r>
              <a:rPr lang="en-US" sz="100" spc="50">
                <a:solidFill>
                  <a:srgbClr val="000000"/>
                </a:solidFill>
                <a:latin typeface="Tahoma" panose="02020603050405020304" pitchFamily="2"/>
              </a:rPr>
              <a:t> </a:t>
            </a:r>
          </a:p>
          <a:p>
            <a:pPr marL="274320" marR="45720" indent="0" algn="l">
              <a:lnSpc>
                <a:spcPts val="1200"/>
              </a:lnSpc>
              <a:spcBef>
                <a:spcPts val="565"/>
              </a:spcBef>
              <a:spcAft>
                <a:spcPts val="9935"/>
              </a:spcAft>
            </a:pPr>
            <a:r>
              <a:rPr lang="en-US" sz="850" spc="30">
                <a:solidFill>
                  <a:srgbClr val="000000"/>
                </a:solidFill>
                <a:latin typeface="Tahoma" panose="02020603050405020304" pitchFamily="2"/>
              </a:rPr>
              <a:t>Plagiarism is presenting someone else’s work or ideas as your own, with or without their consent, by incorporating it into your work without full acknowledgement. All published and unpublished material, whether in manuscript, printed or electronic form, is covered under this definition. Plagiarism may be intentional or reckless, or unintentional. Under the regulations for examinations, intentional or reckless plagiarism is a disciplinary offence. </a:t>
            </a:r>
          </a:p>
        </p:txBody>
      </p:sp>
      <p:sp>
        <p:nvSpPr>
          <p:cNvPr id="3" name="Text Placeholder 2"/>
          <p:cNvSpPr>
            <a:spLocks noGrp="1"/>
          </p:cNvSpPr>
          <p:nvPr>
            <p:ph type="body" idx="10"/>
          </p:nvPr>
        </p:nvSpPr>
        <p:spPr>
          <a:xfrm>
            <a:off x="4358005" y="3240405"/>
            <a:ext cx="163195"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45">
                <a:solidFill>
                  <a:srgbClr val="000000"/>
                </a:solidFill>
                <a:latin typeface="Arial" panose="02020603050405020304" pitchFamily="2"/>
              </a:rPr>
              <a:t>21 </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layout 22">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5250" y="101600"/>
            <a:ext cx="414401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60">
                <a:solidFill>
                  <a:srgbClr val="3333B2"/>
                </a:solidFill>
                <a:latin typeface="Arial Narrow" panose="02020603050405020304" pitchFamily="2"/>
              </a:rPr>
              <a:t>Forms of Plagiarism </a:t>
            </a:r>
          </a:p>
          <a:p>
            <a:pPr marL="548640" marR="0" indent="137160" algn="l">
              <a:lnSpc>
                <a:spcPts val="1200"/>
              </a:lnSpc>
              <a:spcBef>
                <a:spcPts val="675"/>
              </a:spcBef>
              <a:spcAft>
                <a:spcPts val="0"/>
              </a:spcAft>
              <a:buFont typeface="Symbol"/>
              <a:buChar char="·"/>
            </a:pPr>
            <a:r>
              <a:rPr lang="en-US" sz="850" spc="30">
                <a:solidFill>
                  <a:srgbClr val="000000"/>
                </a:solidFill>
                <a:latin typeface="Tahoma" panose="02020603050405020304" pitchFamily="2"/>
              </a:rPr>
              <a:t>Verbatim (word for word) quotation without clear acknowledgement </a:t>
            </a:r>
          </a:p>
          <a:p>
            <a:pPr marL="548640" marR="868680" indent="137160" algn="l">
              <a:lnSpc>
                <a:spcPts val="1200"/>
              </a:lnSpc>
              <a:spcBef>
                <a:spcPts val="510"/>
              </a:spcBef>
              <a:spcAft>
                <a:spcPts val="0"/>
              </a:spcAft>
              <a:buFont typeface="Symbol"/>
              <a:buChar char="·"/>
            </a:pPr>
            <a:r>
              <a:rPr lang="en-US" sz="850" spc="0">
                <a:solidFill>
                  <a:srgbClr val="000000"/>
                </a:solidFill>
                <a:latin typeface="Tahoma" panose="02020603050405020304" pitchFamily="2"/>
              </a:rPr>
              <a:t>Cutting and pasting from the Internet without clear acknowledgement </a:t>
            </a:r>
          </a:p>
          <a:p>
            <a:pPr marL="548640" marR="0" indent="137160" algn="l">
              <a:lnSpc>
                <a:spcPts val="1100"/>
              </a:lnSpc>
              <a:spcBef>
                <a:spcPts val="660"/>
              </a:spcBef>
              <a:spcAft>
                <a:spcPts val="0"/>
              </a:spcAft>
              <a:buFont typeface="Symbol"/>
              <a:buChar char="·"/>
            </a:pPr>
            <a:r>
              <a:rPr lang="en-US" sz="850" spc="20">
                <a:solidFill>
                  <a:srgbClr val="000000"/>
                </a:solidFill>
                <a:latin typeface="Tahoma" panose="02020603050405020304" pitchFamily="2"/>
              </a:rPr>
              <a:t>Paraphrasing </a:t>
            </a:r>
          </a:p>
          <a:p>
            <a:pPr marL="548640" marR="0" indent="137160" algn="l">
              <a:lnSpc>
                <a:spcPts val="1100"/>
              </a:lnSpc>
              <a:spcBef>
                <a:spcPts val="650"/>
              </a:spcBef>
              <a:spcAft>
                <a:spcPts val="0"/>
              </a:spcAft>
              <a:buFont typeface="Symbol"/>
              <a:buChar char="·"/>
            </a:pPr>
            <a:r>
              <a:rPr lang="en-US" sz="850" spc="10">
                <a:solidFill>
                  <a:srgbClr val="000000"/>
                </a:solidFill>
                <a:latin typeface="Tahoma" panose="02020603050405020304" pitchFamily="2"/>
              </a:rPr>
              <a:t>Collusion </a:t>
            </a:r>
          </a:p>
          <a:p>
            <a:pPr marL="548640" marR="0" indent="137160" algn="l">
              <a:lnSpc>
                <a:spcPts val="1100"/>
              </a:lnSpc>
              <a:spcBef>
                <a:spcPts val="670"/>
              </a:spcBef>
              <a:spcAft>
                <a:spcPts val="0"/>
              </a:spcAft>
              <a:buFont typeface="Symbol"/>
              <a:buChar char="·"/>
            </a:pPr>
            <a:r>
              <a:rPr lang="en-US" sz="850" spc="25">
                <a:solidFill>
                  <a:srgbClr val="000000"/>
                </a:solidFill>
                <a:latin typeface="Tahoma" panose="02020603050405020304" pitchFamily="2"/>
              </a:rPr>
              <a:t>Inaccurate citation </a:t>
            </a:r>
          </a:p>
          <a:p>
            <a:pPr marL="548640" marR="0" indent="137160" algn="l">
              <a:lnSpc>
                <a:spcPts val="1100"/>
              </a:lnSpc>
              <a:spcBef>
                <a:spcPts val="685"/>
              </a:spcBef>
              <a:spcAft>
                <a:spcPts val="0"/>
              </a:spcAft>
              <a:buFont typeface="Symbol"/>
              <a:buChar char="·"/>
            </a:pPr>
            <a:r>
              <a:rPr lang="en-US" sz="850" spc="30">
                <a:solidFill>
                  <a:srgbClr val="000000"/>
                </a:solidFill>
                <a:latin typeface="Tahoma" panose="02020603050405020304" pitchFamily="2"/>
              </a:rPr>
              <a:t>Failure to acknowledge assistance </a:t>
            </a:r>
          </a:p>
          <a:p>
            <a:pPr marL="548640" marR="0" indent="137160" algn="l">
              <a:lnSpc>
                <a:spcPts val="1100"/>
              </a:lnSpc>
              <a:spcBef>
                <a:spcPts val="675"/>
              </a:spcBef>
              <a:spcAft>
                <a:spcPts val="0"/>
              </a:spcAft>
              <a:buFont typeface="Symbol"/>
              <a:buChar char="·"/>
            </a:pPr>
            <a:r>
              <a:rPr lang="en-US" sz="850" spc="30">
                <a:solidFill>
                  <a:srgbClr val="000000"/>
                </a:solidFill>
                <a:latin typeface="Tahoma" panose="02020603050405020304" pitchFamily="2"/>
              </a:rPr>
              <a:t>Use of material written by professional agencies or other persons </a:t>
            </a:r>
          </a:p>
          <a:p>
            <a:pPr marL="548640" marR="0" indent="137160" algn="l">
              <a:lnSpc>
                <a:spcPts val="1200"/>
              </a:lnSpc>
              <a:spcBef>
                <a:spcPts val="650"/>
              </a:spcBef>
              <a:spcAft>
                <a:spcPts val="8110"/>
              </a:spcAft>
              <a:buFont typeface="Symbol"/>
              <a:buChar char="·"/>
            </a:pPr>
            <a:r>
              <a:rPr lang="en-US" sz="850" spc="35">
                <a:solidFill>
                  <a:srgbClr val="000000"/>
                </a:solidFill>
                <a:latin typeface="Tahoma" panose="02020603050405020304" pitchFamily="2"/>
              </a:rPr>
              <a:t>Auto-plagiarism (i.e. using previously submitted work) </a:t>
            </a:r>
          </a:p>
        </p:txBody>
      </p:sp>
      <p:sp>
        <p:nvSpPr>
          <p:cNvPr id="3" name="Text Placeholder 2"/>
          <p:cNvSpPr>
            <a:spLocks noGrp="1"/>
          </p:cNvSpPr>
          <p:nvPr>
            <p:ph type="body" idx="10"/>
          </p:nvPr>
        </p:nvSpPr>
        <p:spPr>
          <a:xfrm>
            <a:off x="4358005" y="3252470"/>
            <a:ext cx="163195"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85">
                <a:solidFill>
                  <a:srgbClr val="000000"/>
                </a:solidFill>
                <a:latin typeface="Arial" panose="02020603050405020304" pitchFamily="2"/>
              </a:rPr>
              <a:t>22 </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layout 23">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398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90">
                <a:solidFill>
                  <a:srgbClr val="3333B2"/>
                </a:solidFill>
                <a:latin typeface="Arial Narrow" panose="02020603050405020304" pitchFamily="2"/>
              </a:rPr>
              <a:t>The Presentation </a:t>
            </a:r>
          </a:p>
          <a:p>
            <a:pPr marL="274320" marR="91440" indent="0" algn="l">
              <a:lnSpc>
                <a:spcPts val="1200"/>
              </a:lnSpc>
              <a:spcBef>
                <a:spcPts val="1810"/>
              </a:spcBef>
              <a:spcAft>
                <a:spcPts val="0"/>
              </a:spcAft>
            </a:pPr>
            <a:r>
              <a:rPr lang="en-US" sz="850" spc="30">
                <a:solidFill>
                  <a:srgbClr val="000000"/>
                </a:solidFill>
                <a:latin typeface="Tahoma" panose="02020603050405020304" pitchFamily="2"/>
              </a:rPr>
              <a:t>Each student is required to give an oral presentation to their supervisor and at least one other person with some knowledge of the field of the dissertation. </a:t>
            </a:r>
          </a:p>
          <a:p>
            <a:pPr marL="274320" marR="45720" indent="0" algn="l">
              <a:lnSpc>
                <a:spcPts val="1200"/>
              </a:lnSpc>
              <a:spcBef>
                <a:spcPts val="1775"/>
              </a:spcBef>
              <a:spcAft>
                <a:spcPts val="10535"/>
              </a:spcAft>
            </a:pPr>
            <a:r>
              <a:rPr lang="en-US" sz="850" spc="35">
                <a:solidFill>
                  <a:srgbClr val="000000"/>
                </a:solidFill>
                <a:latin typeface="Tahoma" panose="02020603050405020304" pitchFamily="2"/>
              </a:rPr>
              <a:t>This presentation forms no part of the final assessment of the project. It is intended to give you an opportunity to practise your presentation skills and for your supervisor to test, through questioning, your understanding of the material included in the project. It is intended that the presentations will be delivered near the end of Hilary Term. </a:t>
            </a:r>
          </a:p>
        </p:txBody>
      </p:sp>
      <p:sp>
        <p:nvSpPr>
          <p:cNvPr id="3" name="Text Placeholder 2"/>
          <p:cNvSpPr>
            <a:spLocks noGrp="1"/>
          </p:cNvSpPr>
          <p:nvPr>
            <p:ph type="body" idx="10"/>
          </p:nvPr>
        </p:nvSpPr>
        <p:spPr>
          <a:xfrm>
            <a:off x="4356100" y="3246120"/>
            <a:ext cx="169545"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85">
                <a:solidFill>
                  <a:srgbClr val="000000"/>
                </a:solidFill>
                <a:latin typeface="Arial" panose="02020603050405020304" pitchFamily="2"/>
              </a:rPr>
              <a:t>23 </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layout 24">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635" y="101600"/>
            <a:ext cx="4144010" cy="3225800"/>
          </a:xfrm>
          <a:prstGeom prst="rect">
            <a:avLst/>
          </a:prstGeom>
          <a:noFill/>
          <a:ln w="0" cmpd="sng">
            <a:noFill/>
            <a:prstDash val="solid"/>
          </a:ln>
        </p:spPr>
        <p:txBody>
          <a:bodyPr vert="horz" lIns="0" tIns="5080" rIns="0" bIns="0" anchor="t"/>
          <a:lstStyle/>
          <a:p>
            <a:pPr marL="91440" marR="0" indent="0" algn="l">
              <a:lnSpc>
                <a:spcPts val="1600"/>
              </a:lnSpc>
              <a:spcAft>
                <a:spcPts val="0"/>
              </a:spcAft>
            </a:pPr>
            <a:r>
              <a:rPr lang="en-US" sz="1350" spc="55">
                <a:solidFill>
                  <a:srgbClr val="3333B2"/>
                </a:solidFill>
                <a:latin typeface="Arial Narrow" panose="02020603050405020304" pitchFamily="2"/>
              </a:rPr>
              <a:t>Reminders </a:t>
            </a:r>
          </a:p>
          <a:p>
            <a:pPr marL="365760" marR="0" indent="0" algn="l">
              <a:lnSpc>
                <a:spcPts val="1200"/>
              </a:lnSpc>
              <a:spcBef>
                <a:spcPts val="1210"/>
              </a:spcBef>
              <a:spcAft>
                <a:spcPts val="0"/>
              </a:spcAft>
            </a:pPr>
            <a:r>
              <a:rPr lang="en-US" sz="900" i="1" spc="15">
                <a:solidFill>
                  <a:srgbClr val="000000"/>
                </a:solidFill>
                <a:latin typeface="Tahoma" panose="02020603050405020304" pitchFamily="2"/>
              </a:rPr>
              <a:t>A comment from a recent examiners’ report: </a:t>
            </a:r>
          </a:p>
          <a:p>
            <a:pPr marL="594360" marR="137160" indent="0" algn="just">
              <a:lnSpc>
                <a:spcPts val="1200"/>
              </a:lnSpc>
              <a:spcBef>
                <a:spcPts val="960"/>
              </a:spcBef>
              <a:spcAft>
                <a:spcPts val="10750"/>
              </a:spcAft>
            </a:pPr>
            <a:r>
              <a:rPr lang="en-US" sz="900" i="1" spc="5">
                <a:solidFill>
                  <a:srgbClr val="000000"/>
                </a:solidFill>
                <a:latin typeface="Tahoma" panose="02020603050405020304" pitchFamily="2"/>
              </a:rPr>
              <a:t>One point the examiners noted about dissertations was that some candidates forgot to attend to basic aspects of writing up when writing their dissertation: e.g. taking care with the number of significant figures, with figures/captions, explaining the problem they were studying clearly, etc. Some candidates may have al-lowed themselves to get distracted from such things when work-ing on a hard project – it is important that all candidates spend enough time on the basic report writing aspects of their project. </a:t>
            </a:r>
          </a:p>
        </p:txBody>
      </p:sp>
      <p:sp>
        <p:nvSpPr>
          <p:cNvPr id="3" name="Text Placeholder 2"/>
          <p:cNvSpPr>
            <a:spLocks noGrp="1"/>
          </p:cNvSpPr>
          <p:nvPr>
            <p:ph type="body" idx="10"/>
          </p:nvPr>
        </p:nvSpPr>
        <p:spPr>
          <a:xfrm>
            <a:off x="4356100" y="3252470"/>
            <a:ext cx="169545"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100">
                <a:solidFill>
                  <a:srgbClr val="000000"/>
                </a:solidFill>
                <a:latin typeface="Arial" panose="02020603050405020304" pitchFamily="2"/>
              </a:rPr>
              <a:t>24 </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layout 25">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0490" y="88900"/>
            <a:ext cx="4144010" cy="3238500"/>
          </a:xfrm>
          <a:prstGeom prst="rect">
            <a:avLst/>
          </a:prstGeom>
          <a:noFill/>
          <a:ln w="0" cmpd="sng">
            <a:noFill/>
            <a:prstDash val="solid"/>
          </a:ln>
        </p:spPr>
        <p:txBody>
          <a:bodyPr vert="horz" lIns="0" tIns="15875" rIns="0" bIns="0" anchor="t"/>
          <a:lstStyle/>
          <a:p>
            <a:pPr marL="0" marR="0" indent="0" algn="l">
              <a:lnSpc>
                <a:spcPts val="1600"/>
              </a:lnSpc>
              <a:spcAft>
                <a:spcPts val="0"/>
              </a:spcAft>
            </a:pPr>
            <a:r>
              <a:rPr lang="en-US" sz="1450" spc="75">
                <a:solidFill>
                  <a:srgbClr val="3333B2"/>
                </a:solidFill>
                <a:latin typeface="Arial Narrow" panose="02020603050405020304" pitchFamily="2"/>
              </a:rPr>
              <a:t>Timing </a:t>
            </a:r>
          </a:p>
          <a:p>
            <a:pPr marL="228600" marR="0" indent="0" algn="l">
              <a:lnSpc>
                <a:spcPts val="1200"/>
              </a:lnSpc>
              <a:spcBef>
                <a:spcPts val="1180"/>
              </a:spcBef>
              <a:spcAft>
                <a:spcPts val="0"/>
              </a:spcAft>
            </a:pPr>
            <a:r>
              <a:rPr lang="en-US" sz="850" spc="40">
                <a:solidFill>
                  <a:srgbClr val="000000"/>
                </a:solidFill>
                <a:latin typeface="Tahoma" panose="02020603050405020304" pitchFamily="2"/>
              </a:rPr>
              <a:t>Finally some comments on timing: </a:t>
            </a:r>
          </a:p>
          <a:p>
            <a:pPr marL="502920" marR="0" indent="137160" algn="l">
              <a:lnSpc>
                <a:spcPts val="1200"/>
              </a:lnSpc>
              <a:spcBef>
                <a:spcPts val="1770"/>
              </a:spcBef>
              <a:spcAft>
                <a:spcPts val="0"/>
              </a:spcAft>
              <a:buFont typeface="Symbol"/>
              <a:buChar char="·"/>
            </a:pPr>
            <a:r>
              <a:rPr lang="en-US" sz="850" spc="40">
                <a:solidFill>
                  <a:srgbClr val="000000"/>
                </a:solidFill>
                <a:latin typeface="Tahoma" panose="02020603050405020304" pitchFamily="2"/>
              </a:rPr>
              <a:t>It is impossible to make general statements about the timing of a dissertation. Quite when you will be doing the work and then writing up will vary from person to person, depending on other workload and the nature of the dissertation’s task. </a:t>
            </a:r>
          </a:p>
          <a:p>
            <a:pPr marL="502920" marR="0" indent="137160" algn="l">
              <a:lnSpc>
                <a:spcPts val="1200"/>
              </a:lnSpc>
              <a:spcBef>
                <a:spcPts val="630"/>
              </a:spcBef>
              <a:spcAft>
                <a:spcPts val="0"/>
              </a:spcAft>
              <a:buFont typeface="Symbol"/>
              <a:buChar char="·"/>
            </a:pPr>
            <a:r>
              <a:rPr lang="en-US" sz="850" spc="40">
                <a:solidFill>
                  <a:srgbClr val="000000"/>
                </a:solidFill>
                <a:latin typeface="Tahoma" panose="02020603050405020304" pitchFamily="2"/>
              </a:rPr>
              <a:t>Nonetheless it is clear that the work needs to be done over two short vacations and Hilary Term, and that planning accordingly is vital. You should also factor into this the availability of your supervisor (e.g. how easy will it be to contact them during the vacations or if they are away at a conference?) </a:t>
            </a:r>
          </a:p>
          <a:p>
            <a:pPr marL="502920" marR="0" indent="137160" algn="l">
              <a:lnSpc>
                <a:spcPts val="1200"/>
              </a:lnSpc>
              <a:spcBef>
                <a:spcPts val="550"/>
              </a:spcBef>
              <a:spcAft>
                <a:spcPts val="2760"/>
              </a:spcAft>
              <a:buFont typeface="Symbol"/>
              <a:buChar char="·"/>
            </a:pPr>
            <a:r>
              <a:rPr lang="en-US" sz="850" spc="40">
                <a:solidFill>
                  <a:srgbClr val="000000"/>
                </a:solidFill>
                <a:latin typeface="Tahoma" panose="02020603050405020304" pitchFamily="2"/>
              </a:rPr>
              <a:t>The work and the writing up do not need to be done one after the other. You may find it helpful to write a chapter early on, especially if you are unused to L</a:t>
            </a:r>
            <a:r>
              <a:rPr lang="en-US" sz="650" spc="40">
                <a:solidFill>
                  <a:srgbClr val="000000"/>
                </a:solidFill>
                <a:latin typeface="Arial" panose="02020603050405020304" pitchFamily="2"/>
              </a:rPr>
              <a:t>A</a:t>
            </a:r>
            <a:r>
              <a:rPr lang="en-US" sz="850" spc="40">
                <a:solidFill>
                  <a:srgbClr val="000000"/>
                </a:solidFill>
                <a:latin typeface="Tahoma" panose="02020603050405020304" pitchFamily="2"/>
              </a:rPr>
              <a:t>TEX or nervous about the writing process. It is not unusual for the introduction to be the last thing written. </a:t>
            </a:r>
          </a:p>
        </p:txBody>
      </p:sp>
      <p:sp>
        <p:nvSpPr>
          <p:cNvPr id="3" name="Text Placeholder 2"/>
          <p:cNvSpPr>
            <a:spLocks noGrp="1"/>
          </p:cNvSpPr>
          <p:nvPr>
            <p:ph type="body" idx="10"/>
          </p:nvPr>
        </p:nvSpPr>
        <p:spPr>
          <a:xfrm>
            <a:off x="4358005" y="3252470"/>
            <a:ext cx="163195"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85">
                <a:solidFill>
                  <a:srgbClr val="000000"/>
                </a:solidFill>
                <a:latin typeface="Arial" panose="02020603050405020304" pitchFamily="2"/>
              </a:rPr>
              <a:t>25 </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layout 26">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3030" y="101600"/>
            <a:ext cx="4368800" cy="32385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b="1" spc="65">
                <a:solidFill>
                  <a:srgbClr val="3333B2"/>
                </a:solidFill>
                <a:latin typeface="Arial Narrow" panose="02020603050405020304" pitchFamily="2"/>
              </a:rPr>
              <a:t>Timing </a:t>
            </a:r>
          </a:p>
          <a:p>
            <a:pPr marL="502920" marR="365760" indent="137160" algn="l">
              <a:lnSpc>
                <a:spcPts val="1200"/>
              </a:lnSpc>
              <a:spcBef>
                <a:spcPts val="1005"/>
              </a:spcBef>
              <a:spcAft>
                <a:spcPts val="0"/>
              </a:spcAft>
              <a:buFont typeface="Symbol"/>
              <a:buChar char="·"/>
            </a:pPr>
            <a:r>
              <a:rPr lang="en-US" sz="850" spc="30">
                <a:solidFill>
                  <a:srgbClr val="000000"/>
                </a:solidFill>
                <a:latin typeface="Tahoma" panose="02020603050405020304" pitchFamily="2"/>
              </a:rPr>
              <a:t>Getting maths right and explaining maths well are two different processes. This likely means you need to write logical, accurate maths first (for the more difficult results) and then revisit your writing to see how well you’ve explained it to your notional reader. </a:t>
            </a:r>
          </a:p>
          <a:p>
            <a:pPr marL="502920" marR="228600" indent="137160" algn="l">
              <a:lnSpc>
                <a:spcPts val="1200"/>
              </a:lnSpc>
              <a:spcBef>
                <a:spcPts val="380"/>
              </a:spcBef>
              <a:spcAft>
                <a:spcPts val="0"/>
              </a:spcAft>
              <a:buFont typeface="Symbol"/>
              <a:buChar char="·"/>
            </a:pPr>
            <a:r>
              <a:rPr lang="en-US" sz="850" spc="40">
                <a:solidFill>
                  <a:srgbClr val="000000"/>
                </a:solidFill>
                <a:latin typeface="Tahoma" panose="02020603050405020304" pitchFamily="2"/>
              </a:rPr>
              <a:t>Do not underestimate the time it will take to do things. Be aware – especially in term time – that other things will intrude into your life. You will only stress yourself if you don’t leave enough time to write up. Plan to be done comfortably ahead of the submission deadline. </a:t>
            </a:r>
          </a:p>
          <a:p>
            <a:pPr marL="502920" marR="228600" indent="137160" algn="l">
              <a:lnSpc>
                <a:spcPts val="1200"/>
              </a:lnSpc>
              <a:spcBef>
                <a:spcPts val="460"/>
              </a:spcBef>
              <a:spcAft>
                <a:spcPts val="0"/>
              </a:spcAft>
              <a:buFont typeface="Symbol"/>
              <a:buChar char="·"/>
            </a:pPr>
            <a:r>
              <a:rPr lang="en-US" sz="850" spc="40">
                <a:solidFill>
                  <a:srgbClr val="000000"/>
                </a:solidFill>
                <a:latin typeface="Tahoma" panose="02020603050405020304" pitchFamily="2"/>
              </a:rPr>
              <a:t>Do not be overambitious, or dedicate time to the dissertation at the expense of your other courses. Let the word count help you – if it looks like you are going to go well over the word count that should be clear early on, and you should then consider (perhaps with advice from your supervisor) what to omit or abridge. </a:t>
            </a:r>
          </a:p>
          <a:p>
            <a:pPr marL="502920" marR="320040" indent="137160" algn="l">
              <a:lnSpc>
                <a:spcPts val="1200"/>
              </a:lnSpc>
              <a:spcBef>
                <a:spcPts val="355"/>
              </a:spcBef>
              <a:spcAft>
                <a:spcPts val="0"/>
              </a:spcAft>
              <a:buFont typeface="Symbol"/>
              <a:buChar char="·"/>
            </a:pPr>
            <a:r>
              <a:rPr lang="en-US" sz="850" spc="35">
                <a:solidFill>
                  <a:srgbClr val="000000"/>
                </a:solidFill>
                <a:latin typeface="Tahoma" panose="02020603050405020304" pitchFamily="2"/>
              </a:rPr>
              <a:t>Learn ways to take a step back. When writing, it’s very easy to become so focussed on the particular theorem or topic at hand. Having a clear narrative, structure and plan for the dissertation will help you step back from such a mindset and better judge how the </a:t>
            </a:r>
          </a:p>
          <a:p>
            <a:pPr marL="502920" marR="0" indent="0" algn="l">
              <a:lnSpc>
                <a:spcPts val="1200"/>
              </a:lnSpc>
              <a:spcBef>
                <a:spcPts val="15"/>
              </a:spcBef>
              <a:spcAft>
                <a:spcPts val="110"/>
              </a:spcAft>
              <a:tabLst>
                <a:tab pos="4389120" algn="r"/>
              </a:tabLst>
            </a:pPr>
            <a:r>
              <a:rPr lang="en-US" sz="850" spc="0">
                <a:solidFill>
                  <a:srgbClr val="000000"/>
                </a:solidFill>
                <a:latin typeface="Tahoma" panose="02020603050405020304" pitchFamily="2"/>
              </a:rPr>
              <a:t>dissertation is coming along as a whole. </a:t>
            </a:r>
            <a:r>
              <a:rPr lang="en-US" sz="500" spc="0">
                <a:solidFill>
                  <a:srgbClr val="000000"/>
                </a:solidFill>
                <a:latin typeface="Arial" panose="02020603050405020304" pitchFamily="2"/>
              </a:rPr>
              <a:t>26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layout 3">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3030" y="101600"/>
            <a:ext cx="4394200" cy="33274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85">
                <a:solidFill>
                  <a:srgbClr val="3333B2"/>
                </a:solidFill>
                <a:latin typeface="Arial Narrow" panose="02020603050405020304" pitchFamily="2"/>
              </a:rPr>
              <a:t>Some information from the Guidance Notes </a:t>
            </a:r>
          </a:p>
          <a:p>
            <a:pPr marL="228600" marR="0" indent="0" algn="l">
              <a:lnSpc>
                <a:spcPts val="1200"/>
              </a:lnSpc>
              <a:spcBef>
                <a:spcPts val="1420"/>
              </a:spcBef>
              <a:spcAft>
                <a:spcPts val="0"/>
              </a:spcAft>
            </a:pPr>
            <a:r>
              <a:rPr lang="en-US" sz="850" spc="35">
                <a:solidFill>
                  <a:srgbClr val="000000"/>
                </a:solidFill>
                <a:latin typeface="Tahoma" panose="02020603050405020304" pitchFamily="2"/>
              </a:rPr>
              <a:t>There is a webpage </a:t>
            </a:r>
          </a:p>
          <a:p>
            <a:pPr marL="228600" marR="411480" indent="0" algn="l">
              <a:lnSpc>
                <a:spcPts val="1200"/>
              </a:lnSpc>
              <a:spcBef>
                <a:spcPts val="440"/>
              </a:spcBef>
              <a:spcAft>
                <a:spcPts val="0"/>
              </a:spcAft>
            </a:pPr>
            <a:r>
              <a:rPr lang="en-US" sz="850" u="sng" spc="0">
                <a:solidFill>
                  <a:srgbClr val="0000FF"/>
                </a:solidFill>
                <a:latin typeface="Tahoma" panose="02020603050405020304" pitchFamily="2"/>
              </a:rPr>
              <a:t>www.maths.ox.ac.uk/members/students/postgraduate-courses/omms-part-c/teaching-and-learning/dissertations</a:t>
            </a:r>
            <a:r>
              <a:rPr lang="en-US" sz="100" spc="0">
                <a:solidFill>
                  <a:srgbClr val="000000"/>
                </a:solidFill>
                <a:latin typeface="Tahoma" panose="02020603050405020304" pitchFamily="2"/>
              </a:rPr>
              <a:t> </a:t>
            </a:r>
          </a:p>
          <a:p>
            <a:pPr marL="228600" marR="320040" indent="0" algn="l">
              <a:lnSpc>
                <a:spcPts val="1200"/>
              </a:lnSpc>
              <a:spcBef>
                <a:spcPts val="340"/>
              </a:spcBef>
              <a:spcAft>
                <a:spcPts val="0"/>
              </a:spcAft>
            </a:pPr>
            <a:r>
              <a:rPr lang="en-US" sz="850" spc="0">
                <a:solidFill>
                  <a:srgbClr val="000000"/>
                </a:solidFill>
                <a:latin typeface="Tahoma" panose="02020603050405020304" pitchFamily="2"/>
              </a:rPr>
              <a:t>containing important information about dissertations and in particular a link to the </a:t>
            </a:r>
            <a:r>
              <a:rPr lang="en-US" sz="900" i="1" spc="0">
                <a:solidFill>
                  <a:srgbClr val="000000"/>
                </a:solidFill>
                <a:latin typeface="Tahoma" panose="02020603050405020304" pitchFamily="2"/>
              </a:rPr>
              <a:t>Dissertation Guidance</a:t>
            </a:r>
            <a:r>
              <a:rPr lang="en-US" sz="850" spc="0">
                <a:solidFill>
                  <a:srgbClr val="000000"/>
                </a:solidFill>
                <a:latin typeface="Tahoma" panose="02020603050405020304" pitchFamily="2"/>
              </a:rPr>
              <a:t>. </a:t>
            </a:r>
          </a:p>
          <a:p>
            <a:pPr marL="502920" marR="0" indent="137160" algn="l">
              <a:lnSpc>
                <a:spcPts val="1200"/>
              </a:lnSpc>
              <a:spcBef>
                <a:spcPts val="805"/>
              </a:spcBef>
              <a:spcAft>
                <a:spcPts val="0"/>
              </a:spcAft>
              <a:buFont typeface="Symbol"/>
              <a:buChar char="·"/>
            </a:pPr>
            <a:r>
              <a:rPr lang="en-US" sz="850" spc="40">
                <a:solidFill>
                  <a:srgbClr val="000000"/>
                </a:solidFill>
                <a:latin typeface="Tahoma" panose="02020603050405020304" pitchFamily="2"/>
              </a:rPr>
              <a:t>Reminder: a dissertation is worth the equivalent of 2 units. </a:t>
            </a:r>
          </a:p>
          <a:p>
            <a:pPr marL="502920" marR="274320" indent="137160" algn="l">
              <a:lnSpc>
                <a:spcPts val="1200"/>
              </a:lnSpc>
              <a:spcBef>
                <a:spcPts val="400"/>
              </a:spcBef>
              <a:spcAft>
                <a:spcPts val="0"/>
              </a:spcAft>
              <a:buFont typeface="Symbol"/>
              <a:buChar char="·"/>
            </a:pPr>
            <a:r>
              <a:rPr lang="en-US" sz="850" spc="40">
                <a:solidFill>
                  <a:srgbClr val="000000"/>
                </a:solidFill>
                <a:latin typeface="Tahoma" panose="02020603050405020304" pitchFamily="2"/>
              </a:rPr>
              <a:t>A dissertation is obligatory for OMMS students, Maths and Maths &amp; Stats students, but optional for Maths &amp; Phil students. Maths &amp; Comp students must do either a maths dissertation or a CS project. </a:t>
            </a:r>
          </a:p>
          <a:p>
            <a:pPr marL="502920" marR="274320" indent="137160" algn="l">
              <a:lnSpc>
                <a:spcPts val="1200"/>
              </a:lnSpc>
              <a:spcBef>
                <a:spcPts val="405"/>
              </a:spcBef>
              <a:spcAft>
                <a:spcPts val="0"/>
              </a:spcAft>
              <a:buFont typeface="Symbol"/>
              <a:buChar char="·"/>
            </a:pPr>
            <a:r>
              <a:rPr lang="en-US" sz="850" spc="35">
                <a:solidFill>
                  <a:srgbClr val="000000"/>
                </a:solidFill>
                <a:latin typeface="Tahoma" panose="02020603050405020304" pitchFamily="2"/>
              </a:rPr>
              <a:t>”The final dissertation should be no longer than 7,500 words, this usually equates to 25-30 pages. The word count may exclude any table of contents, all mathematical equations and symbols, diagrams, tables, bibliography and the texts of computer programs.” </a:t>
            </a:r>
          </a:p>
          <a:p>
            <a:pPr marL="502920" marR="320040" indent="137160" algn="l">
              <a:lnSpc>
                <a:spcPts val="1200"/>
              </a:lnSpc>
              <a:spcBef>
                <a:spcPts val="390"/>
              </a:spcBef>
              <a:spcAft>
                <a:spcPts val="0"/>
              </a:spcAft>
              <a:buFont typeface="Symbol"/>
              <a:buChar char="·"/>
            </a:pPr>
            <a:r>
              <a:rPr lang="en-US" sz="850" spc="0">
                <a:solidFill>
                  <a:srgbClr val="000000"/>
                </a:solidFill>
                <a:latin typeface="Tahoma" panose="02020603050405020304" pitchFamily="2"/>
              </a:rPr>
              <a:t>This year there will be an absolute page limit of 50 pages; the page </a:t>
            </a:r>
            <a:br/>
            <a:r>
              <a:rPr lang="en-US" sz="850" spc="0">
                <a:solidFill>
                  <a:srgbClr val="000000"/>
                </a:solidFill>
                <a:latin typeface="Tahoma" panose="02020603050405020304" pitchFamily="2"/>
              </a:rPr>
              <a:t>limit includes all materials. Full details specifying the details of the </a:t>
            </a:r>
          </a:p>
          <a:p>
            <a:pPr marL="502920" marR="0" indent="0" algn="l">
              <a:lnSpc>
                <a:spcPts val="1200"/>
              </a:lnSpc>
              <a:spcBef>
                <a:spcPts val="5"/>
              </a:spcBef>
              <a:spcAft>
                <a:spcPts val="55"/>
              </a:spcAft>
              <a:tabLst>
                <a:tab pos="4389120" algn="r"/>
              </a:tabLst>
            </a:pPr>
            <a:r>
              <a:rPr lang="en-US" sz="850" spc="0">
                <a:solidFill>
                  <a:srgbClr val="000000"/>
                </a:solidFill>
                <a:latin typeface="Tahoma" panose="02020603050405020304" pitchFamily="2"/>
              </a:rPr>
              <a:t>page limit will shortly appear on the Projects webpage and notice of </a:t>
            </a:r>
            <a:r>
              <a:rPr lang="en-US" sz="500" spc="0">
                <a:solidFill>
                  <a:srgbClr val="000000"/>
                </a:solidFill>
                <a:latin typeface="Arial" panose="02020603050405020304" pitchFamily="2"/>
              </a:rPr>
              <a:t>3 </a:t>
            </a:r>
            <a:br/>
            <a:r>
              <a:rPr lang="en-US" sz="850" spc="0">
                <a:solidFill>
                  <a:srgbClr val="000000"/>
                </a:solidFill>
                <a:latin typeface="Tahoma" panose="02020603050405020304" pitchFamily="2"/>
              </a:rPr>
              <a:t>this will be circulated.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layout 4">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3030" y="101600"/>
            <a:ext cx="388620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b="1" spc="50">
                <a:solidFill>
                  <a:srgbClr val="3333B2"/>
                </a:solidFill>
                <a:latin typeface="Arial Narrow" panose="02020603050405020304" pitchFamily="2"/>
              </a:rPr>
              <a:t>Timeline </a:t>
            </a:r>
          </a:p>
          <a:p>
            <a:pPr marL="502920" marR="0" indent="137160" algn="l">
              <a:lnSpc>
                <a:spcPts val="1100"/>
              </a:lnSpc>
              <a:spcBef>
                <a:spcPts val="1880"/>
              </a:spcBef>
              <a:spcAft>
                <a:spcPts val="0"/>
              </a:spcAft>
              <a:buFont typeface="Symbol"/>
              <a:buChar char="·"/>
            </a:pPr>
            <a:r>
              <a:rPr lang="en-US" sz="850" spc="45">
                <a:solidFill>
                  <a:srgbClr val="000000"/>
                </a:solidFill>
                <a:latin typeface="Tahoma" panose="02020603050405020304" pitchFamily="2"/>
              </a:rPr>
              <a:t>MT Week 0, Friday: Dissertation information session </a:t>
            </a:r>
          </a:p>
          <a:p>
            <a:pPr marL="502920" marR="0" indent="137160" algn="l">
              <a:lnSpc>
                <a:spcPts val="1100"/>
              </a:lnSpc>
              <a:spcBef>
                <a:spcPts val="670"/>
              </a:spcBef>
              <a:spcAft>
                <a:spcPts val="0"/>
              </a:spcAft>
              <a:buFont typeface="Symbol"/>
              <a:buChar char="·"/>
            </a:pPr>
            <a:r>
              <a:rPr lang="en-US" sz="850" spc="50">
                <a:solidFill>
                  <a:srgbClr val="000000"/>
                </a:solidFill>
                <a:latin typeface="Tahoma" panose="02020603050405020304" pitchFamily="2"/>
              </a:rPr>
              <a:t>MT Week 0, Friday: Dissertation abstracts published </a:t>
            </a:r>
          </a:p>
          <a:p>
            <a:pPr marL="502920" marR="91440" indent="137160" algn="l">
              <a:lnSpc>
                <a:spcPts val="1200"/>
              </a:lnSpc>
              <a:spcBef>
                <a:spcPts val="575"/>
              </a:spcBef>
              <a:spcAft>
                <a:spcPts val="0"/>
              </a:spcAft>
              <a:buFont typeface="Symbol"/>
              <a:buChar char="·"/>
            </a:pPr>
            <a:r>
              <a:rPr lang="en-US" sz="850" spc="30">
                <a:solidFill>
                  <a:srgbClr val="000000"/>
                </a:solidFill>
                <a:latin typeface="Tahoma" panose="02020603050405020304" pitchFamily="2"/>
              </a:rPr>
              <a:t>MT Week 3, Friday noon: Deadline for submitting dissertation choices </a:t>
            </a:r>
          </a:p>
          <a:p>
            <a:pPr marL="502920" marR="0" indent="137160" algn="l">
              <a:lnSpc>
                <a:spcPts val="1100"/>
              </a:lnSpc>
              <a:spcBef>
                <a:spcPts val="665"/>
              </a:spcBef>
              <a:spcAft>
                <a:spcPts val="0"/>
              </a:spcAft>
              <a:buFont typeface="Symbol"/>
              <a:buChar char="·"/>
            </a:pPr>
            <a:r>
              <a:rPr lang="en-US" sz="850" spc="50">
                <a:solidFill>
                  <a:srgbClr val="000000"/>
                </a:solidFill>
                <a:latin typeface="Tahoma" panose="02020603050405020304" pitchFamily="2"/>
              </a:rPr>
              <a:t>MT Week 5, Friday: Students notified of project allocation </a:t>
            </a:r>
          </a:p>
          <a:p>
            <a:pPr marL="502920" marR="0" indent="137160" algn="l">
              <a:lnSpc>
                <a:spcPts val="1100"/>
              </a:lnSpc>
              <a:spcBef>
                <a:spcPts val="675"/>
              </a:spcBef>
              <a:spcAft>
                <a:spcPts val="0"/>
              </a:spcAft>
              <a:buFont typeface="Symbol"/>
              <a:buChar char="·"/>
            </a:pPr>
            <a:r>
              <a:rPr lang="en-US" sz="850" spc="45">
                <a:solidFill>
                  <a:srgbClr val="000000"/>
                </a:solidFill>
                <a:latin typeface="Tahoma" panose="02020603050405020304" pitchFamily="2"/>
              </a:rPr>
              <a:t>MT Weeks 7 and 8: First meeting with dissertation supervisor </a:t>
            </a:r>
          </a:p>
          <a:p>
            <a:pPr marL="502920" marR="0" indent="137160" algn="l">
              <a:lnSpc>
                <a:spcPts val="1100"/>
              </a:lnSpc>
              <a:spcBef>
                <a:spcPts val="670"/>
              </a:spcBef>
              <a:spcAft>
                <a:spcPts val="0"/>
              </a:spcAft>
              <a:buFont typeface="Symbol"/>
              <a:buChar char="·"/>
            </a:pPr>
            <a:r>
              <a:rPr lang="en-US" sz="850" spc="45">
                <a:solidFill>
                  <a:srgbClr val="000000"/>
                </a:solidFill>
                <a:latin typeface="Tahoma" panose="02020603050405020304" pitchFamily="2"/>
              </a:rPr>
              <a:t>HT Weeks 1-8: 3 further supervision meetings </a:t>
            </a:r>
          </a:p>
          <a:p>
            <a:pPr marL="502920" marR="0" indent="137160" algn="l">
              <a:lnSpc>
                <a:spcPts val="1100"/>
              </a:lnSpc>
              <a:spcBef>
                <a:spcPts val="645"/>
              </a:spcBef>
              <a:spcAft>
                <a:spcPts val="0"/>
              </a:spcAft>
              <a:buFont typeface="Symbol"/>
              <a:buChar char="·"/>
            </a:pPr>
            <a:r>
              <a:rPr lang="en-US" sz="850" spc="45">
                <a:solidFill>
                  <a:srgbClr val="000000"/>
                </a:solidFill>
                <a:latin typeface="Tahoma" panose="02020603050405020304" pitchFamily="2"/>
              </a:rPr>
              <a:t>HT Weeks 7-8: Oral presentations take place </a:t>
            </a:r>
          </a:p>
          <a:p>
            <a:pPr marL="502920" marR="0" indent="137160" algn="l">
              <a:lnSpc>
                <a:spcPts val="1200"/>
              </a:lnSpc>
              <a:spcBef>
                <a:spcPts val="615"/>
              </a:spcBef>
              <a:spcAft>
                <a:spcPts val="6955"/>
              </a:spcAft>
              <a:buFont typeface="Symbol"/>
              <a:buChar char="·"/>
            </a:pPr>
            <a:r>
              <a:rPr lang="en-US" sz="850" spc="25">
                <a:solidFill>
                  <a:srgbClr val="000000"/>
                </a:solidFill>
                <a:latin typeface="Tahoma" panose="02020603050405020304" pitchFamily="2"/>
              </a:rPr>
              <a:t>Deadline: </a:t>
            </a:r>
            <a:r>
              <a:rPr lang="en-US" sz="950" b="1" spc="25">
                <a:solidFill>
                  <a:srgbClr val="000000"/>
                </a:solidFill>
                <a:latin typeface="Arial" panose="02020603050405020304" pitchFamily="2"/>
              </a:rPr>
              <a:t>12 noon, Monday week 1 of Trinity Term</a:t>
            </a:r>
            <a:r>
              <a:rPr lang="en-US" sz="850" spc="25">
                <a:solidFill>
                  <a:srgbClr val="000000"/>
                </a:solidFill>
                <a:latin typeface="Tahoma" panose="02020603050405020304" pitchFamily="2"/>
              </a:rPr>
              <a:t>. </a:t>
            </a:r>
          </a:p>
        </p:txBody>
      </p:sp>
      <p:sp>
        <p:nvSpPr>
          <p:cNvPr id="3" name="Text Placeholder 2"/>
          <p:cNvSpPr>
            <a:spLocks noGrp="1"/>
          </p:cNvSpPr>
          <p:nvPr>
            <p:ph type="body" idx="10"/>
          </p:nvPr>
        </p:nvSpPr>
        <p:spPr>
          <a:xfrm>
            <a:off x="4414520" y="3252470"/>
            <a:ext cx="86360"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0">
                <a:solidFill>
                  <a:srgbClr val="000000"/>
                </a:solidFill>
                <a:latin typeface="Arial" panose="02020603050405020304" pitchFamily="2"/>
              </a:rPr>
              <a:t>4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layout 5">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1920" y="114300"/>
            <a:ext cx="4013200" cy="3213100"/>
          </a:xfrm>
          <a:prstGeom prst="rect">
            <a:avLst/>
          </a:prstGeom>
          <a:noFill/>
          <a:ln w="0" cmpd="sng">
            <a:noFill/>
            <a:prstDash val="solid"/>
          </a:ln>
        </p:spPr>
        <p:txBody>
          <a:bodyPr vert="horz" lIns="0" tIns="0" rIns="0" bIns="0" anchor="t"/>
          <a:lstStyle/>
          <a:p>
            <a:pPr marL="0" marR="0" indent="0" algn="l">
              <a:lnSpc>
                <a:spcPts val="1500"/>
              </a:lnSpc>
              <a:spcAft>
                <a:spcPts val="0"/>
              </a:spcAft>
            </a:pPr>
            <a:r>
              <a:rPr lang="en-US" sz="1300" b="1" spc="60">
                <a:solidFill>
                  <a:srgbClr val="3333B2"/>
                </a:solidFill>
                <a:latin typeface="Arial Narrow" panose="02020603050405020304" pitchFamily="2"/>
              </a:rPr>
              <a:t>Handing in </a:t>
            </a:r>
          </a:p>
          <a:p>
            <a:pPr marL="365760" marR="0" indent="137160" algn="l">
              <a:lnSpc>
                <a:spcPts val="1100"/>
              </a:lnSpc>
              <a:spcBef>
                <a:spcPts val="670"/>
              </a:spcBef>
              <a:spcAft>
                <a:spcPts val="0"/>
              </a:spcAft>
              <a:buFont typeface="Symbol"/>
              <a:buChar char="·"/>
            </a:pPr>
            <a:r>
              <a:rPr lang="en-US" sz="850" spc="45">
                <a:solidFill>
                  <a:srgbClr val="000000"/>
                </a:solidFill>
                <a:latin typeface="Tahoma" panose="02020603050405020304" pitchFamily="2"/>
              </a:rPr>
              <a:t>When: Monday noon, Week 1, Trinity Term. </a:t>
            </a:r>
          </a:p>
          <a:p>
            <a:pPr marL="365760" marR="0" indent="137160" algn="l">
              <a:lnSpc>
                <a:spcPts val="1100"/>
              </a:lnSpc>
              <a:spcBef>
                <a:spcPts val="1245"/>
              </a:spcBef>
              <a:spcAft>
                <a:spcPts val="0"/>
              </a:spcAft>
              <a:buFont typeface="Symbol"/>
              <a:buChar char="·"/>
            </a:pPr>
            <a:r>
              <a:rPr lang="en-US" sz="850" spc="40">
                <a:solidFill>
                  <a:srgbClr val="000000"/>
                </a:solidFill>
                <a:latin typeface="Tahoma" panose="02020603050405020304" pitchFamily="2"/>
              </a:rPr>
              <a:t>What: all submission is electronic. </a:t>
            </a:r>
          </a:p>
          <a:p>
            <a:pPr marL="457200" marR="137160" indent="0" algn="l">
              <a:lnSpc>
                <a:spcPts val="1200"/>
              </a:lnSpc>
              <a:spcBef>
                <a:spcPts val="610"/>
              </a:spcBef>
              <a:spcAft>
                <a:spcPts val="0"/>
              </a:spcAft>
            </a:pPr>
            <a:r>
              <a:rPr lang="en-US" sz="850" spc="0">
                <a:solidFill>
                  <a:srgbClr val="000000"/>
                </a:solidFill>
                <a:latin typeface="Tahoma" panose="02020603050405020304" pitchFamily="2"/>
              </a:rPr>
              <a:t>An electronic version of your dissertation as a PDF needs to be submitted. </a:t>
            </a:r>
          </a:p>
          <a:p>
            <a:pPr marL="457200" marR="0" indent="0" algn="l">
              <a:lnSpc>
                <a:spcPts val="1100"/>
              </a:lnSpc>
              <a:spcBef>
                <a:spcPts val="675"/>
              </a:spcBef>
              <a:spcAft>
                <a:spcPts val="14735"/>
              </a:spcAft>
            </a:pPr>
            <a:r>
              <a:rPr lang="en-US" sz="850" spc="30">
                <a:solidFill>
                  <a:srgbClr val="000000"/>
                </a:solidFill>
                <a:latin typeface="Tahoma" panose="02020603050405020304" pitchFamily="2"/>
              </a:rPr>
              <a:t>Details will follow closer to the deadline re the submission process. </a:t>
            </a:r>
          </a:p>
        </p:txBody>
      </p:sp>
      <p:sp>
        <p:nvSpPr>
          <p:cNvPr id="3" name="Text Placeholder 2"/>
          <p:cNvSpPr>
            <a:spLocks noGrp="1"/>
          </p:cNvSpPr>
          <p:nvPr>
            <p:ph type="body" idx="10"/>
          </p:nvPr>
        </p:nvSpPr>
        <p:spPr>
          <a:xfrm>
            <a:off x="4416425" y="3252470"/>
            <a:ext cx="80010"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0">
                <a:solidFill>
                  <a:srgbClr val="000000"/>
                </a:solidFill>
                <a:latin typeface="Arial" panose="02020603050405020304" pitchFamily="2"/>
              </a:rPr>
              <a:t>5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layout 6">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8745" y="101600"/>
            <a:ext cx="4027170" cy="119761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80">
                <a:solidFill>
                  <a:srgbClr val="3333B2"/>
                </a:solidFill>
                <a:latin typeface="Arial Narrow" panose="02020603050405020304" pitchFamily="2"/>
              </a:rPr>
              <a:t>Penalty tariffs for late submission </a:t>
            </a:r>
          </a:p>
          <a:p>
            <a:pPr marL="228600" marR="0" indent="0" algn="l">
              <a:lnSpc>
                <a:spcPts val="1100"/>
              </a:lnSpc>
              <a:spcBef>
                <a:spcPts val="1300"/>
              </a:spcBef>
              <a:spcAft>
                <a:spcPts val="0"/>
              </a:spcAft>
            </a:pPr>
            <a:r>
              <a:rPr lang="en-US" sz="950" b="1" spc="20">
                <a:solidFill>
                  <a:srgbClr val="000000"/>
                </a:solidFill>
                <a:latin typeface="Arial" panose="02020603050405020304" pitchFamily="2"/>
              </a:rPr>
              <a:t>Don’t be late! </a:t>
            </a:r>
          </a:p>
          <a:p>
            <a:pPr marL="228600" marR="502920" indent="0" algn="l">
              <a:lnSpc>
                <a:spcPts val="1200"/>
              </a:lnSpc>
              <a:spcBef>
                <a:spcPts val="560"/>
              </a:spcBef>
              <a:spcAft>
                <a:spcPts val="0"/>
              </a:spcAft>
            </a:pPr>
            <a:r>
              <a:rPr lang="en-US" sz="900" i="1" spc="0">
                <a:solidFill>
                  <a:srgbClr val="000000"/>
                </a:solidFill>
                <a:latin typeface="Tahoma" panose="02020603050405020304" pitchFamily="2"/>
              </a:rPr>
              <a:t>The following penalties expected to be confirmed in the Exam Conventions this term. </a:t>
            </a:r>
          </a:p>
          <a:p>
            <a:pPr marL="228600" marR="0" indent="0" algn="l">
              <a:lnSpc>
                <a:spcPts val="1100"/>
              </a:lnSpc>
              <a:spcBef>
                <a:spcPts val="660"/>
              </a:spcBef>
              <a:spcAft>
                <a:spcPts val="645"/>
              </a:spcAft>
            </a:pPr>
            <a:r>
              <a:rPr lang="en-US" sz="850" spc="45">
                <a:solidFill>
                  <a:srgbClr val="000000"/>
                </a:solidFill>
                <a:latin typeface="Tahoma" panose="02020603050405020304" pitchFamily="2"/>
              </a:rPr>
              <a:t>Without permission from the Proctors to submit late: </a:t>
            </a:r>
          </a:p>
        </p:txBody>
      </p:sp>
      <p:sp>
        <p:nvSpPr>
          <p:cNvPr id="3" name="Text Placeholder 2"/>
          <p:cNvSpPr>
            <a:spLocks noGrp="1"/>
          </p:cNvSpPr>
          <p:nvPr>
            <p:ph type="body" idx="10"/>
          </p:nvPr>
        </p:nvSpPr>
        <p:spPr>
          <a:xfrm>
            <a:off x="118745" y="1299210"/>
            <a:ext cx="4027170" cy="220980"/>
          </a:xfrm>
          <a:prstGeom prst="rect">
            <a:avLst/>
          </a:prstGeom>
          <a:noFill/>
          <a:ln w="0" cmpd="sng">
            <a:noFill/>
            <a:prstDash val="solid"/>
          </a:ln>
        </p:spPr>
        <p:txBody>
          <a:bodyPr vert="horz" lIns="0" tIns="40640" rIns="0" bIns="0" anchor="t"/>
          <a:lstStyle/>
          <a:p>
            <a:pPr marL="1143000" marR="0" indent="0" algn="l">
              <a:lnSpc>
                <a:spcPts val="1100"/>
              </a:lnSpc>
              <a:spcAft>
                <a:spcPts val="285"/>
              </a:spcAft>
              <a:tabLst>
                <a:tab pos="2514600" algn="l"/>
              </a:tabLst>
            </a:pPr>
            <a:r>
              <a:rPr lang="en-US" sz="850" spc="25">
                <a:solidFill>
                  <a:srgbClr val="000000"/>
                </a:solidFill>
                <a:latin typeface="Tahoma" panose="02020603050405020304" pitchFamily="2"/>
              </a:rPr>
              <a:t>Lateness Mark penalty </a:t>
            </a:r>
          </a:p>
        </p:txBody>
      </p:sp>
      <p:sp>
        <p:nvSpPr>
          <p:cNvPr id="4" name="Text Placeholder 3"/>
          <p:cNvSpPr>
            <a:spLocks noGrp="1"/>
          </p:cNvSpPr>
          <p:nvPr>
            <p:ph type="body" idx="10"/>
          </p:nvPr>
        </p:nvSpPr>
        <p:spPr>
          <a:xfrm>
            <a:off x="118745" y="1520190"/>
            <a:ext cx="4027170" cy="977265"/>
          </a:xfrm>
          <a:prstGeom prst="rect">
            <a:avLst/>
          </a:prstGeom>
          <a:noFill/>
          <a:ln w="0" cmpd="sng">
            <a:noFill/>
            <a:prstDash val="solid"/>
          </a:ln>
        </p:spPr>
        <p:txBody>
          <a:bodyPr vert="horz" lIns="0" tIns="35560" rIns="0" bIns="0" anchor="t"/>
          <a:lstStyle/>
          <a:p>
            <a:pPr marL="1143000" marR="0" indent="0" algn="l">
              <a:lnSpc>
                <a:spcPts val="1100"/>
              </a:lnSpc>
              <a:spcAft>
                <a:spcPts val="0"/>
              </a:spcAft>
              <a:tabLst>
                <a:tab pos="2514600" algn="l"/>
              </a:tabLst>
            </a:pPr>
            <a:r>
              <a:rPr lang="en-US" sz="850" spc="0">
                <a:solidFill>
                  <a:srgbClr val="000000"/>
                </a:solidFill>
                <a:latin typeface="Tahoma" panose="02020603050405020304" pitchFamily="2"/>
              </a:rPr>
              <a:t>Up to 4 hours 1 </a:t>
            </a:r>
          </a:p>
          <a:p>
            <a:pPr marL="1143000" marR="0" indent="0" algn="l">
              <a:lnSpc>
                <a:spcPts val="1100"/>
              </a:lnSpc>
              <a:spcBef>
                <a:spcPts val="80"/>
              </a:spcBef>
              <a:spcAft>
                <a:spcPts val="0"/>
              </a:spcAft>
              <a:tabLst>
                <a:tab pos="2514600" algn="l"/>
              </a:tabLst>
            </a:pPr>
            <a:r>
              <a:rPr lang="en-US" sz="850" spc="0">
                <a:solidFill>
                  <a:srgbClr val="000000"/>
                </a:solidFill>
                <a:latin typeface="Tahoma" panose="02020603050405020304" pitchFamily="2"/>
              </a:rPr>
              <a:t>4–24 hours 10 </a:t>
            </a:r>
          </a:p>
          <a:p>
            <a:pPr marL="1143000" marR="0" indent="0" algn="l">
              <a:lnSpc>
                <a:spcPts val="1100"/>
              </a:lnSpc>
              <a:spcBef>
                <a:spcPts val="90"/>
              </a:spcBef>
              <a:spcAft>
                <a:spcPts val="0"/>
              </a:spcAft>
              <a:tabLst>
                <a:tab pos="2514600" algn="l"/>
              </a:tabLst>
            </a:pPr>
            <a:r>
              <a:rPr lang="en-US" sz="850" spc="0">
                <a:solidFill>
                  <a:srgbClr val="000000"/>
                </a:solidFill>
                <a:latin typeface="Tahoma" panose="02020603050405020304" pitchFamily="2"/>
              </a:rPr>
              <a:t>24–48 hours 20 </a:t>
            </a:r>
          </a:p>
          <a:p>
            <a:pPr marL="1143000" marR="0" indent="0" algn="l">
              <a:lnSpc>
                <a:spcPts val="1100"/>
              </a:lnSpc>
              <a:spcBef>
                <a:spcPts val="90"/>
              </a:spcBef>
              <a:spcAft>
                <a:spcPts val="0"/>
              </a:spcAft>
              <a:tabLst>
                <a:tab pos="2514600" algn="l"/>
              </a:tabLst>
            </a:pPr>
            <a:r>
              <a:rPr lang="en-US" sz="850" spc="0">
                <a:solidFill>
                  <a:srgbClr val="000000"/>
                </a:solidFill>
                <a:latin typeface="Tahoma" panose="02020603050405020304" pitchFamily="2"/>
              </a:rPr>
              <a:t>48–72 hours 30 </a:t>
            </a:r>
          </a:p>
          <a:p>
            <a:pPr marL="0" marR="0" indent="0" algn="ctr">
              <a:lnSpc>
                <a:spcPts val="1200"/>
              </a:lnSpc>
              <a:spcBef>
                <a:spcPts val="0"/>
              </a:spcBef>
              <a:spcAft>
                <a:spcPts val="310"/>
              </a:spcAft>
              <a:tabLst>
                <a:tab pos="2514600" algn="l"/>
              </a:tabLst>
            </a:pPr>
            <a:r>
              <a:rPr lang="en-US" sz="850" spc="0">
                <a:solidFill>
                  <a:srgbClr val="000000"/>
                </a:solidFill>
                <a:latin typeface="Tahoma" panose="02020603050405020304" pitchFamily="2"/>
              </a:rPr>
              <a:t>72 hours – 14 days 35 </a:t>
            </a:r>
            <a:br/>
            <a:r>
              <a:rPr lang="en-US" sz="850" spc="0">
                <a:solidFill>
                  <a:srgbClr val="000000"/>
                </a:solidFill>
                <a:latin typeface="Tahoma" panose="02020603050405020304" pitchFamily="2"/>
              </a:rPr>
              <a:t>More than 14 days late Fail </a:t>
            </a:r>
          </a:p>
        </p:txBody>
      </p:sp>
      <p:sp>
        <p:nvSpPr>
          <p:cNvPr id="5" name="Text Placeholder 4"/>
          <p:cNvSpPr>
            <a:spLocks noGrp="1"/>
          </p:cNvSpPr>
          <p:nvPr>
            <p:ph type="body" idx="10"/>
          </p:nvPr>
        </p:nvSpPr>
        <p:spPr>
          <a:xfrm>
            <a:off x="118745" y="2497455"/>
            <a:ext cx="4027170" cy="829945"/>
          </a:xfrm>
          <a:prstGeom prst="rect">
            <a:avLst/>
          </a:prstGeom>
          <a:noFill/>
          <a:ln w="0" cmpd="sng">
            <a:noFill/>
            <a:prstDash val="solid"/>
          </a:ln>
        </p:spPr>
        <p:txBody>
          <a:bodyPr vert="horz" lIns="0" tIns="66675" rIns="0" bIns="0" anchor="t"/>
          <a:lstStyle/>
          <a:p>
            <a:pPr marL="228600" marR="0" indent="0" algn="l">
              <a:lnSpc>
                <a:spcPts val="1200"/>
              </a:lnSpc>
              <a:spcAft>
                <a:spcPts val="0"/>
              </a:spcAft>
            </a:pPr>
            <a:r>
              <a:rPr lang="en-US" sz="850" spc="0">
                <a:solidFill>
                  <a:srgbClr val="000000"/>
                </a:solidFill>
                <a:latin typeface="Tahoma" panose="02020603050405020304" pitchFamily="2"/>
              </a:rPr>
              <a:t>E.g. if a dissertation achieving 65 marks is submitted 20 hours late, the penalty is 10 marks, so final mark = 65 </a:t>
            </a:r>
            <a:r>
              <a:rPr lang="en-US" sz="1100" spc="0">
                <a:solidFill>
                  <a:srgbClr val="000000"/>
                </a:solidFill>
                <a:latin typeface="Arial" panose="02020603050405020304" pitchFamily="2"/>
              </a:rPr>
              <a:t>− </a:t>
            </a:r>
            <a:r>
              <a:rPr lang="en-US" sz="850" spc="0">
                <a:solidFill>
                  <a:srgbClr val="000000"/>
                </a:solidFill>
                <a:latin typeface="Tahoma" panose="02020603050405020304" pitchFamily="2"/>
              </a:rPr>
              <a:t>10 = 55. </a:t>
            </a:r>
          </a:p>
          <a:p>
            <a:pPr marL="228600" marR="228600" indent="0" algn="l">
              <a:lnSpc>
                <a:spcPts val="1200"/>
              </a:lnSpc>
              <a:spcBef>
                <a:spcPts val="515"/>
              </a:spcBef>
              <a:spcAft>
                <a:spcPts val="630"/>
              </a:spcAft>
            </a:pPr>
            <a:r>
              <a:rPr lang="en-US" sz="850" spc="0">
                <a:solidFill>
                  <a:srgbClr val="000000"/>
                </a:solidFill>
                <a:latin typeface="Tahoma" panose="02020603050405020304" pitchFamily="2"/>
              </a:rPr>
              <a:t>Note: a technical ‘Fail’ because of non-submission will result in the failure of the whole of Part C. </a:t>
            </a:r>
          </a:p>
        </p:txBody>
      </p:sp>
      <p:sp>
        <p:nvSpPr>
          <p:cNvPr id="6" name="Text Placeholder 5"/>
          <p:cNvSpPr>
            <a:spLocks noGrp="1"/>
          </p:cNvSpPr>
          <p:nvPr>
            <p:ph type="body" idx="10"/>
          </p:nvPr>
        </p:nvSpPr>
        <p:spPr>
          <a:xfrm>
            <a:off x="4414520" y="3246120"/>
            <a:ext cx="86360"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0">
                <a:solidFill>
                  <a:srgbClr val="000000"/>
                </a:solidFill>
                <a:latin typeface="Arial" panose="02020603050405020304" pitchFamily="2"/>
              </a:rPr>
              <a:t>6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layout 7">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1920" y="101600"/>
            <a:ext cx="412750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b="1" spc="50">
                <a:solidFill>
                  <a:srgbClr val="3333B2"/>
                </a:solidFill>
                <a:latin typeface="Arial Narrow" panose="02020603050405020304" pitchFamily="2"/>
              </a:rPr>
              <a:t>Marking </a:t>
            </a:r>
          </a:p>
          <a:p>
            <a:pPr marL="228600" marR="0" indent="0" algn="l">
              <a:lnSpc>
                <a:spcPts val="1200"/>
              </a:lnSpc>
              <a:spcBef>
                <a:spcPts val="2980"/>
              </a:spcBef>
              <a:spcAft>
                <a:spcPts val="0"/>
              </a:spcAft>
            </a:pPr>
            <a:r>
              <a:rPr lang="en-US" sz="900" i="1" spc="10">
                <a:solidFill>
                  <a:srgbClr val="000000"/>
                </a:solidFill>
                <a:latin typeface="Tahoma" panose="02020603050405020304" pitchFamily="2"/>
              </a:rPr>
              <a:t>The dissertation will be read and double blind marked by your supervisor and another assessor. The two marks are then reconciled to give the overall mark awarded. The reconciliation of marks is overseen by the board of examiners and follows the department’s reconciliation procedure. </a:t>
            </a:r>
          </a:p>
          <a:p>
            <a:pPr marL="228600" marR="182880" indent="0" algn="l">
              <a:lnSpc>
                <a:spcPts val="1100"/>
              </a:lnSpc>
              <a:spcBef>
                <a:spcPts val="565"/>
              </a:spcBef>
              <a:spcAft>
                <a:spcPts val="0"/>
              </a:spcAft>
            </a:pPr>
            <a:r>
              <a:rPr lang="en-US" sz="850" spc="0">
                <a:solidFill>
                  <a:srgbClr val="000000"/>
                </a:solidFill>
                <a:latin typeface="Tahoma" panose="02020603050405020304" pitchFamily="2"/>
              </a:rPr>
              <a:t>When writing your dissertation, you should be aware of how it will be assessed and marked. </a:t>
            </a:r>
          </a:p>
          <a:p>
            <a:pPr marL="640080" marR="0" indent="137160" algn="l">
              <a:lnSpc>
                <a:spcPts val="1000"/>
              </a:lnSpc>
              <a:spcBef>
                <a:spcPts val="0"/>
              </a:spcBef>
              <a:spcAft>
                <a:spcPts val="0"/>
              </a:spcAft>
              <a:buFont typeface="Symbol"/>
              <a:buChar char="·"/>
            </a:pPr>
            <a:r>
              <a:rPr lang="en-US" sz="900" i="1" spc="25">
                <a:solidFill>
                  <a:srgbClr val="000000"/>
                </a:solidFill>
                <a:latin typeface="Tahoma" panose="02020603050405020304" pitchFamily="2"/>
              </a:rPr>
              <a:t>Mathematics/Statistics or Data analysis/simulation 50% </a:t>
            </a:r>
          </a:p>
          <a:p>
            <a:pPr marL="640080" marR="0" indent="137160" algn="l">
              <a:lnSpc>
                <a:spcPts val="1100"/>
              </a:lnSpc>
              <a:spcBef>
                <a:spcPts val="0"/>
              </a:spcBef>
              <a:spcAft>
                <a:spcPts val="0"/>
              </a:spcAft>
              <a:buFont typeface="Symbol"/>
              <a:buChar char="·"/>
            </a:pPr>
            <a:r>
              <a:rPr lang="en-US" sz="900" i="1" spc="5">
                <a:solidFill>
                  <a:srgbClr val="000000"/>
                </a:solidFill>
                <a:latin typeface="Tahoma" panose="02020603050405020304" pitchFamily="2"/>
              </a:rPr>
              <a:t>Other content 25% </a:t>
            </a:r>
          </a:p>
          <a:p>
            <a:pPr marL="640080" marR="0" indent="137160" algn="l">
              <a:lnSpc>
                <a:spcPts val="1200"/>
              </a:lnSpc>
              <a:spcBef>
                <a:spcPts val="0"/>
              </a:spcBef>
              <a:spcAft>
                <a:spcPts val="0"/>
              </a:spcAft>
              <a:buFont typeface="Symbol"/>
              <a:buChar char="·"/>
            </a:pPr>
            <a:r>
              <a:rPr lang="en-US" sz="900" i="1" spc="0">
                <a:solidFill>
                  <a:srgbClr val="000000"/>
                </a:solidFill>
                <a:latin typeface="Tahoma" panose="02020603050405020304" pitchFamily="2"/>
              </a:rPr>
              <a:t>Presentation 25%. </a:t>
            </a:r>
          </a:p>
          <a:p>
            <a:pPr marL="0" marR="0" indent="0" algn="ctr">
              <a:lnSpc>
                <a:spcPts val="1200"/>
              </a:lnSpc>
              <a:spcBef>
                <a:spcPts val="15"/>
              </a:spcBef>
              <a:spcAft>
                <a:spcPts val="0"/>
              </a:spcAft>
            </a:pPr>
            <a:r>
              <a:rPr lang="en-US" sz="900" i="1" spc="15">
                <a:solidFill>
                  <a:srgbClr val="000000"/>
                </a:solidFill>
                <a:latin typeface="Tahoma" panose="02020603050405020304" pitchFamily="2"/>
              </a:rPr>
              <a:t>with the exception of History of Mathematics dissertations which </a:t>
            </a:r>
          </a:p>
          <a:p>
            <a:pPr marL="502920" marR="0" indent="0" algn="l">
              <a:lnSpc>
                <a:spcPts val="1200"/>
              </a:lnSpc>
              <a:spcBef>
                <a:spcPts val="0"/>
              </a:spcBef>
              <a:spcAft>
                <a:spcPts val="0"/>
              </a:spcAft>
            </a:pPr>
            <a:r>
              <a:rPr lang="en-US" sz="900" i="1" spc="10">
                <a:solidFill>
                  <a:srgbClr val="000000"/>
                </a:solidFill>
                <a:latin typeface="Tahoma" panose="02020603050405020304" pitchFamily="2"/>
              </a:rPr>
              <a:t>are marked according to </a:t>
            </a:r>
          </a:p>
          <a:p>
            <a:pPr marL="640080" marR="0" indent="137160" algn="l">
              <a:lnSpc>
                <a:spcPts val="1200"/>
              </a:lnSpc>
              <a:spcBef>
                <a:spcPts val="0"/>
              </a:spcBef>
              <a:spcAft>
                <a:spcPts val="0"/>
              </a:spcAft>
              <a:buFont typeface="Symbol"/>
              <a:buChar char="·"/>
            </a:pPr>
            <a:r>
              <a:rPr lang="en-US" sz="900" i="1" spc="0">
                <a:solidFill>
                  <a:srgbClr val="000000"/>
                </a:solidFill>
                <a:latin typeface="Tahoma" panose="02020603050405020304" pitchFamily="2"/>
              </a:rPr>
              <a:t>Content 75% </a:t>
            </a:r>
          </a:p>
          <a:p>
            <a:pPr marL="640080" marR="0" indent="137160" algn="l">
              <a:lnSpc>
                <a:spcPts val="1200"/>
              </a:lnSpc>
              <a:spcBef>
                <a:spcPts val="5"/>
              </a:spcBef>
              <a:spcAft>
                <a:spcPts val="0"/>
              </a:spcAft>
              <a:buFont typeface="Symbol"/>
              <a:buChar char="·"/>
            </a:pPr>
            <a:r>
              <a:rPr lang="en-US" sz="900" i="1" spc="0">
                <a:solidFill>
                  <a:srgbClr val="000000"/>
                </a:solidFill>
                <a:latin typeface="Tahoma" panose="02020603050405020304" pitchFamily="2"/>
              </a:rPr>
              <a:t>Presentation 25%. </a:t>
            </a:r>
          </a:p>
          <a:p>
            <a:pPr marL="228600" marR="0" indent="0" algn="l">
              <a:lnSpc>
                <a:spcPts val="1100"/>
              </a:lnSpc>
              <a:spcBef>
                <a:spcPts val="750"/>
              </a:spcBef>
              <a:spcAft>
                <a:spcPts val="3070"/>
              </a:spcAft>
            </a:pPr>
            <a:r>
              <a:rPr lang="en-US" sz="850" spc="35">
                <a:solidFill>
                  <a:srgbClr val="000000"/>
                </a:solidFill>
                <a:latin typeface="Tahoma" panose="02020603050405020304" pitchFamily="2"/>
              </a:rPr>
              <a:t>These proportions are broken down further in the Dissertation Guidance. </a:t>
            </a:r>
          </a:p>
        </p:txBody>
      </p:sp>
      <p:sp>
        <p:nvSpPr>
          <p:cNvPr id="3" name="Text Placeholder 2"/>
          <p:cNvSpPr>
            <a:spLocks noGrp="1"/>
          </p:cNvSpPr>
          <p:nvPr>
            <p:ph type="body" idx="10"/>
          </p:nvPr>
        </p:nvSpPr>
        <p:spPr>
          <a:xfrm>
            <a:off x="4414520" y="3246120"/>
            <a:ext cx="86360"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0">
                <a:solidFill>
                  <a:srgbClr val="000000"/>
                </a:solidFill>
                <a:latin typeface="Arial" panose="02020603050405020304" pitchFamily="2"/>
              </a:rPr>
              <a:t>7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layout 8">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0015" y="101600"/>
            <a:ext cx="412750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70">
                <a:solidFill>
                  <a:srgbClr val="3333B2"/>
                </a:solidFill>
                <a:latin typeface="Arial Narrow" panose="02020603050405020304" pitchFamily="2"/>
              </a:rPr>
              <a:t>Marking </a:t>
            </a:r>
          </a:p>
          <a:p>
            <a:pPr marL="228600" marR="228600" indent="0" algn="l">
              <a:lnSpc>
                <a:spcPts val="1200"/>
              </a:lnSpc>
              <a:spcBef>
                <a:spcPts val="1800"/>
              </a:spcBef>
              <a:spcAft>
                <a:spcPts val="0"/>
              </a:spcAft>
            </a:pPr>
            <a:r>
              <a:rPr lang="en-US" sz="850" spc="30">
                <a:solidFill>
                  <a:srgbClr val="000000"/>
                </a:solidFill>
                <a:latin typeface="Tahoma" panose="02020603050405020304" pitchFamily="2"/>
              </a:rPr>
              <a:t>“</a:t>
            </a:r>
            <a:r>
              <a:rPr lang="en-US" sz="950" i="1" spc="30">
                <a:solidFill>
                  <a:srgbClr val="000000"/>
                </a:solidFill>
                <a:latin typeface="Tahoma" panose="02020603050405020304" pitchFamily="2"/>
              </a:rPr>
              <a:t>Mathematics/Statistics</a:t>
            </a:r>
            <a:r>
              <a:rPr lang="en-US" sz="850" spc="30">
                <a:solidFill>
                  <a:srgbClr val="000000"/>
                </a:solidFill>
                <a:latin typeface="Tahoma" panose="02020603050405020304" pitchFamily="2"/>
              </a:rPr>
              <a:t>: Proofs and assertions should all be correct, written in your own words, and illustrated using your own worked examples. In applied topics, the derivation of the model should be properly justified. </a:t>
            </a:r>
          </a:p>
          <a:p>
            <a:pPr marL="228600" marR="45720" indent="0" algn="l">
              <a:lnSpc>
                <a:spcPts val="1200"/>
              </a:lnSpc>
              <a:spcBef>
                <a:spcPts val="580"/>
              </a:spcBef>
              <a:spcAft>
                <a:spcPts val="0"/>
              </a:spcAft>
            </a:pPr>
            <a:r>
              <a:rPr lang="en-US" sz="950" i="1" spc="35">
                <a:solidFill>
                  <a:srgbClr val="000000"/>
                </a:solidFill>
                <a:latin typeface="Tahoma" panose="02020603050405020304" pitchFamily="2"/>
              </a:rPr>
              <a:t>Data analysis/simulation</a:t>
            </a:r>
            <a:r>
              <a:rPr lang="en-US" sz="850" spc="35">
                <a:solidFill>
                  <a:srgbClr val="000000"/>
                </a:solidFill>
                <a:latin typeface="Tahoma" panose="02020603050405020304" pitchFamily="2"/>
              </a:rPr>
              <a:t>: The data analysis has to be correctly and suitably done, including the choice of model. Similar comments apply to simulation. </a:t>
            </a:r>
          </a:p>
          <a:p>
            <a:pPr marL="228600" marR="0" indent="0" algn="l">
              <a:lnSpc>
                <a:spcPts val="1200"/>
              </a:lnSpc>
              <a:spcBef>
                <a:spcPts val="605"/>
              </a:spcBef>
              <a:spcAft>
                <a:spcPts val="0"/>
              </a:spcAft>
            </a:pPr>
            <a:r>
              <a:rPr lang="en-US" sz="950" i="1" spc="40">
                <a:solidFill>
                  <a:srgbClr val="000000"/>
                </a:solidFill>
                <a:latin typeface="Tahoma" panose="02020603050405020304" pitchFamily="2"/>
              </a:rPr>
              <a:t>Content</a:t>
            </a:r>
            <a:r>
              <a:rPr lang="en-US" sz="850" spc="40">
                <a:solidFill>
                  <a:srgbClr val="000000"/>
                </a:solidFill>
                <a:latin typeface="Tahoma" panose="02020603050405020304" pitchFamily="2"/>
              </a:rPr>
              <a:t>: You must do more than rehash text books and lecture notes. You should use multiple original sources, and present the material in your own words with your own critical overview. The Examiners are looking for your thoughts and contributions.” </a:t>
            </a:r>
          </a:p>
          <a:p>
            <a:pPr marL="228600" marR="0" indent="0" algn="l">
              <a:lnSpc>
                <a:spcPts val="1100"/>
              </a:lnSpc>
              <a:spcBef>
                <a:spcPts val="1895"/>
              </a:spcBef>
              <a:spcAft>
                <a:spcPts val="4525"/>
              </a:spcAft>
            </a:pPr>
            <a:r>
              <a:rPr lang="en-US" sz="1100" spc="-5">
                <a:solidFill>
                  <a:srgbClr val="000000"/>
                </a:solidFill>
                <a:latin typeface="Arial" panose="02020603050405020304" pitchFamily="2"/>
              </a:rPr>
              <a:t>The main thing to notice: “. . . your own . . . ”. </a:t>
            </a:r>
          </a:p>
        </p:txBody>
      </p:sp>
      <p:sp>
        <p:nvSpPr>
          <p:cNvPr id="3" name="Text Placeholder 2"/>
          <p:cNvSpPr>
            <a:spLocks noGrp="1"/>
          </p:cNvSpPr>
          <p:nvPr>
            <p:ph type="body" idx="10"/>
          </p:nvPr>
        </p:nvSpPr>
        <p:spPr>
          <a:xfrm>
            <a:off x="4414520" y="3246120"/>
            <a:ext cx="86360"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0">
                <a:solidFill>
                  <a:srgbClr val="000000"/>
                </a:solidFill>
                <a:latin typeface="Arial" panose="02020603050405020304" pitchFamily="2"/>
              </a:rPr>
              <a:t>8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layout 9">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8745" y="101600"/>
            <a:ext cx="412750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70">
                <a:solidFill>
                  <a:srgbClr val="3333B2"/>
                </a:solidFill>
                <a:latin typeface="Arial Narrow" panose="02020603050405020304" pitchFamily="2"/>
              </a:rPr>
              <a:t>Marking </a:t>
            </a:r>
          </a:p>
          <a:p>
            <a:pPr marL="228600" marR="0" indent="0" algn="l">
              <a:lnSpc>
                <a:spcPts val="1200"/>
              </a:lnSpc>
              <a:spcBef>
                <a:spcPts val="1755"/>
              </a:spcBef>
              <a:spcAft>
                <a:spcPts val="0"/>
              </a:spcAft>
            </a:pPr>
            <a:r>
              <a:rPr lang="en-US" sz="850" spc="40">
                <a:solidFill>
                  <a:srgbClr val="000000"/>
                </a:solidFill>
                <a:latin typeface="Tahoma" panose="02020603050405020304" pitchFamily="2"/>
              </a:rPr>
              <a:t>“</a:t>
            </a:r>
            <a:r>
              <a:rPr lang="en-US" sz="900" i="1" spc="40">
                <a:solidFill>
                  <a:srgbClr val="000000"/>
                </a:solidFill>
                <a:latin typeface="Tahoma" panose="02020603050405020304" pitchFamily="2"/>
              </a:rPr>
              <a:t>Presentation</a:t>
            </a:r>
            <a:r>
              <a:rPr lang="en-US" sz="850" spc="40">
                <a:solidFill>
                  <a:srgbClr val="000000"/>
                </a:solidFill>
                <a:latin typeface="Tahoma" panose="02020603050405020304" pitchFamily="2"/>
              </a:rPr>
              <a:t>: The mathematics/statistics must be clearly typeset and well laid out; formulae must be clearly presented, tables and graphs properly referenced in the text; an abstract and a bibliography must be provided; the English should be clear and grammatically correct. Give some thought to notation, choice of typeface, and numbering of equations and sections. Do not fail to number the pages. Finally, be sure to supply complete and accurate references for all the sources used in completing the project, and be sure to cite them properly in the text.” </a:t>
            </a:r>
          </a:p>
          <a:p>
            <a:pPr marL="228600" marR="137160" indent="0" algn="l">
              <a:lnSpc>
                <a:spcPts val="1200"/>
              </a:lnSpc>
              <a:spcBef>
                <a:spcPts val="650"/>
              </a:spcBef>
              <a:spcAft>
                <a:spcPts val="0"/>
              </a:spcAft>
            </a:pPr>
            <a:r>
              <a:rPr lang="en-US" sz="850" spc="0">
                <a:solidFill>
                  <a:srgbClr val="000000"/>
                </a:solidFill>
                <a:latin typeface="Tahoma" panose="02020603050405020304" pitchFamily="2"/>
              </a:rPr>
              <a:t>There are lots of resources on the departments’ website (and elsewhere online) regarding L</a:t>
            </a:r>
            <a:r>
              <a:rPr lang="en-US" sz="650" spc="0">
                <a:solidFill>
                  <a:srgbClr val="000000"/>
                </a:solidFill>
                <a:latin typeface="Arial" panose="02020603050405020304" pitchFamily="2"/>
              </a:rPr>
              <a:t>A</a:t>
            </a:r>
            <a:r>
              <a:rPr lang="en-US" sz="850" spc="0">
                <a:solidFill>
                  <a:srgbClr val="000000"/>
                </a:solidFill>
                <a:latin typeface="Tahoma" panose="02020603050405020304" pitchFamily="2"/>
              </a:rPr>
              <a:t>TEX. </a:t>
            </a:r>
          </a:p>
          <a:p>
            <a:pPr marL="228600" marR="0" indent="0" algn="l">
              <a:lnSpc>
                <a:spcPts val="1200"/>
              </a:lnSpc>
              <a:spcBef>
                <a:spcPts val="575"/>
              </a:spcBef>
              <a:spcAft>
                <a:spcPts val="7510"/>
              </a:spcAft>
            </a:pPr>
            <a:r>
              <a:rPr lang="en-US" sz="850" u="sng" spc="55">
                <a:solidFill>
                  <a:srgbClr val="0000FF"/>
                </a:solidFill>
                <a:latin typeface="Tahoma" panose="02020603050405020304" pitchFamily="2"/>
              </a:rPr>
              <a:t>https://www.maths.ox.ac.uk/members/it/faqs/latex</a:t>
            </a:r>
            <a:r>
              <a:rPr lang="en-US" sz="100" spc="55">
                <a:solidFill>
                  <a:srgbClr val="000000"/>
                </a:solidFill>
                <a:latin typeface="Tahoma" panose="02020603050405020304" pitchFamily="2"/>
              </a:rPr>
              <a:t> </a:t>
            </a:r>
          </a:p>
        </p:txBody>
      </p:sp>
      <p:sp>
        <p:nvSpPr>
          <p:cNvPr id="3" name="Text Placeholder 2"/>
          <p:cNvSpPr>
            <a:spLocks noGrp="1"/>
          </p:cNvSpPr>
          <p:nvPr>
            <p:ph type="body" idx="10"/>
          </p:nvPr>
        </p:nvSpPr>
        <p:spPr>
          <a:xfrm>
            <a:off x="4414520" y="3246120"/>
            <a:ext cx="86360"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0">
                <a:solidFill>
                  <a:srgbClr val="000000"/>
                </a:solidFill>
                <a:latin typeface="Arial" panose="02020603050405020304" pitchFamily="2"/>
              </a:rPr>
              <a:t>9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hyperlink" Target="https://www.maths.ox.ac.uk/members/students/undergraduate-courses/teaching-and-learning/part-c-students/teaching-and-learning/dissertation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743585" y="850900"/>
            <a:ext cx="3136900" cy="2476500"/>
          </a:xfrm>
          <a:prstGeom prst="rect">
            <a:avLst/>
          </a:prstGeom>
          <a:noFill/>
          <a:ln w="0" cmpd="sng">
            <a:noFill/>
            <a:prstDash val="solid"/>
          </a:ln>
        </p:spPr>
        <p:txBody>
          <a:bodyPr vert="horz" lIns="0" tIns="0" rIns="0" bIns="0" anchor="t"/>
          <a:lstStyle/>
          <a:p>
            <a:pPr marL="0" marR="0" indent="0" algn="ctr">
              <a:lnSpc>
                <a:spcPts val="1700"/>
              </a:lnSpc>
              <a:spcAft>
                <a:spcPts val="0"/>
              </a:spcAft>
            </a:pPr>
            <a:r>
              <a:rPr lang="en-US" sz="1350" spc="0" dirty="0">
                <a:solidFill>
                  <a:srgbClr val="3333B2"/>
                </a:solidFill>
                <a:latin typeface="Arial Narrow" panose="02020603050405020304" pitchFamily="2"/>
              </a:rPr>
              <a:t>Mathematical and Statistical Dissertations </a:t>
            </a:r>
            <a:br>
              <a:rPr dirty="0"/>
            </a:br>
            <a:r>
              <a:rPr lang="en-US" sz="1350" spc="0" dirty="0">
                <a:solidFill>
                  <a:srgbClr val="3333B2"/>
                </a:solidFill>
                <a:latin typeface="Arial Narrow" panose="02020603050405020304" pitchFamily="2"/>
              </a:rPr>
              <a:t>Part C and OMMS </a:t>
            </a:r>
          </a:p>
          <a:p>
            <a:pPr marL="0" marR="0" indent="0" algn="ctr">
              <a:lnSpc>
                <a:spcPts val="1100"/>
              </a:lnSpc>
              <a:spcBef>
                <a:spcPts val="2145"/>
              </a:spcBef>
              <a:spcAft>
                <a:spcPts val="0"/>
              </a:spcAft>
            </a:pPr>
            <a:r>
              <a:rPr lang="en-US" sz="900" spc="15" dirty="0">
                <a:solidFill>
                  <a:srgbClr val="000000"/>
                </a:solidFill>
                <a:latin typeface="Tahoma" panose="02020603050405020304" pitchFamily="2"/>
              </a:rPr>
              <a:t>Dmitry </a:t>
            </a:r>
            <a:r>
              <a:rPr lang="en-US" sz="900" spc="15" dirty="0" err="1">
                <a:solidFill>
                  <a:srgbClr val="000000"/>
                </a:solidFill>
                <a:latin typeface="Tahoma" panose="02020603050405020304" pitchFamily="2"/>
              </a:rPr>
              <a:t>Belyaev</a:t>
            </a:r>
            <a:endParaRPr lang="en-US" sz="900" spc="15" dirty="0">
              <a:solidFill>
                <a:srgbClr val="000000"/>
              </a:solidFill>
              <a:latin typeface="Tahoma" panose="02020603050405020304" pitchFamily="2"/>
            </a:endParaRPr>
          </a:p>
          <a:p>
            <a:pPr marL="0" marR="0" indent="0" algn="ctr">
              <a:lnSpc>
                <a:spcPts val="1100"/>
              </a:lnSpc>
              <a:spcBef>
                <a:spcPts val="2985"/>
              </a:spcBef>
              <a:spcAft>
                <a:spcPts val="8765"/>
              </a:spcAft>
            </a:pPr>
            <a:r>
              <a:rPr lang="en-US" sz="900" spc="10" dirty="0">
                <a:solidFill>
                  <a:srgbClr val="000000"/>
                </a:solidFill>
                <a:latin typeface="Tahoma" panose="02020603050405020304" pitchFamily="2"/>
              </a:rPr>
              <a:t>November 2023 </a:t>
            </a:r>
          </a:p>
        </p:txBody>
      </p:sp>
      <p:sp>
        <p:nvSpPr>
          <p:cNvPr id="3" name="Text Placeholder 2"/>
          <p:cNvSpPr>
            <a:spLocks noGrp="1"/>
          </p:cNvSpPr>
          <p:nvPr>
            <p:ph type="body" idx="10"/>
          </p:nvPr>
        </p:nvSpPr>
        <p:spPr>
          <a:xfrm>
            <a:off x="4420870" y="3228975"/>
            <a:ext cx="73660" cy="95250"/>
          </a:xfrm>
          <a:prstGeom prst="rect">
            <a:avLst/>
          </a:prstGeom>
          <a:noFill/>
          <a:ln w="0" cmpd="sng">
            <a:noFill/>
            <a:prstDash val="solid"/>
          </a:ln>
        </p:spPr>
        <p:txBody>
          <a:bodyPr vert="horz" lIns="0" tIns="17145" rIns="0" bIns="0" anchor="t"/>
          <a:lstStyle/>
          <a:p>
            <a:pPr marL="0" marR="0" indent="0" algn="l">
              <a:lnSpc>
                <a:spcPts val="600"/>
              </a:lnSpc>
              <a:spcAft>
                <a:spcPts val="0"/>
              </a:spcAft>
            </a:pPr>
            <a:r>
              <a:rPr lang="en-US" sz="650" spc="0">
                <a:solidFill>
                  <a:srgbClr val="000000"/>
                </a:solidFill>
                <a:latin typeface="Arial" panose="02020603050405020304" pitchFamily="2"/>
              </a:rPr>
              <a:t>1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922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90">
                <a:solidFill>
                  <a:srgbClr val="3333B2"/>
                </a:solidFill>
                <a:latin typeface="Arial Narrow" panose="02020603050405020304" pitchFamily="2"/>
              </a:rPr>
              <a:t>Structuring a dissertation </a:t>
            </a:r>
          </a:p>
          <a:p>
            <a:pPr marL="228600" marR="0" indent="0" algn="l">
              <a:lnSpc>
                <a:spcPts val="1100"/>
              </a:lnSpc>
              <a:spcBef>
                <a:spcPts val="1865"/>
              </a:spcBef>
              <a:spcAft>
                <a:spcPts val="0"/>
              </a:spcAft>
            </a:pPr>
            <a:r>
              <a:rPr lang="en-US" sz="850" spc="40">
                <a:solidFill>
                  <a:srgbClr val="000000"/>
                </a:solidFill>
                <a:latin typeface="Tahoma" panose="02020603050405020304" pitchFamily="2"/>
              </a:rPr>
              <a:t>Write with a reader in mind, e.g. </a:t>
            </a:r>
          </a:p>
          <a:p>
            <a:pPr marL="502920" marR="0" indent="137160" algn="l">
              <a:lnSpc>
                <a:spcPts val="1100"/>
              </a:lnSpc>
              <a:spcBef>
                <a:spcPts val="670"/>
              </a:spcBef>
              <a:spcAft>
                <a:spcPts val="0"/>
              </a:spcAft>
              <a:buFont typeface="Symbol"/>
              <a:buChar char="·"/>
            </a:pPr>
            <a:r>
              <a:rPr lang="en-US" sz="850" spc="30">
                <a:solidFill>
                  <a:srgbClr val="000000"/>
                </a:solidFill>
                <a:latin typeface="Tahoma" panose="02020603050405020304" pitchFamily="2"/>
              </a:rPr>
              <a:t>yourself before you started on your project </a:t>
            </a:r>
          </a:p>
          <a:p>
            <a:pPr marL="502920" marR="0" indent="137160" algn="l">
              <a:lnSpc>
                <a:spcPts val="1200"/>
              </a:lnSpc>
              <a:spcBef>
                <a:spcPts val="670"/>
              </a:spcBef>
              <a:spcAft>
                <a:spcPts val="0"/>
              </a:spcAft>
              <a:buFont typeface="Symbol"/>
              <a:buChar char="·"/>
            </a:pPr>
            <a:r>
              <a:rPr lang="en-US" sz="850" spc="45">
                <a:solidFill>
                  <a:srgbClr val="000000"/>
                </a:solidFill>
                <a:latin typeface="Tahoma" panose="02020603050405020304" pitchFamily="2"/>
              </a:rPr>
              <a:t>a friend at a similar stage (Part C/Masters level) </a:t>
            </a:r>
          </a:p>
          <a:p>
            <a:pPr marL="502920" marR="91440" indent="137160" algn="l">
              <a:lnSpc>
                <a:spcPts val="1200"/>
              </a:lnSpc>
              <a:spcBef>
                <a:spcPts val="560"/>
              </a:spcBef>
              <a:spcAft>
                <a:spcPts val="0"/>
              </a:spcAft>
              <a:buFont typeface="Symbol"/>
              <a:buChar char="·"/>
            </a:pPr>
            <a:r>
              <a:rPr lang="en-US" sz="850" spc="0">
                <a:solidFill>
                  <a:srgbClr val="000000"/>
                </a:solidFill>
                <a:latin typeface="Tahoma" panose="02020603050405020304" pitchFamily="2"/>
              </a:rPr>
              <a:t>maybe an examiner – but remember that although an examiner could be an expert, </a:t>
            </a:r>
            <a:r>
              <a:rPr lang="en-US" sz="950" b="1" spc="0">
                <a:solidFill>
                  <a:srgbClr val="000000"/>
                </a:solidFill>
                <a:latin typeface="Arial" panose="02020603050405020304" pitchFamily="2"/>
              </a:rPr>
              <a:t>an examiner may have little/no knowledge of your particular topic</a:t>
            </a:r>
            <a:r>
              <a:rPr lang="en-US" sz="850" spc="0">
                <a:solidFill>
                  <a:srgbClr val="000000"/>
                </a:solidFill>
                <a:latin typeface="Tahoma" panose="02020603050405020304" pitchFamily="2"/>
              </a:rPr>
              <a:t>. </a:t>
            </a:r>
          </a:p>
          <a:p>
            <a:pPr marL="228600" marR="45720" indent="0" algn="l">
              <a:lnSpc>
                <a:spcPts val="1200"/>
              </a:lnSpc>
              <a:spcBef>
                <a:spcPts val="570"/>
              </a:spcBef>
              <a:spcAft>
                <a:spcPts val="0"/>
              </a:spcAft>
            </a:pPr>
            <a:r>
              <a:rPr lang="en-US" sz="850" spc="0">
                <a:solidFill>
                  <a:srgbClr val="000000"/>
                </a:solidFill>
                <a:latin typeface="Tahoma" panose="02020603050405020304" pitchFamily="2"/>
              </a:rPr>
              <a:t>Perhaps a friend at a similar stage is the best example: your work needs to be clear enough for your friend to understand it. </a:t>
            </a:r>
          </a:p>
          <a:p>
            <a:pPr marL="228600" marR="0" indent="0" algn="l">
              <a:lnSpc>
                <a:spcPts val="1200"/>
              </a:lnSpc>
              <a:spcBef>
                <a:spcPts val="605"/>
              </a:spcBef>
              <a:spcAft>
                <a:spcPts val="3330"/>
              </a:spcAft>
            </a:pPr>
            <a:r>
              <a:rPr lang="en-US" sz="950" b="1" spc="0">
                <a:solidFill>
                  <a:srgbClr val="000000"/>
                </a:solidFill>
                <a:latin typeface="Arial" panose="02020603050405020304" pitchFamily="2"/>
              </a:rPr>
              <a:t>The tasks of writing correct mathematics and explaining mathematics well are very different. It can become very easy to focus on the former and less on the latter. Being able to step back from the details and view a chapter or the dissertation as a whole is important.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10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160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90">
                <a:solidFill>
                  <a:srgbClr val="3333B2"/>
                </a:solidFill>
                <a:latin typeface="Arial Narrow" panose="02020603050405020304" pitchFamily="2"/>
              </a:rPr>
              <a:t>Structuring a dissertation </a:t>
            </a:r>
          </a:p>
          <a:p>
            <a:pPr marL="228600" marR="0" indent="0" algn="l">
              <a:lnSpc>
                <a:spcPts val="1200"/>
              </a:lnSpc>
              <a:spcBef>
                <a:spcPts val="1785"/>
              </a:spcBef>
              <a:spcAft>
                <a:spcPts val="0"/>
              </a:spcAft>
            </a:pPr>
            <a:r>
              <a:rPr lang="en-US" sz="850" spc="25">
                <a:solidFill>
                  <a:srgbClr val="000000"/>
                </a:solidFill>
                <a:latin typeface="Tahoma" panose="02020603050405020304" pitchFamily="2"/>
              </a:rPr>
              <a:t>Some suggestions: </a:t>
            </a:r>
          </a:p>
          <a:p>
            <a:pPr marL="502920" marR="0" indent="91440" algn="l">
              <a:lnSpc>
                <a:spcPts val="1200"/>
              </a:lnSpc>
              <a:spcBef>
                <a:spcPts val="615"/>
              </a:spcBef>
              <a:spcAft>
                <a:spcPts val="0"/>
              </a:spcAft>
              <a:buFont typeface="Symbol"/>
              <a:buChar char="·"/>
            </a:pPr>
            <a:r>
              <a:rPr lang="en-US" sz="850" spc="40">
                <a:solidFill>
                  <a:srgbClr val="000000"/>
                </a:solidFill>
                <a:latin typeface="Tahoma" panose="02020603050405020304" pitchFamily="2"/>
              </a:rPr>
              <a:t>You’ll need to introduce your topic, explain what you are going to cover, the motivation and/or historical context for your work, why it is interesting, key examples might be introduced here,... </a:t>
            </a:r>
          </a:p>
          <a:p>
            <a:pPr marL="502920" marR="182880" indent="0" algn="l">
              <a:lnSpc>
                <a:spcPts val="1200"/>
              </a:lnSpc>
              <a:spcBef>
                <a:spcPts val="0"/>
              </a:spcBef>
              <a:spcAft>
                <a:spcPts val="0"/>
              </a:spcAft>
            </a:pPr>
            <a:r>
              <a:rPr lang="en-US" sz="850" spc="15">
                <a:solidFill>
                  <a:srgbClr val="000000"/>
                </a:solidFill>
                <a:latin typeface="Tahoma" panose="02020603050405020304" pitchFamily="2"/>
              </a:rPr>
              <a:t>– a brief summary of how your dissertation is organised is a good idea. </a:t>
            </a:r>
          </a:p>
          <a:p>
            <a:pPr marL="502920" marR="228600" indent="91440" algn="l">
              <a:lnSpc>
                <a:spcPts val="1200"/>
              </a:lnSpc>
              <a:spcBef>
                <a:spcPts val="625"/>
              </a:spcBef>
              <a:spcAft>
                <a:spcPts val="0"/>
              </a:spcAft>
              <a:buFont typeface="Symbol"/>
              <a:buChar char="·"/>
            </a:pPr>
            <a:r>
              <a:rPr lang="en-US" sz="850" spc="0">
                <a:solidFill>
                  <a:srgbClr val="000000"/>
                </a:solidFill>
                <a:latin typeface="Tahoma" panose="02020603050405020304" pitchFamily="2"/>
              </a:rPr>
              <a:t>You’ll probably need a small number of chapters (or sections) in which you do the main work. </a:t>
            </a:r>
          </a:p>
          <a:p>
            <a:pPr marL="502920" marR="0" indent="91440" algn="l">
              <a:lnSpc>
                <a:spcPts val="1200"/>
              </a:lnSpc>
              <a:spcBef>
                <a:spcPts val="595"/>
              </a:spcBef>
              <a:spcAft>
                <a:spcPts val="0"/>
              </a:spcAft>
              <a:buFont typeface="Symbol"/>
              <a:buChar char="·"/>
            </a:pPr>
            <a:r>
              <a:rPr lang="en-US" sz="850" spc="40">
                <a:solidFill>
                  <a:srgbClr val="000000"/>
                </a:solidFill>
                <a:latin typeface="Tahoma" panose="02020603050405020304" pitchFamily="2"/>
              </a:rPr>
              <a:t>You’ll need an end, e.g. some conclusions to your work, or a summary of what you’ve done, perhaps a discussion of what further you might have discussed, related or more advanced problems, other approaches etc. or .... </a:t>
            </a:r>
          </a:p>
          <a:p>
            <a:pPr marL="502920" marR="320040" indent="91440" algn="l">
              <a:lnSpc>
                <a:spcPts val="1200"/>
              </a:lnSpc>
              <a:spcBef>
                <a:spcPts val="610"/>
              </a:spcBef>
              <a:spcAft>
                <a:spcPts val="2760"/>
              </a:spcAft>
              <a:buFont typeface="Symbol"/>
              <a:buChar char="·"/>
            </a:pPr>
            <a:r>
              <a:rPr lang="en-US" sz="850" spc="0">
                <a:solidFill>
                  <a:srgbClr val="000000"/>
                </a:solidFill>
                <a:latin typeface="Tahoma" panose="02020603050405020304" pitchFamily="2"/>
              </a:rPr>
              <a:t>You’ll need a title page, an abstract, any acknowledgements, a contents page,..., a bibliography. </a:t>
            </a:r>
          </a:p>
        </p:txBody>
      </p:sp>
      <p:sp>
        <p:nvSpPr>
          <p:cNvPr id="3" name="Text Placeholder 2"/>
          <p:cNvSpPr>
            <a:spLocks noGrp="1"/>
          </p:cNvSpPr>
          <p:nvPr>
            <p:ph type="body" idx="10"/>
          </p:nvPr>
        </p:nvSpPr>
        <p:spPr>
          <a:xfrm>
            <a:off x="4363085" y="3228975"/>
            <a:ext cx="156210" cy="95250"/>
          </a:xfrm>
          <a:prstGeom prst="rect">
            <a:avLst/>
          </a:prstGeom>
          <a:noFill/>
          <a:ln w="0" cmpd="sng">
            <a:noFill/>
            <a:prstDash val="solid"/>
          </a:ln>
        </p:spPr>
        <p:txBody>
          <a:bodyPr vert="horz" lIns="0" tIns="17145" rIns="0" bIns="0" anchor="t"/>
          <a:lstStyle/>
          <a:p>
            <a:pPr marL="0" marR="0" indent="0" algn="l">
              <a:lnSpc>
                <a:spcPts val="600"/>
              </a:lnSpc>
              <a:spcAft>
                <a:spcPts val="0"/>
              </a:spcAft>
            </a:pPr>
            <a:r>
              <a:rPr lang="en-US" sz="650" spc="-25">
                <a:solidFill>
                  <a:srgbClr val="000000"/>
                </a:solidFill>
                <a:latin typeface="Arial" panose="02020603050405020304" pitchFamily="2"/>
              </a:rPr>
              <a:t>11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1920" y="101600"/>
            <a:ext cx="388620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70">
                <a:solidFill>
                  <a:srgbClr val="3333B2"/>
                </a:solidFill>
                <a:latin typeface="Arial Narrow" panose="02020603050405020304" pitchFamily="2"/>
              </a:rPr>
              <a:t>Possible structure </a:t>
            </a:r>
          </a:p>
          <a:p>
            <a:pPr marL="365760" marR="0" indent="137160" algn="l">
              <a:lnSpc>
                <a:spcPts val="1200"/>
              </a:lnSpc>
              <a:spcBef>
                <a:spcPts val="680"/>
              </a:spcBef>
              <a:spcAft>
                <a:spcPts val="0"/>
              </a:spcAft>
              <a:buFont typeface="Symbol"/>
              <a:buChar char="·"/>
            </a:pPr>
            <a:r>
              <a:rPr lang="en-US" sz="850" spc="40">
                <a:solidFill>
                  <a:srgbClr val="000000"/>
                </a:solidFill>
                <a:latin typeface="Tahoma" panose="02020603050405020304" pitchFamily="2"/>
              </a:rPr>
              <a:t>Title page </a:t>
            </a:r>
          </a:p>
          <a:p>
            <a:pPr marL="365760" marR="0" indent="137160" algn="l">
              <a:lnSpc>
                <a:spcPts val="1100"/>
              </a:lnSpc>
              <a:spcBef>
                <a:spcPts val="630"/>
              </a:spcBef>
              <a:spcAft>
                <a:spcPts val="0"/>
              </a:spcAft>
              <a:buFont typeface="Symbol"/>
              <a:buChar char="·"/>
            </a:pPr>
            <a:r>
              <a:rPr lang="en-US" sz="850" spc="40">
                <a:solidFill>
                  <a:srgbClr val="000000"/>
                </a:solidFill>
                <a:latin typeface="Tahoma" panose="02020603050405020304" pitchFamily="2"/>
              </a:rPr>
              <a:t>Abstract </a:t>
            </a:r>
          </a:p>
          <a:p>
            <a:pPr marL="365760" marR="0" indent="137160" algn="l">
              <a:lnSpc>
                <a:spcPts val="1100"/>
              </a:lnSpc>
              <a:spcBef>
                <a:spcPts val="695"/>
              </a:spcBef>
              <a:spcAft>
                <a:spcPts val="0"/>
              </a:spcAft>
              <a:buFont typeface="Symbol"/>
              <a:buChar char="·"/>
            </a:pPr>
            <a:r>
              <a:rPr lang="en-US" sz="850" spc="35">
                <a:solidFill>
                  <a:srgbClr val="000000"/>
                </a:solidFill>
                <a:latin typeface="Tahoma" panose="02020603050405020304" pitchFamily="2"/>
              </a:rPr>
              <a:t>Acknowledgements </a:t>
            </a:r>
          </a:p>
          <a:p>
            <a:pPr marL="365760" marR="0" indent="137160" algn="l">
              <a:lnSpc>
                <a:spcPts val="1100"/>
              </a:lnSpc>
              <a:spcBef>
                <a:spcPts val="665"/>
              </a:spcBef>
              <a:spcAft>
                <a:spcPts val="0"/>
              </a:spcAft>
              <a:buFont typeface="Symbol"/>
              <a:buChar char="·"/>
            </a:pPr>
            <a:r>
              <a:rPr lang="en-US" sz="850" spc="35">
                <a:solidFill>
                  <a:srgbClr val="000000"/>
                </a:solidFill>
                <a:latin typeface="Tahoma" panose="02020603050405020304" pitchFamily="2"/>
              </a:rPr>
              <a:t>Table of contents </a:t>
            </a:r>
          </a:p>
          <a:p>
            <a:pPr marL="365760" marR="0" indent="137160" algn="l">
              <a:lnSpc>
                <a:spcPts val="1100"/>
              </a:lnSpc>
              <a:spcBef>
                <a:spcPts val="660"/>
              </a:spcBef>
              <a:spcAft>
                <a:spcPts val="0"/>
              </a:spcAft>
              <a:buFont typeface="Symbol"/>
              <a:buChar char="·"/>
            </a:pPr>
            <a:r>
              <a:rPr lang="en-US" sz="850" spc="45">
                <a:solidFill>
                  <a:srgbClr val="000000"/>
                </a:solidFill>
                <a:latin typeface="Tahoma" panose="02020603050405020304" pitchFamily="2"/>
              </a:rPr>
              <a:t>Chapter 1 = introduction </a:t>
            </a:r>
          </a:p>
          <a:p>
            <a:pPr marL="365760" marR="0" indent="137160" algn="l">
              <a:lnSpc>
                <a:spcPts val="1100"/>
              </a:lnSpc>
              <a:spcBef>
                <a:spcPts val="670"/>
              </a:spcBef>
              <a:spcAft>
                <a:spcPts val="0"/>
              </a:spcAft>
              <a:buFont typeface="Symbol"/>
              <a:buChar char="·"/>
            </a:pPr>
            <a:r>
              <a:rPr lang="en-US" sz="850" spc="45">
                <a:solidFill>
                  <a:srgbClr val="000000"/>
                </a:solidFill>
                <a:latin typeface="Tahoma" panose="02020603050405020304" pitchFamily="2"/>
              </a:rPr>
              <a:t>Chapters 2, 3, 4 = the main work </a:t>
            </a:r>
          </a:p>
          <a:p>
            <a:pPr marL="365760" marR="0" indent="137160" algn="l">
              <a:lnSpc>
                <a:spcPts val="1100"/>
              </a:lnSpc>
              <a:spcBef>
                <a:spcPts val="665"/>
              </a:spcBef>
              <a:spcAft>
                <a:spcPts val="0"/>
              </a:spcAft>
              <a:buFont typeface="Symbol"/>
              <a:buChar char="·"/>
            </a:pPr>
            <a:r>
              <a:rPr lang="en-US" sz="850" spc="40">
                <a:solidFill>
                  <a:srgbClr val="000000"/>
                </a:solidFill>
                <a:latin typeface="Tahoma" panose="02020603050405020304" pitchFamily="2"/>
              </a:rPr>
              <a:t>Chapter 5 = conclusions </a:t>
            </a:r>
          </a:p>
          <a:p>
            <a:pPr marL="365760" marR="0" indent="137160" algn="l">
              <a:lnSpc>
                <a:spcPts val="1100"/>
              </a:lnSpc>
              <a:spcBef>
                <a:spcPts val="655"/>
              </a:spcBef>
              <a:spcAft>
                <a:spcPts val="0"/>
              </a:spcAft>
              <a:buFont typeface="Symbol"/>
              <a:buChar char="·"/>
            </a:pPr>
            <a:r>
              <a:rPr lang="en-US" sz="850" spc="40">
                <a:solidFill>
                  <a:srgbClr val="000000"/>
                </a:solidFill>
                <a:latin typeface="Tahoma" panose="02020603050405020304" pitchFamily="2"/>
              </a:rPr>
              <a:t>Bibliography </a:t>
            </a:r>
          </a:p>
          <a:p>
            <a:pPr marL="228600" marR="91440" indent="0" algn="l">
              <a:lnSpc>
                <a:spcPts val="1200"/>
              </a:lnSpc>
              <a:spcBef>
                <a:spcPts val="575"/>
              </a:spcBef>
              <a:spcAft>
                <a:spcPts val="0"/>
              </a:spcAft>
            </a:pPr>
            <a:r>
              <a:rPr lang="en-US" sz="850" spc="0">
                <a:solidFill>
                  <a:srgbClr val="000000"/>
                </a:solidFill>
                <a:latin typeface="Tahoma" panose="02020603050405020304" pitchFamily="2"/>
              </a:rPr>
              <a:t>This is a guide, of course you can vary from it, e.g. it is completely reasonable not to have 5 chapters! </a:t>
            </a:r>
          </a:p>
          <a:p>
            <a:pPr marL="228600" marR="137160" indent="0" algn="l">
              <a:lnSpc>
                <a:spcPts val="1200"/>
              </a:lnSpc>
              <a:spcBef>
                <a:spcPts val="650"/>
              </a:spcBef>
              <a:spcAft>
                <a:spcPts val="3310"/>
              </a:spcAft>
            </a:pPr>
            <a:r>
              <a:rPr lang="en-US" sz="850" spc="0">
                <a:solidFill>
                  <a:srgbClr val="000000"/>
                </a:solidFill>
                <a:latin typeface="Tahoma" panose="02020603050405020304" pitchFamily="2"/>
              </a:rPr>
              <a:t>But most of these things should be there (e.g. titlepage, abstract, contents, conclusions, bibliography). </a:t>
            </a:r>
          </a:p>
        </p:txBody>
      </p:sp>
      <p:sp>
        <p:nvSpPr>
          <p:cNvPr id="3" name="Text Placeholder 2"/>
          <p:cNvSpPr>
            <a:spLocks noGrp="1"/>
          </p:cNvSpPr>
          <p:nvPr>
            <p:ph type="body" idx="10"/>
          </p:nvPr>
        </p:nvSpPr>
        <p:spPr>
          <a:xfrm>
            <a:off x="4363085" y="3240405"/>
            <a:ext cx="15621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15">
                <a:solidFill>
                  <a:srgbClr val="000000"/>
                </a:solidFill>
                <a:latin typeface="Arial" panose="02020603050405020304" pitchFamily="2"/>
              </a:rPr>
              <a:t>12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049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90">
                <a:solidFill>
                  <a:srgbClr val="3333B2"/>
                </a:solidFill>
                <a:latin typeface="Arial Narrow" panose="02020603050405020304" pitchFamily="2"/>
              </a:rPr>
              <a:t>Introduction </a:t>
            </a:r>
          </a:p>
          <a:p>
            <a:pPr marL="502920" marR="320040" indent="137160" algn="l">
              <a:lnSpc>
                <a:spcPts val="1200"/>
              </a:lnSpc>
              <a:spcBef>
                <a:spcPts val="1805"/>
              </a:spcBef>
              <a:spcAft>
                <a:spcPts val="0"/>
              </a:spcAft>
              <a:buFont typeface="Symbol"/>
              <a:buChar char="·"/>
            </a:pPr>
            <a:r>
              <a:rPr lang="en-US" sz="850" spc="0">
                <a:solidFill>
                  <a:srgbClr val="000000"/>
                </a:solidFill>
                <a:latin typeface="Tahoma" panose="02020603050405020304" pitchFamily="2"/>
              </a:rPr>
              <a:t>In an introduction you should frame the dissertation, explain something of the problem’s or theory’s history and why it is of interest. </a:t>
            </a:r>
          </a:p>
          <a:p>
            <a:pPr marL="502920" marR="182880" indent="137160" algn="l">
              <a:lnSpc>
                <a:spcPts val="1200"/>
              </a:lnSpc>
              <a:spcBef>
                <a:spcPts val="575"/>
              </a:spcBef>
              <a:spcAft>
                <a:spcPts val="0"/>
              </a:spcAft>
              <a:buFont typeface="Symbol"/>
              <a:buChar char="·"/>
            </a:pPr>
            <a:r>
              <a:rPr lang="en-US" sz="850" spc="30">
                <a:solidFill>
                  <a:srgbClr val="000000"/>
                </a:solidFill>
                <a:latin typeface="Tahoma" panose="02020603050405020304" pitchFamily="2"/>
              </a:rPr>
              <a:t>This is a good time to introduce notation, background definitions and theory and key examples that you will return to through the dissertation. </a:t>
            </a:r>
          </a:p>
          <a:p>
            <a:pPr marL="502920" marR="0" indent="137160" algn="l">
              <a:lnSpc>
                <a:spcPts val="1200"/>
              </a:lnSpc>
              <a:spcBef>
                <a:spcPts val="605"/>
              </a:spcBef>
              <a:spcAft>
                <a:spcPts val="0"/>
              </a:spcAft>
              <a:buFont typeface="Symbol"/>
              <a:buChar char="·"/>
            </a:pPr>
            <a:r>
              <a:rPr lang="en-US" sz="850" spc="0">
                <a:solidFill>
                  <a:srgbClr val="000000"/>
                </a:solidFill>
                <a:latin typeface="Tahoma" panose="02020603050405020304" pitchFamily="2"/>
              </a:rPr>
              <a:t>Describe the key results of your dissertation. Obviously you will need to have introduced enough vocabulary and examples that this is not an abrupt shift of narrative. </a:t>
            </a:r>
          </a:p>
          <a:p>
            <a:pPr marL="502920" marR="45720" indent="137160" algn="l">
              <a:lnSpc>
                <a:spcPts val="1200"/>
              </a:lnSpc>
              <a:spcBef>
                <a:spcPts val="575"/>
              </a:spcBef>
              <a:spcAft>
                <a:spcPts val="6960"/>
              </a:spcAft>
              <a:buFont typeface="Symbol"/>
              <a:buChar char="·"/>
            </a:pPr>
            <a:r>
              <a:rPr lang="en-US" sz="850" spc="0">
                <a:solidFill>
                  <a:srgbClr val="000000"/>
                </a:solidFill>
                <a:latin typeface="Tahoma" panose="02020603050405020304" pitchFamily="2"/>
              </a:rPr>
              <a:t>After a good introduction the reader should be keen to read on and have a good sense of what content lies ahead.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13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9220" y="101600"/>
            <a:ext cx="414401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50">
                <a:solidFill>
                  <a:srgbClr val="3333B2"/>
                </a:solidFill>
                <a:latin typeface="Arial Narrow" panose="02020603050405020304" pitchFamily="2"/>
              </a:rPr>
              <a:t>Signposts </a:t>
            </a:r>
          </a:p>
          <a:p>
            <a:pPr marL="365760" marR="0" indent="137160" algn="l">
              <a:lnSpc>
                <a:spcPts val="1100"/>
              </a:lnSpc>
              <a:spcBef>
                <a:spcPts val="1860"/>
              </a:spcBef>
              <a:spcAft>
                <a:spcPts val="0"/>
              </a:spcAft>
              <a:buFont typeface="Symbol"/>
              <a:buChar char="·"/>
            </a:pPr>
            <a:r>
              <a:rPr lang="en-US" sz="850" spc="50">
                <a:solidFill>
                  <a:srgbClr val="000000"/>
                </a:solidFill>
                <a:latin typeface="Tahoma" panose="02020603050405020304" pitchFamily="2"/>
              </a:rPr>
              <a:t>Chapter 1 = introduction </a:t>
            </a:r>
          </a:p>
          <a:p>
            <a:pPr marL="502920" marR="0" indent="0" algn="l">
              <a:lnSpc>
                <a:spcPts val="1200"/>
              </a:lnSpc>
              <a:spcBef>
                <a:spcPts val="565"/>
              </a:spcBef>
              <a:spcAft>
                <a:spcPts val="0"/>
              </a:spcAft>
            </a:pPr>
            <a:r>
              <a:rPr lang="en-US" sz="750" spc="0">
                <a:solidFill>
                  <a:srgbClr val="000000"/>
                </a:solidFill>
                <a:latin typeface="Arial" panose="02020603050405020304" pitchFamily="2"/>
              </a:rPr>
              <a:t>A very good idea for the intro to contain, e.g. as the last paragraph or two of the intro, an outline of the remainder of the dissertation – signposts help the reader </a:t>
            </a:r>
          </a:p>
          <a:p>
            <a:pPr marL="502920" marR="0" indent="0" algn="l">
              <a:lnSpc>
                <a:spcPts val="900"/>
              </a:lnSpc>
              <a:spcBef>
                <a:spcPts val="335"/>
              </a:spcBef>
              <a:spcAft>
                <a:spcPts val="0"/>
              </a:spcAft>
            </a:pPr>
            <a:r>
              <a:rPr lang="en-US" sz="750" spc="30">
                <a:solidFill>
                  <a:srgbClr val="000000"/>
                </a:solidFill>
                <a:latin typeface="Arial" panose="02020603050405020304" pitchFamily="2"/>
              </a:rPr>
              <a:t>get a feel for the structure and let them know roughly what is coming. </a:t>
            </a:r>
          </a:p>
          <a:p>
            <a:pPr marL="365760" marR="0" indent="137160" algn="l">
              <a:lnSpc>
                <a:spcPts val="1100"/>
              </a:lnSpc>
              <a:spcBef>
                <a:spcPts val="680"/>
              </a:spcBef>
              <a:spcAft>
                <a:spcPts val="0"/>
              </a:spcAft>
              <a:buFont typeface="Symbol"/>
              <a:buChar char="·"/>
            </a:pPr>
            <a:r>
              <a:rPr lang="en-US" sz="850" spc="45">
                <a:solidFill>
                  <a:srgbClr val="000000"/>
                </a:solidFill>
                <a:latin typeface="Tahoma" panose="02020603050405020304" pitchFamily="2"/>
              </a:rPr>
              <a:t>Chapters 2, 3, 4 = the main work </a:t>
            </a:r>
          </a:p>
          <a:p>
            <a:pPr marL="502920" marR="0" indent="0" algn="l">
              <a:lnSpc>
                <a:spcPts val="900"/>
              </a:lnSpc>
              <a:spcBef>
                <a:spcPts val="900"/>
              </a:spcBef>
              <a:spcAft>
                <a:spcPts val="12970"/>
              </a:spcAft>
            </a:pPr>
            <a:r>
              <a:rPr lang="en-US" sz="750" spc="25">
                <a:solidFill>
                  <a:srgbClr val="000000"/>
                </a:solidFill>
                <a:latin typeface="Arial" panose="02020603050405020304" pitchFamily="2"/>
              </a:rPr>
              <a:t>Signposts at the start of each chapter are good too.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14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525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110">
                <a:solidFill>
                  <a:srgbClr val="3333B2"/>
                </a:solidFill>
                <a:latin typeface="Arial Narrow" panose="02020603050405020304" pitchFamily="2"/>
              </a:rPr>
              <a:t>What to include </a:t>
            </a:r>
          </a:p>
          <a:p>
            <a:pPr marL="548640" marR="45720" indent="137160" algn="l">
              <a:lnSpc>
                <a:spcPts val="1200"/>
              </a:lnSpc>
              <a:spcBef>
                <a:spcPts val="1800"/>
              </a:spcBef>
              <a:spcAft>
                <a:spcPts val="0"/>
              </a:spcAft>
              <a:buFont typeface="Symbol"/>
              <a:buChar char="·"/>
            </a:pPr>
            <a:r>
              <a:rPr lang="en-US" sz="850" spc="35">
                <a:solidFill>
                  <a:srgbClr val="000000"/>
                </a:solidFill>
                <a:latin typeface="Tahoma" panose="02020603050405020304" pitchFamily="2"/>
              </a:rPr>
              <a:t>While writing and planning the dissertation the word count of 7,500 may seem rather tight, but the word count should help you keep a reasonable handle on how much to write and what to include. </a:t>
            </a:r>
          </a:p>
          <a:p>
            <a:pPr marL="548640" marR="45720" indent="137160" algn="l">
              <a:lnSpc>
                <a:spcPts val="1200"/>
              </a:lnSpc>
              <a:spcBef>
                <a:spcPts val="585"/>
              </a:spcBef>
              <a:spcAft>
                <a:spcPts val="0"/>
              </a:spcAft>
              <a:buFont typeface="Symbol"/>
              <a:buChar char="·"/>
            </a:pPr>
            <a:r>
              <a:rPr lang="en-US" sz="850" spc="30">
                <a:solidFill>
                  <a:srgbClr val="000000"/>
                </a:solidFill>
                <a:latin typeface="Tahoma" panose="02020603050405020304" pitchFamily="2"/>
              </a:rPr>
              <a:t>Crucial definitions, examples and results will need to be introduced, and cannot be omitted, but not everything will need proving, especially if the proof of a theorem has no particular bearing or impact on the remainder of the dissertation. In this case quote the result and provide a suitable reference. </a:t>
            </a:r>
          </a:p>
          <a:p>
            <a:pPr marL="548640" marR="274320" indent="137160" algn="l">
              <a:lnSpc>
                <a:spcPts val="1200"/>
              </a:lnSpc>
              <a:spcBef>
                <a:spcPts val="565"/>
              </a:spcBef>
              <a:spcAft>
                <a:spcPts val="0"/>
              </a:spcAft>
              <a:buFont typeface="Symbol"/>
              <a:buChar char="·"/>
            </a:pPr>
            <a:r>
              <a:rPr lang="en-US" sz="850" spc="0">
                <a:solidFill>
                  <a:srgbClr val="000000"/>
                </a:solidFill>
                <a:latin typeface="Tahoma" panose="02020603050405020304" pitchFamily="2"/>
              </a:rPr>
              <a:t>Don’t be completist, or verbose. Tangential or irrelevant asides should be avoided. </a:t>
            </a:r>
          </a:p>
          <a:p>
            <a:pPr marL="548640" marR="0" indent="137160" algn="l">
              <a:lnSpc>
                <a:spcPts val="1200"/>
              </a:lnSpc>
              <a:spcBef>
                <a:spcPts val="610"/>
              </a:spcBef>
              <a:spcAft>
                <a:spcPts val="3360"/>
              </a:spcAft>
              <a:buFont typeface="Symbol"/>
              <a:buChar char="·"/>
            </a:pPr>
            <a:r>
              <a:rPr lang="en-US" sz="850" spc="40">
                <a:solidFill>
                  <a:srgbClr val="000000"/>
                </a:solidFill>
                <a:latin typeface="Tahoma" panose="02020603050405020304" pitchFamily="2"/>
              </a:rPr>
              <a:t>By planning early, it should be clear if the word count looks like it is going to be significant problem. Then you need to think carefully about what to omit. It would be a great shame to write up a lot of material only for it to need removing in a later draft. </a:t>
            </a:r>
          </a:p>
        </p:txBody>
      </p:sp>
      <p:sp>
        <p:nvSpPr>
          <p:cNvPr id="3" name="Text Placeholder 2"/>
          <p:cNvSpPr>
            <a:spLocks noGrp="1"/>
          </p:cNvSpPr>
          <p:nvPr>
            <p:ph type="body" idx="10"/>
          </p:nvPr>
        </p:nvSpPr>
        <p:spPr>
          <a:xfrm>
            <a:off x="4363085" y="3240405"/>
            <a:ext cx="15621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15">
                <a:solidFill>
                  <a:srgbClr val="000000"/>
                </a:solidFill>
                <a:latin typeface="Arial" panose="02020603050405020304" pitchFamily="2"/>
              </a:rPr>
              <a:t>15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3665" y="101600"/>
            <a:ext cx="414401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40">
                <a:solidFill>
                  <a:srgbClr val="3333B2"/>
                </a:solidFill>
                <a:latin typeface="Arial Narrow" panose="02020603050405020304" pitchFamily="2"/>
              </a:rPr>
              <a:t>Referencing </a:t>
            </a:r>
          </a:p>
          <a:p>
            <a:pPr marL="502920" marR="45720" indent="137160" algn="l">
              <a:lnSpc>
                <a:spcPts val="1100"/>
              </a:lnSpc>
              <a:spcBef>
                <a:spcPts val="1815"/>
              </a:spcBef>
              <a:spcAft>
                <a:spcPts val="0"/>
              </a:spcAft>
              <a:buFont typeface="Symbol"/>
              <a:buChar char="·"/>
            </a:pPr>
            <a:r>
              <a:rPr lang="en-US" sz="850" spc="0">
                <a:solidFill>
                  <a:srgbClr val="000000"/>
                </a:solidFill>
                <a:latin typeface="Tahoma" panose="02020603050405020304" pitchFamily="2"/>
              </a:rPr>
              <a:t>List references with full bibliographic details in a “Bibliography” (or “References”) section at the end of your dissertation </a:t>
            </a:r>
          </a:p>
          <a:p>
            <a:pPr marL="0" marR="0" indent="0" algn="ctr">
              <a:lnSpc>
                <a:spcPts val="1100"/>
              </a:lnSpc>
              <a:spcBef>
                <a:spcPts val="580"/>
              </a:spcBef>
              <a:spcAft>
                <a:spcPts val="0"/>
              </a:spcAft>
            </a:pPr>
            <a:r>
              <a:rPr lang="en-US" sz="800" spc="45">
                <a:solidFill>
                  <a:srgbClr val="3333B2"/>
                </a:solidFill>
                <a:latin typeface="Tahoma" panose="02020603050405020304" pitchFamily="2"/>
              </a:rPr>
              <a:t>–</a:t>
            </a:r>
            <a:r>
              <a:rPr lang="en-US" sz="800" spc="45">
                <a:solidFill>
                  <a:srgbClr val="000000"/>
                </a:solidFill>
                <a:latin typeface="Tahoma" panose="02020603050405020304" pitchFamily="2"/>
              </a:rPr>
              <a:t> you don’t want too few references (maybe aim for </a:t>
            </a:r>
            <a:r>
              <a:rPr lang="en-US" sz="800" spc="45">
                <a:solidFill>
                  <a:srgbClr val="000000"/>
                </a:solidFill>
                <a:latin typeface="Arial" panose="02020603050405020304" pitchFamily="2"/>
              </a:rPr>
              <a:t>⩾ </a:t>
            </a:r>
            <a:r>
              <a:rPr lang="en-US" sz="800" spc="45">
                <a:solidFill>
                  <a:srgbClr val="000000"/>
                </a:solidFill>
                <a:latin typeface="Tahoma" panose="02020603050405020304" pitchFamily="2"/>
              </a:rPr>
              <a:t>10?) </a:t>
            </a:r>
          </a:p>
          <a:p>
            <a:pPr marL="731520" marR="228600" indent="0" algn="l">
              <a:lnSpc>
                <a:spcPts val="1100"/>
              </a:lnSpc>
              <a:spcBef>
                <a:spcPts val="555"/>
              </a:spcBef>
              <a:spcAft>
                <a:spcPts val="0"/>
              </a:spcAft>
            </a:pPr>
            <a:r>
              <a:rPr lang="en-US" sz="800" spc="0">
                <a:solidFill>
                  <a:srgbClr val="3333B2"/>
                </a:solidFill>
                <a:latin typeface="Tahoma" panose="02020603050405020304" pitchFamily="2"/>
              </a:rPr>
              <a:t>–</a:t>
            </a:r>
            <a:r>
              <a:rPr lang="en-US" sz="800" spc="0">
                <a:solidFill>
                  <a:srgbClr val="000000"/>
                </a:solidFill>
                <a:latin typeface="Tahoma" panose="02020603050405020304" pitchFamily="2"/>
              </a:rPr>
              <a:t> if you list something in the bioliography, you should refer to it at least once in the main body of the dissertation. </a:t>
            </a:r>
          </a:p>
          <a:p>
            <a:pPr marL="502920" marR="228600" indent="137160" algn="just">
              <a:lnSpc>
                <a:spcPts val="1100"/>
              </a:lnSpc>
              <a:spcBef>
                <a:spcPts val="590"/>
              </a:spcBef>
              <a:spcAft>
                <a:spcPts val="0"/>
              </a:spcAft>
              <a:buFont typeface="Symbol"/>
              <a:buChar char="·"/>
            </a:pPr>
            <a:r>
              <a:rPr lang="en-US" sz="850" spc="0">
                <a:solidFill>
                  <a:srgbClr val="000000"/>
                </a:solidFill>
                <a:latin typeface="Tahoma" panose="02020603050405020304" pitchFamily="2"/>
              </a:rPr>
              <a:t>Refer to the references at the relevant points in the text of your dissertation </a:t>
            </a:r>
          </a:p>
          <a:p>
            <a:pPr marL="594360" marR="0" indent="0" algn="l">
              <a:lnSpc>
                <a:spcPts val="1700"/>
              </a:lnSpc>
              <a:spcBef>
                <a:spcPts val="0"/>
              </a:spcBef>
              <a:spcAft>
                <a:spcPts val="0"/>
              </a:spcAft>
            </a:pPr>
            <a:r>
              <a:rPr lang="en-US" sz="800" spc="0">
                <a:solidFill>
                  <a:srgbClr val="3333B2"/>
                </a:solidFill>
                <a:latin typeface="Tahoma" panose="02020603050405020304" pitchFamily="2"/>
              </a:rPr>
              <a:t>–</a:t>
            </a:r>
            <a:r>
              <a:rPr lang="en-US" sz="800" spc="0">
                <a:solidFill>
                  <a:srgbClr val="000000"/>
                </a:solidFill>
                <a:latin typeface="Tahoma" panose="02020603050405020304" pitchFamily="2"/>
              </a:rPr>
              <a:t> to help make your work self-contained </a:t>
            </a:r>
            <a:br/>
            <a:r>
              <a:rPr lang="en-US" sz="800" spc="0">
                <a:solidFill>
                  <a:srgbClr val="3333B2"/>
                </a:solidFill>
                <a:latin typeface="Tahoma" panose="02020603050405020304" pitchFamily="2"/>
              </a:rPr>
              <a:t>–</a:t>
            </a:r>
            <a:r>
              <a:rPr lang="en-US" sz="800" spc="0">
                <a:solidFill>
                  <a:srgbClr val="000000"/>
                </a:solidFill>
                <a:latin typeface="Tahoma" panose="02020603050405020304" pitchFamily="2"/>
              </a:rPr>
              <a:t> to give credit where credit is due </a:t>
            </a:r>
          </a:p>
          <a:p>
            <a:pPr marL="502920" marR="0" indent="137160" algn="l">
              <a:lnSpc>
                <a:spcPts val="1200"/>
              </a:lnSpc>
              <a:spcBef>
                <a:spcPts val="660"/>
              </a:spcBef>
              <a:spcAft>
                <a:spcPts val="0"/>
              </a:spcAft>
              <a:buFont typeface="Symbol"/>
              <a:buChar char="·"/>
            </a:pPr>
            <a:r>
              <a:rPr lang="en-US" sz="850" spc="0">
                <a:solidFill>
                  <a:srgbClr val="000000"/>
                </a:solidFill>
                <a:latin typeface="Tahoma" panose="02020603050405020304" pitchFamily="2"/>
              </a:rPr>
              <a:t>You must avoid plagiarism. [Reminder: plagiarism = taking someone else’s writings or ideas and using them as if they were you own.] </a:t>
            </a:r>
          </a:p>
          <a:p>
            <a:pPr marL="502920" marR="137160" indent="137160" algn="l">
              <a:lnSpc>
                <a:spcPts val="1200"/>
              </a:lnSpc>
              <a:spcBef>
                <a:spcPts val="535"/>
              </a:spcBef>
              <a:spcAft>
                <a:spcPts val="1865"/>
              </a:spcAft>
              <a:buFont typeface="Symbol"/>
              <a:buChar char="·"/>
            </a:pPr>
            <a:r>
              <a:rPr lang="en-US" sz="850" spc="40">
                <a:solidFill>
                  <a:srgbClr val="000000"/>
                </a:solidFill>
                <a:latin typeface="Tahoma" panose="02020603050405020304" pitchFamily="2"/>
              </a:rPr>
              <a:t>You don’t need to give references for facts that are common knowledge in your discipline. E.g. In a Part C dissertation there is no need to give references to common facts from Parts A+B.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16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3665" y="114300"/>
            <a:ext cx="4144010" cy="3213100"/>
          </a:xfrm>
          <a:prstGeom prst="rect">
            <a:avLst/>
          </a:prstGeom>
          <a:noFill/>
          <a:ln w="0" cmpd="sng">
            <a:noFill/>
            <a:prstDash val="solid"/>
          </a:ln>
        </p:spPr>
        <p:txBody>
          <a:bodyPr vert="horz" lIns="0" tIns="0" rIns="0" bIns="0" anchor="t"/>
          <a:lstStyle/>
          <a:p>
            <a:pPr marL="0" marR="0" indent="0" algn="l">
              <a:lnSpc>
                <a:spcPts val="1500"/>
              </a:lnSpc>
              <a:spcAft>
                <a:spcPts val="0"/>
              </a:spcAft>
            </a:pPr>
            <a:r>
              <a:rPr lang="en-US" sz="1300" b="1" spc="40">
                <a:solidFill>
                  <a:srgbClr val="3333B2"/>
                </a:solidFill>
                <a:latin typeface="Arial Narrow" panose="02020603050405020304" pitchFamily="2"/>
              </a:rPr>
              <a:t>Examples </a:t>
            </a:r>
          </a:p>
          <a:p>
            <a:pPr marL="228600" marR="0" indent="0" algn="l">
              <a:lnSpc>
                <a:spcPts val="1100"/>
              </a:lnSpc>
              <a:spcBef>
                <a:spcPts val="1890"/>
              </a:spcBef>
              <a:spcAft>
                <a:spcPts val="0"/>
              </a:spcAft>
            </a:pPr>
            <a:r>
              <a:rPr lang="en-US" sz="850" spc="25">
                <a:solidFill>
                  <a:srgbClr val="000000"/>
                </a:solidFill>
                <a:latin typeface="Tahoma" panose="02020603050405020304" pitchFamily="2"/>
              </a:rPr>
              <a:t>A paper: </a:t>
            </a:r>
          </a:p>
          <a:p>
            <a:pPr marL="228600" marR="0" indent="0" algn="l">
              <a:lnSpc>
                <a:spcPts val="1200"/>
              </a:lnSpc>
              <a:spcBef>
                <a:spcPts val="645"/>
              </a:spcBef>
              <a:spcAft>
                <a:spcPts val="0"/>
              </a:spcAft>
            </a:pPr>
            <a:r>
              <a:rPr lang="en-US" sz="850" spc="0">
                <a:solidFill>
                  <a:srgbClr val="000000"/>
                </a:solidFill>
                <a:latin typeface="Tahoma" panose="02020603050405020304" pitchFamily="2"/>
              </a:rPr>
              <a:t>Lauritzen, S. L. and Sheehan, N. A. (2003). Graphical models for genetic analyses. </a:t>
            </a:r>
            <a:r>
              <a:rPr lang="en-US" sz="950" i="1" spc="0">
                <a:solidFill>
                  <a:srgbClr val="000000"/>
                </a:solidFill>
                <a:latin typeface="Tahoma" panose="02020603050405020304" pitchFamily="2"/>
              </a:rPr>
              <a:t>Statistical Science</a:t>
            </a:r>
            <a:r>
              <a:rPr lang="en-US" sz="850" spc="0">
                <a:solidFill>
                  <a:srgbClr val="000000"/>
                </a:solidFill>
                <a:latin typeface="Tahoma" panose="02020603050405020304" pitchFamily="2"/>
              </a:rPr>
              <a:t>, </a:t>
            </a:r>
            <a:r>
              <a:rPr lang="en-US" sz="1050" b="1" spc="0">
                <a:solidFill>
                  <a:srgbClr val="000000"/>
                </a:solidFill>
                <a:latin typeface="Arial" panose="02020603050405020304" pitchFamily="2"/>
              </a:rPr>
              <a:t>18</a:t>
            </a:r>
            <a:r>
              <a:rPr lang="en-US" sz="850" spc="0">
                <a:solidFill>
                  <a:srgbClr val="000000"/>
                </a:solidFill>
                <a:latin typeface="Tahoma" panose="02020603050405020304" pitchFamily="2"/>
              </a:rPr>
              <a:t>, 489–514. </a:t>
            </a:r>
          </a:p>
          <a:p>
            <a:pPr marL="228600" marR="0" indent="0" algn="l">
              <a:lnSpc>
                <a:spcPts val="1100"/>
              </a:lnSpc>
              <a:spcBef>
                <a:spcPts val="1815"/>
              </a:spcBef>
              <a:spcAft>
                <a:spcPts val="0"/>
              </a:spcAft>
            </a:pPr>
            <a:r>
              <a:rPr lang="en-US" sz="850" spc="100">
                <a:solidFill>
                  <a:srgbClr val="000000"/>
                </a:solidFill>
                <a:latin typeface="Tahoma" panose="02020603050405020304" pitchFamily="2"/>
              </a:rPr>
              <a:t>A book: </a:t>
            </a:r>
          </a:p>
          <a:p>
            <a:pPr marL="228600" marR="182880" indent="0" algn="l">
              <a:lnSpc>
                <a:spcPts val="1200"/>
              </a:lnSpc>
              <a:spcBef>
                <a:spcPts val="640"/>
              </a:spcBef>
              <a:spcAft>
                <a:spcPts val="11735"/>
              </a:spcAft>
            </a:pPr>
            <a:r>
              <a:rPr lang="en-US" sz="850" spc="0">
                <a:solidFill>
                  <a:srgbClr val="000000"/>
                </a:solidFill>
                <a:latin typeface="Tahoma" panose="02020603050405020304" pitchFamily="2"/>
              </a:rPr>
              <a:t>Venables, W. N. and Ripley, B. D. (2002). </a:t>
            </a:r>
            <a:r>
              <a:rPr lang="en-US" sz="950" i="1" spc="0">
                <a:solidFill>
                  <a:srgbClr val="000000"/>
                </a:solidFill>
                <a:latin typeface="Tahoma" panose="02020603050405020304" pitchFamily="2"/>
              </a:rPr>
              <a:t>Modern Applied Statistics with S</a:t>
            </a:r>
            <a:r>
              <a:rPr lang="en-US" sz="850" spc="0">
                <a:solidFill>
                  <a:srgbClr val="000000"/>
                </a:solidFill>
                <a:latin typeface="Tahoma" panose="02020603050405020304" pitchFamily="2"/>
              </a:rPr>
              <a:t>. Fourth Edition. New York: Springer.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17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8425"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65">
                <a:solidFill>
                  <a:srgbClr val="3333B2"/>
                </a:solidFill>
                <a:latin typeface="Arial Narrow" panose="02020603050405020304" pitchFamily="2"/>
              </a:rPr>
              <a:t>Some examples </a:t>
            </a:r>
          </a:p>
          <a:p>
            <a:pPr marL="411480" marR="0" indent="91440" algn="l">
              <a:lnSpc>
                <a:spcPts val="1100"/>
              </a:lnSpc>
              <a:spcBef>
                <a:spcPts val="695"/>
              </a:spcBef>
              <a:spcAft>
                <a:spcPts val="0"/>
              </a:spcAft>
              <a:buFont typeface="Symbol"/>
              <a:buChar char="·"/>
            </a:pPr>
            <a:r>
              <a:rPr lang="en-US" sz="850" spc="35">
                <a:solidFill>
                  <a:srgbClr val="000000"/>
                </a:solidFill>
                <a:latin typeface="Tahoma" panose="02020603050405020304" pitchFamily="2"/>
              </a:rPr>
              <a:t>Describing results other people have obtained: </a:t>
            </a:r>
          </a:p>
          <a:p>
            <a:pPr marL="502920" marR="0" indent="0" algn="l">
              <a:lnSpc>
                <a:spcPts val="1200"/>
              </a:lnSpc>
              <a:spcBef>
                <a:spcPts val="660"/>
              </a:spcBef>
              <a:spcAft>
                <a:spcPts val="0"/>
              </a:spcAft>
            </a:pPr>
            <a:r>
              <a:rPr lang="en-US" sz="850" spc="55">
                <a:solidFill>
                  <a:srgbClr val="000000"/>
                </a:solidFill>
                <a:latin typeface="Tahoma" panose="02020603050405020304" pitchFamily="2"/>
              </a:rPr>
              <a:t>“Smith (2010) has shown that .... </a:t>
            </a:r>
          </a:p>
          <a:p>
            <a:pPr marL="411480" marR="640080" indent="0" algn="l">
              <a:lnSpc>
                <a:spcPts val="2400"/>
              </a:lnSpc>
              <a:spcBef>
                <a:spcPts val="0"/>
              </a:spcBef>
              <a:spcAft>
                <a:spcPts val="0"/>
              </a:spcAft>
            </a:pPr>
            <a:r>
              <a:rPr lang="en-US" sz="850" spc="0">
                <a:solidFill>
                  <a:srgbClr val="000000"/>
                </a:solidFill>
                <a:latin typeface="Tahoma" panose="02020603050405020304" pitchFamily="2"/>
              </a:rPr>
              <a:t>Jones (2014) extended this result to the case where ... ” </a:t>
            </a:r>
            <a:r>
              <a:rPr lang="en-US" sz="1350" spc="0">
                <a:solidFill>
                  <a:srgbClr val="3333B2"/>
                </a:solidFill>
                <a:latin typeface="Arial" panose="02020603050405020304" pitchFamily="2"/>
              </a:rPr>
              <a:t>•</a:t>
            </a:r>
            <a:r>
              <a:rPr lang="en-US" sz="100" spc="0">
                <a:solidFill>
                  <a:srgbClr val="000000"/>
                </a:solidFill>
                <a:latin typeface="Tahoma" panose="02020603050405020304" pitchFamily="2"/>
              </a:rPr>
              <a:t> </a:t>
            </a:r>
            <a:r>
              <a:rPr lang="en-US" sz="850" spc="0">
                <a:solidFill>
                  <a:srgbClr val="000000"/>
                </a:solidFill>
                <a:latin typeface="Tahoma" panose="02020603050405020304" pitchFamily="2"/>
              </a:rPr>
              <a:t>Describe how we are about to use someone else’s work: </a:t>
            </a:r>
          </a:p>
          <a:p>
            <a:pPr marL="502920" marR="91440" indent="0" algn="l">
              <a:lnSpc>
                <a:spcPts val="1200"/>
              </a:lnSpc>
              <a:spcBef>
                <a:spcPts val="540"/>
              </a:spcBef>
              <a:spcAft>
                <a:spcPts val="0"/>
              </a:spcAft>
            </a:pPr>
            <a:r>
              <a:rPr lang="en-US" sz="850" spc="0">
                <a:solidFill>
                  <a:srgbClr val="000000"/>
                </a:solidFill>
                <a:latin typeface="Tahoma" panose="02020603050405020304" pitchFamily="2"/>
              </a:rPr>
              <a:t>“We now use the general framework of Smith (2012) to obtain an approximation to ... </a:t>
            </a:r>
          </a:p>
          <a:p>
            <a:pPr marL="502920" marR="320040" indent="0" algn="l">
              <a:lnSpc>
                <a:spcPts val="1200"/>
              </a:lnSpc>
              <a:spcBef>
                <a:spcPts val="600"/>
              </a:spcBef>
              <a:spcAft>
                <a:spcPts val="0"/>
              </a:spcAft>
            </a:pPr>
            <a:r>
              <a:rPr lang="en-US" sz="850" spc="0">
                <a:solidFill>
                  <a:srgbClr val="000000"/>
                </a:solidFill>
                <a:latin typeface="Tahoma" panose="02020603050405020304" pitchFamily="2"/>
              </a:rPr>
              <a:t>We describe our extension to the work of Smith (2012), which allows us to incorporate . . ., in Section 3.2 .” </a:t>
            </a:r>
          </a:p>
          <a:p>
            <a:pPr marL="411480" marR="0" indent="91440" algn="l">
              <a:lnSpc>
                <a:spcPts val="1100"/>
              </a:lnSpc>
              <a:spcBef>
                <a:spcPts val="635"/>
              </a:spcBef>
              <a:spcAft>
                <a:spcPts val="0"/>
              </a:spcAft>
              <a:buFont typeface="Symbol"/>
              <a:buChar char="·"/>
            </a:pPr>
            <a:r>
              <a:rPr lang="en-US" sz="850" spc="40">
                <a:solidFill>
                  <a:srgbClr val="000000"/>
                </a:solidFill>
                <a:latin typeface="Tahoma" panose="02020603050405020304" pitchFamily="2"/>
              </a:rPr>
              <a:t>Explain how we are applying someone else’s result to our situation: </a:t>
            </a:r>
          </a:p>
          <a:p>
            <a:pPr marL="502920" marR="0" indent="0" algn="l">
              <a:lnSpc>
                <a:spcPts val="1200"/>
              </a:lnSpc>
              <a:spcBef>
                <a:spcPts val="605"/>
              </a:spcBef>
              <a:spcAft>
                <a:spcPts val="3345"/>
              </a:spcAft>
            </a:pPr>
            <a:r>
              <a:rPr lang="en-US" sz="850" spc="45">
                <a:solidFill>
                  <a:srgbClr val="000000"/>
                </a:solidFill>
                <a:latin typeface="Tahoma" panose="02020603050405020304" pitchFamily="2"/>
              </a:rPr>
              <a:t>“The conditions of Theorem 7.1 of Jones (2013) are satisfied by the test function </a:t>
            </a:r>
            <a:r>
              <a:rPr lang="en-US" sz="950" i="1" spc="45">
                <a:solidFill>
                  <a:srgbClr val="000000"/>
                </a:solidFill>
                <a:latin typeface="Arial" panose="02020603050405020304" pitchFamily="2"/>
              </a:rPr>
              <a:t>f </a:t>
            </a:r>
            <a:r>
              <a:rPr lang="en-US" sz="850" spc="45">
                <a:solidFill>
                  <a:srgbClr val="000000"/>
                </a:solidFill>
                <a:latin typeface="Tahoma" panose="02020603050405020304" pitchFamily="2"/>
              </a:rPr>
              <a:t>(</a:t>
            </a:r>
            <a:r>
              <a:rPr lang="en-US" sz="950" i="1" spc="45">
                <a:solidFill>
                  <a:srgbClr val="000000"/>
                </a:solidFill>
                <a:latin typeface="Arial" panose="02020603050405020304" pitchFamily="2"/>
              </a:rPr>
              <a:t>j</a:t>
            </a:r>
            <a:r>
              <a:rPr lang="en-US" sz="850" spc="45">
                <a:solidFill>
                  <a:srgbClr val="000000"/>
                </a:solidFill>
                <a:latin typeface="Tahoma" panose="02020603050405020304" pitchFamily="2"/>
              </a:rPr>
              <a:t>) = </a:t>
            </a:r>
            <a:r>
              <a:rPr lang="en-US" sz="950" i="1" spc="45">
                <a:solidFill>
                  <a:srgbClr val="000000"/>
                </a:solidFill>
                <a:latin typeface="Arial" panose="02020603050405020304" pitchFamily="2"/>
              </a:rPr>
              <a:t>z </a:t>
            </a:r>
            <a:r>
              <a:rPr lang="en-US" sz="950" spc="45" baseline="30000">
                <a:solidFill>
                  <a:srgbClr val="000000"/>
                </a:solidFill>
                <a:latin typeface="Arial" panose="02020603050405020304" pitchFamily="2"/>
              </a:rPr>
              <a:t>j</a:t>
            </a:r>
            <a:r>
              <a:rPr lang="en-US" sz="850" spc="45">
                <a:solidFill>
                  <a:srgbClr val="000000"/>
                </a:solidFill>
                <a:latin typeface="Tahoma" panose="02020603050405020304" pitchFamily="2"/>
              </a:rPr>
              <a:t> for </a:t>
            </a:r>
            <a:r>
              <a:rPr lang="en-US" sz="950" i="1" spc="45">
                <a:solidFill>
                  <a:srgbClr val="000000"/>
                </a:solidFill>
                <a:latin typeface="Arial" panose="02020603050405020304" pitchFamily="2"/>
              </a:rPr>
              <a:t>j </a:t>
            </a:r>
            <a:r>
              <a:rPr lang="en-US" sz="1350" spc="45">
                <a:solidFill>
                  <a:srgbClr val="000000"/>
                </a:solidFill>
                <a:latin typeface="Arial" panose="02020603050405020304" pitchFamily="2"/>
              </a:rPr>
              <a:t>⩾ </a:t>
            </a:r>
            <a:r>
              <a:rPr lang="en-US" sz="850" spc="45">
                <a:solidFill>
                  <a:srgbClr val="000000"/>
                </a:solidFill>
                <a:latin typeface="Tahoma" panose="02020603050405020304" pitchFamily="2"/>
              </a:rPr>
              <a:t>0, with </a:t>
            </a:r>
            <a:r>
              <a:rPr lang="en-US" sz="950" i="1" spc="45">
                <a:solidFill>
                  <a:srgbClr val="000000"/>
                </a:solidFill>
                <a:latin typeface="Arial" panose="02020603050405020304" pitchFamily="2"/>
              </a:rPr>
              <a:t>z </a:t>
            </a:r>
            <a:r>
              <a:rPr lang="en-US" sz="1250" i="1" spc="45">
                <a:solidFill>
                  <a:srgbClr val="000000"/>
                </a:solidFill>
                <a:latin typeface="Arial" panose="02020603050405020304" pitchFamily="2"/>
              </a:rPr>
              <a:t>&gt; </a:t>
            </a:r>
            <a:r>
              <a:rPr lang="en-US" sz="850" spc="45">
                <a:solidFill>
                  <a:srgbClr val="000000"/>
                </a:solidFill>
                <a:latin typeface="Tahoma" panose="02020603050405020304" pitchFamily="2"/>
              </a:rPr>
              <a:t>1 and sufficiently close to 1. Hence ... ”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18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01600" y="101600"/>
            <a:ext cx="414401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40">
                <a:solidFill>
                  <a:srgbClr val="3333B2"/>
                </a:solidFill>
                <a:latin typeface="Arial Narrow" panose="02020603050405020304" pitchFamily="2"/>
              </a:rPr>
              <a:t>Referencing </a:t>
            </a:r>
          </a:p>
          <a:p>
            <a:pPr marL="228600" marR="182880" indent="0" algn="l">
              <a:lnSpc>
                <a:spcPts val="1200"/>
              </a:lnSpc>
              <a:spcBef>
                <a:spcPts val="1780"/>
              </a:spcBef>
              <a:spcAft>
                <a:spcPts val="0"/>
              </a:spcAft>
            </a:pPr>
            <a:r>
              <a:rPr lang="en-US" sz="850" spc="35">
                <a:solidFill>
                  <a:srgbClr val="000000"/>
                </a:solidFill>
                <a:latin typeface="Tahoma" panose="02020603050405020304" pitchFamily="2"/>
              </a:rPr>
              <a:t>In summary: it should be clear what is your own work and what is someone else’s, and if you have used someone else’s work it should be clear how you have used it. </a:t>
            </a:r>
          </a:p>
          <a:p>
            <a:pPr marL="228600" marR="0" indent="0" algn="l">
              <a:lnSpc>
                <a:spcPts val="1200"/>
              </a:lnSpc>
              <a:spcBef>
                <a:spcPts val="1875"/>
              </a:spcBef>
              <a:spcAft>
                <a:spcPts val="14085"/>
              </a:spcAft>
            </a:pPr>
            <a:r>
              <a:rPr lang="en-US" sz="850" spc="0">
                <a:solidFill>
                  <a:srgbClr val="000000"/>
                </a:solidFill>
                <a:latin typeface="Tahoma" panose="02020603050405020304" pitchFamily="2"/>
              </a:rPr>
              <a:t>Referencing other people’s work or ideas does not diminish the quality of your work, it enhances your work (and is essential). </a:t>
            </a:r>
          </a:p>
        </p:txBody>
      </p:sp>
      <p:sp>
        <p:nvSpPr>
          <p:cNvPr id="3" name="Text Placeholder 2"/>
          <p:cNvSpPr>
            <a:spLocks noGrp="1"/>
          </p:cNvSpPr>
          <p:nvPr>
            <p:ph type="body" idx="10"/>
          </p:nvPr>
        </p:nvSpPr>
        <p:spPr>
          <a:xfrm>
            <a:off x="4361180" y="3240405"/>
            <a:ext cx="162560"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30">
                <a:solidFill>
                  <a:srgbClr val="000000"/>
                </a:solidFill>
                <a:latin typeface="Arial" panose="02020603050405020304" pitchFamily="2"/>
              </a:rPr>
              <a:t>19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1920" y="101600"/>
            <a:ext cx="280670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70">
                <a:solidFill>
                  <a:srgbClr val="3333B2"/>
                </a:solidFill>
                <a:latin typeface="Arial Narrow" panose="02020603050405020304" pitchFamily="2"/>
              </a:rPr>
              <a:t>Plan for this session </a:t>
            </a:r>
          </a:p>
          <a:p>
            <a:pPr marL="365760" marR="0" indent="137160" algn="l">
              <a:lnSpc>
                <a:spcPts val="1100"/>
              </a:lnSpc>
              <a:spcBef>
                <a:spcPts val="1880"/>
              </a:spcBef>
              <a:spcAft>
                <a:spcPts val="0"/>
              </a:spcAft>
              <a:buFont typeface="Symbol"/>
              <a:buChar char="·"/>
            </a:pPr>
            <a:r>
              <a:rPr lang="en-US" sz="850" spc="25">
                <a:solidFill>
                  <a:srgbClr val="000000"/>
                </a:solidFill>
                <a:latin typeface="Tahoma" panose="02020603050405020304" pitchFamily="2"/>
              </a:rPr>
              <a:t>Some information from the Guidance Notes </a:t>
            </a:r>
          </a:p>
          <a:p>
            <a:pPr marL="365760" marR="0" indent="137160" algn="l">
              <a:lnSpc>
                <a:spcPts val="1100"/>
              </a:lnSpc>
              <a:spcBef>
                <a:spcPts val="695"/>
              </a:spcBef>
              <a:spcAft>
                <a:spcPts val="0"/>
              </a:spcAft>
              <a:buFont typeface="Symbol"/>
              <a:buChar char="·"/>
            </a:pPr>
            <a:r>
              <a:rPr lang="en-US" sz="850" spc="35">
                <a:solidFill>
                  <a:srgbClr val="000000"/>
                </a:solidFill>
                <a:latin typeface="Tahoma" panose="02020603050405020304" pitchFamily="2"/>
              </a:rPr>
              <a:t>Structuring a dissertation </a:t>
            </a:r>
          </a:p>
          <a:p>
            <a:pPr marL="365760" marR="0" indent="137160" algn="l">
              <a:lnSpc>
                <a:spcPts val="1100"/>
              </a:lnSpc>
              <a:spcBef>
                <a:spcPts val="665"/>
              </a:spcBef>
              <a:spcAft>
                <a:spcPts val="0"/>
              </a:spcAft>
              <a:buFont typeface="Symbol"/>
              <a:buChar char="·"/>
            </a:pPr>
            <a:r>
              <a:rPr lang="en-US" sz="850" spc="25">
                <a:solidFill>
                  <a:srgbClr val="000000"/>
                </a:solidFill>
                <a:latin typeface="Tahoma" panose="02020603050405020304" pitchFamily="2"/>
              </a:rPr>
              <a:t>Referencing, examples </a:t>
            </a:r>
          </a:p>
          <a:p>
            <a:pPr marL="365760" marR="0" indent="137160" algn="l">
              <a:lnSpc>
                <a:spcPts val="1100"/>
              </a:lnSpc>
              <a:spcBef>
                <a:spcPts val="650"/>
              </a:spcBef>
              <a:spcAft>
                <a:spcPts val="15355"/>
              </a:spcAft>
              <a:buFont typeface="Symbol"/>
              <a:buChar char="·"/>
            </a:pPr>
            <a:r>
              <a:rPr lang="en-US" sz="850" spc="25">
                <a:solidFill>
                  <a:srgbClr val="000000"/>
                </a:solidFill>
                <a:latin typeface="Tahoma" panose="02020603050405020304" pitchFamily="2"/>
              </a:rPr>
              <a:t>Reminders </a:t>
            </a:r>
          </a:p>
        </p:txBody>
      </p:sp>
      <p:sp>
        <p:nvSpPr>
          <p:cNvPr id="3" name="Text Placeholder 2"/>
          <p:cNvSpPr>
            <a:spLocks noGrp="1"/>
          </p:cNvSpPr>
          <p:nvPr>
            <p:ph type="body" idx="10"/>
          </p:nvPr>
        </p:nvSpPr>
        <p:spPr>
          <a:xfrm>
            <a:off x="4416425" y="3252470"/>
            <a:ext cx="80010"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0">
                <a:solidFill>
                  <a:srgbClr val="000000"/>
                </a:solidFill>
                <a:latin typeface="Arial" panose="02020603050405020304" pitchFamily="2"/>
              </a:rPr>
              <a:t>2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0805" y="114300"/>
            <a:ext cx="4144010" cy="3213100"/>
          </a:xfrm>
          <a:prstGeom prst="rect">
            <a:avLst/>
          </a:prstGeom>
          <a:noFill/>
          <a:ln w="0" cmpd="sng">
            <a:noFill/>
            <a:prstDash val="solid"/>
          </a:ln>
        </p:spPr>
        <p:txBody>
          <a:bodyPr vert="horz" lIns="0" tIns="0" rIns="0" bIns="0" anchor="t"/>
          <a:lstStyle/>
          <a:p>
            <a:pPr marL="0" marR="0" indent="0" algn="l">
              <a:lnSpc>
                <a:spcPts val="1500"/>
              </a:lnSpc>
              <a:spcAft>
                <a:spcPts val="0"/>
              </a:spcAft>
            </a:pPr>
            <a:r>
              <a:rPr lang="en-US" sz="1300" b="1" spc="55">
                <a:solidFill>
                  <a:srgbClr val="3333B2"/>
                </a:solidFill>
                <a:latin typeface="Arial Narrow" panose="02020603050405020304" pitchFamily="2"/>
              </a:rPr>
              <a:t>Originality </a:t>
            </a:r>
          </a:p>
          <a:p>
            <a:pPr marL="548640" marR="91440" indent="137160" algn="l">
              <a:lnSpc>
                <a:spcPts val="1200"/>
              </a:lnSpc>
              <a:spcBef>
                <a:spcPts val="1780"/>
              </a:spcBef>
              <a:spcAft>
                <a:spcPts val="0"/>
              </a:spcAft>
              <a:buFont typeface="Symbol"/>
              <a:buChar char="·"/>
            </a:pPr>
            <a:r>
              <a:rPr lang="en-US" sz="850" spc="0">
                <a:solidFill>
                  <a:srgbClr val="000000"/>
                </a:solidFill>
                <a:latin typeface="Tahoma" panose="02020603050405020304" pitchFamily="2"/>
              </a:rPr>
              <a:t>Few dissertations will include original research, and this is certainly not a requirement. </a:t>
            </a:r>
          </a:p>
          <a:p>
            <a:pPr marL="548640" marR="91440" indent="137160" algn="l">
              <a:lnSpc>
                <a:spcPts val="1200"/>
              </a:lnSpc>
              <a:spcBef>
                <a:spcPts val="600"/>
              </a:spcBef>
              <a:spcAft>
                <a:spcPts val="0"/>
              </a:spcAft>
              <a:buFont typeface="Symbol"/>
              <a:buChar char="·"/>
            </a:pPr>
            <a:r>
              <a:rPr lang="en-US" sz="850" spc="0">
                <a:solidFill>
                  <a:srgbClr val="000000"/>
                </a:solidFill>
                <a:latin typeface="Tahoma" panose="02020603050405020304" pitchFamily="2"/>
              </a:rPr>
              <a:t>Nonetheless a dissertation needs to be an original piece of work, in the sense that it offers something new to the literature. </a:t>
            </a:r>
          </a:p>
          <a:p>
            <a:pPr marL="548640" marR="0" indent="137160" algn="l">
              <a:lnSpc>
                <a:spcPts val="1200"/>
              </a:lnSpc>
              <a:spcBef>
                <a:spcPts val="560"/>
              </a:spcBef>
              <a:spcAft>
                <a:spcPts val="0"/>
              </a:spcAft>
              <a:buFont typeface="Symbol"/>
              <a:buChar char="·"/>
            </a:pPr>
            <a:r>
              <a:rPr lang="en-US" sz="850" spc="30">
                <a:solidFill>
                  <a:srgbClr val="000000"/>
                </a:solidFill>
                <a:latin typeface="Tahoma" panose="02020603050405020304" pitchFamily="2"/>
              </a:rPr>
              <a:t>This might be achieved in various ways; commonly a dissertation seeks to take material available in various technical, professional sources and elucidate it for a more undergraduate/starting-graduate level. </a:t>
            </a:r>
          </a:p>
          <a:p>
            <a:pPr marL="548640" marR="0" indent="137160" algn="just">
              <a:lnSpc>
                <a:spcPts val="1200"/>
              </a:lnSpc>
              <a:spcBef>
                <a:spcPts val="590"/>
              </a:spcBef>
              <a:spcAft>
                <a:spcPts val="0"/>
              </a:spcAft>
              <a:buFont typeface="Symbol"/>
              <a:buChar char="·"/>
            </a:pPr>
            <a:r>
              <a:rPr lang="en-US" sz="850" spc="0">
                <a:solidFill>
                  <a:srgbClr val="000000"/>
                </a:solidFill>
                <a:latin typeface="Tahoma" panose="02020603050405020304" pitchFamily="2"/>
              </a:rPr>
              <a:t>Other dissertations might seek to replicate known results, say about a model, the details of which aren’t in the public domain. </a:t>
            </a:r>
          </a:p>
          <a:p>
            <a:pPr marL="548640" marR="182880" indent="137160" algn="l">
              <a:lnSpc>
                <a:spcPts val="1200"/>
              </a:lnSpc>
              <a:spcBef>
                <a:spcPts val="600"/>
              </a:spcBef>
              <a:spcAft>
                <a:spcPts val="5160"/>
              </a:spcAft>
              <a:buFont typeface="Symbol"/>
              <a:buChar char="·"/>
            </a:pPr>
            <a:r>
              <a:rPr lang="en-US" sz="850" spc="0">
                <a:solidFill>
                  <a:srgbClr val="000000"/>
                </a:solidFill>
                <a:latin typeface="Tahoma" panose="02020603050405020304" pitchFamily="2"/>
              </a:rPr>
              <a:t>A dissertation is definitely not a regurtation or paraphrasing of a chapter or two of a particular resource. </a:t>
            </a:r>
          </a:p>
        </p:txBody>
      </p:sp>
      <p:sp>
        <p:nvSpPr>
          <p:cNvPr id="3" name="Text Placeholder 2"/>
          <p:cNvSpPr>
            <a:spLocks noGrp="1"/>
          </p:cNvSpPr>
          <p:nvPr>
            <p:ph type="body" idx="10"/>
          </p:nvPr>
        </p:nvSpPr>
        <p:spPr>
          <a:xfrm>
            <a:off x="4356100" y="3246120"/>
            <a:ext cx="169545"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85">
                <a:solidFill>
                  <a:srgbClr val="000000"/>
                </a:solidFill>
                <a:latin typeface="Arial" panose="02020603050405020304" pitchFamily="2"/>
              </a:rPr>
              <a:t>20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55880" y="114300"/>
            <a:ext cx="4144010" cy="3213100"/>
          </a:xfrm>
          <a:prstGeom prst="rect">
            <a:avLst/>
          </a:prstGeom>
          <a:noFill/>
          <a:ln w="0" cmpd="sng">
            <a:noFill/>
            <a:prstDash val="solid"/>
          </a:ln>
        </p:spPr>
        <p:txBody>
          <a:bodyPr vert="horz" lIns="0" tIns="0" rIns="0" bIns="0" anchor="t"/>
          <a:lstStyle/>
          <a:p>
            <a:pPr marL="45720" marR="0" indent="0" algn="l">
              <a:lnSpc>
                <a:spcPts val="1500"/>
              </a:lnSpc>
              <a:spcAft>
                <a:spcPts val="0"/>
              </a:spcAft>
            </a:pPr>
            <a:r>
              <a:rPr lang="en-US" sz="1300" b="1" spc="35" dirty="0">
                <a:solidFill>
                  <a:srgbClr val="3333B2"/>
                </a:solidFill>
                <a:latin typeface="Arial Narrow" panose="02020603050405020304" pitchFamily="2"/>
              </a:rPr>
              <a:t>Plagiarism </a:t>
            </a:r>
          </a:p>
          <a:p>
            <a:pPr marL="274320" marR="0" indent="0" algn="l">
              <a:lnSpc>
                <a:spcPts val="1100"/>
              </a:lnSpc>
              <a:spcBef>
                <a:spcPts val="1865"/>
              </a:spcBef>
              <a:spcAft>
                <a:spcPts val="0"/>
              </a:spcAft>
            </a:pPr>
            <a:r>
              <a:rPr lang="en-US" sz="850" spc="40" dirty="0">
                <a:solidFill>
                  <a:srgbClr val="000000"/>
                </a:solidFill>
                <a:latin typeface="Tahoma" panose="02020603050405020304" pitchFamily="2"/>
              </a:rPr>
              <a:t>The University’s guidance on plagiarism is available at </a:t>
            </a:r>
          </a:p>
          <a:p>
            <a:pPr marL="274320" marR="0" indent="0" algn="l">
              <a:lnSpc>
                <a:spcPts val="1200"/>
              </a:lnSpc>
              <a:spcBef>
                <a:spcPts val="685"/>
              </a:spcBef>
              <a:spcAft>
                <a:spcPts val="0"/>
              </a:spcAft>
            </a:pPr>
            <a:r>
              <a:rPr lang="en-US" sz="850" u="sng" spc="50" dirty="0">
                <a:solidFill>
                  <a:srgbClr val="0000FF"/>
                </a:solidFill>
                <a:latin typeface="Tahoma" panose="02020603050405020304" pitchFamily="2"/>
              </a:rPr>
              <a:t>http://www.ox.ac.uk/students/academic/guidance/skills/plagiarism</a:t>
            </a:r>
            <a:r>
              <a:rPr lang="en-US" sz="100" spc="50" dirty="0">
                <a:solidFill>
                  <a:srgbClr val="000000"/>
                </a:solidFill>
                <a:latin typeface="Tahoma" panose="02020603050405020304" pitchFamily="2"/>
              </a:rPr>
              <a:t> </a:t>
            </a:r>
          </a:p>
          <a:p>
            <a:pPr marL="274320" marR="45720" indent="0" algn="l">
              <a:lnSpc>
                <a:spcPts val="1200"/>
              </a:lnSpc>
              <a:spcBef>
                <a:spcPts val="565"/>
              </a:spcBef>
              <a:spcAft>
                <a:spcPts val="9935"/>
              </a:spcAft>
            </a:pPr>
            <a:r>
              <a:rPr lang="en-US" sz="850" spc="30" dirty="0">
                <a:solidFill>
                  <a:srgbClr val="000000"/>
                </a:solidFill>
                <a:latin typeface="Tahoma" panose="02020603050405020304" pitchFamily="2"/>
              </a:rPr>
              <a:t>Plagiarism is presenting someone else’s work or ideas as your own, with or without their consent, by incorporating it into your work without full acknowledgement. All published and unpublished material, whether in manuscript, printed or electronic form, is covered under this definition. Plagiarism may be intentional or reckless, or unintentional. Under the regulations for examinations, intentional or reckless plagiarism is a disciplinary offence. </a:t>
            </a:r>
          </a:p>
        </p:txBody>
      </p:sp>
      <p:sp>
        <p:nvSpPr>
          <p:cNvPr id="3" name="Text Placeholder 2"/>
          <p:cNvSpPr>
            <a:spLocks noGrp="1"/>
          </p:cNvSpPr>
          <p:nvPr>
            <p:ph type="body" idx="10"/>
          </p:nvPr>
        </p:nvSpPr>
        <p:spPr>
          <a:xfrm>
            <a:off x="4358005" y="3240405"/>
            <a:ext cx="163195" cy="80645"/>
          </a:xfrm>
          <a:prstGeom prst="rect">
            <a:avLst/>
          </a:prstGeom>
          <a:noFill/>
          <a:ln w="0" cmpd="sng">
            <a:noFill/>
            <a:prstDash val="solid"/>
          </a:ln>
        </p:spPr>
        <p:txBody>
          <a:bodyPr vert="horz" lIns="0" tIns="8255" rIns="0" bIns="0" anchor="t"/>
          <a:lstStyle/>
          <a:p>
            <a:pPr marL="0" marR="0" indent="0" algn="l">
              <a:lnSpc>
                <a:spcPts val="600"/>
              </a:lnSpc>
              <a:spcAft>
                <a:spcPts val="0"/>
              </a:spcAft>
            </a:pPr>
            <a:r>
              <a:rPr lang="en-US" sz="550" spc="45">
                <a:solidFill>
                  <a:srgbClr val="000000"/>
                </a:solidFill>
                <a:latin typeface="Arial" panose="02020603050405020304" pitchFamily="2"/>
              </a:rPr>
              <a:t>21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5250" y="101600"/>
            <a:ext cx="414401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60">
                <a:solidFill>
                  <a:srgbClr val="3333B2"/>
                </a:solidFill>
                <a:latin typeface="Arial Narrow" panose="02020603050405020304" pitchFamily="2"/>
              </a:rPr>
              <a:t>Forms of Plagiarism </a:t>
            </a:r>
          </a:p>
          <a:p>
            <a:pPr marL="548640" marR="0" indent="137160" algn="l">
              <a:lnSpc>
                <a:spcPts val="1200"/>
              </a:lnSpc>
              <a:spcBef>
                <a:spcPts val="675"/>
              </a:spcBef>
              <a:spcAft>
                <a:spcPts val="0"/>
              </a:spcAft>
              <a:buFont typeface="Symbol"/>
              <a:buChar char="·"/>
            </a:pPr>
            <a:r>
              <a:rPr lang="en-US" sz="850" spc="30">
                <a:solidFill>
                  <a:srgbClr val="000000"/>
                </a:solidFill>
                <a:latin typeface="Tahoma" panose="02020603050405020304" pitchFamily="2"/>
              </a:rPr>
              <a:t>Verbatim (word for word) quotation without clear acknowledgement </a:t>
            </a:r>
          </a:p>
          <a:p>
            <a:pPr marL="548640" marR="868680" indent="137160" algn="l">
              <a:lnSpc>
                <a:spcPts val="1200"/>
              </a:lnSpc>
              <a:spcBef>
                <a:spcPts val="510"/>
              </a:spcBef>
              <a:spcAft>
                <a:spcPts val="0"/>
              </a:spcAft>
              <a:buFont typeface="Symbol"/>
              <a:buChar char="·"/>
            </a:pPr>
            <a:r>
              <a:rPr lang="en-US" sz="850" spc="0">
                <a:solidFill>
                  <a:srgbClr val="000000"/>
                </a:solidFill>
                <a:latin typeface="Tahoma" panose="02020603050405020304" pitchFamily="2"/>
              </a:rPr>
              <a:t>Cutting and pasting from the Internet without clear acknowledgement </a:t>
            </a:r>
          </a:p>
          <a:p>
            <a:pPr marL="548640" marR="0" indent="137160" algn="l">
              <a:lnSpc>
                <a:spcPts val="1100"/>
              </a:lnSpc>
              <a:spcBef>
                <a:spcPts val="660"/>
              </a:spcBef>
              <a:spcAft>
                <a:spcPts val="0"/>
              </a:spcAft>
              <a:buFont typeface="Symbol"/>
              <a:buChar char="·"/>
            </a:pPr>
            <a:r>
              <a:rPr lang="en-US" sz="850" spc="20">
                <a:solidFill>
                  <a:srgbClr val="000000"/>
                </a:solidFill>
                <a:latin typeface="Tahoma" panose="02020603050405020304" pitchFamily="2"/>
              </a:rPr>
              <a:t>Paraphrasing </a:t>
            </a:r>
          </a:p>
          <a:p>
            <a:pPr marL="548640" marR="0" indent="137160" algn="l">
              <a:lnSpc>
                <a:spcPts val="1100"/>
              </a:lnSpc>
              <a:spcBef>
                <a:spcPts val="650"/>
              </a:spcBef>
              <a:spcAft>
                <a:spcPts val="0"/>
              </a:spcAft>
              <a:buFont typeface="Symbol"/>
              <a:buChar char="·"/>
            </a:pPr>
            <a:r>
              <a:rPr lang="en-US" sz="850" spc="10">
                <a:solidFill>
                  <a:srgbClr val="000000"/>
                </a:solidFill>
                <a:latin typeface="Tahoma" panose="02020603050405020304" pitchFamily="2"/>
              </a:rPr>
              <a:t>Collusion </a:t>
            </a:r>
          </a:p>
          <a:p>
            <a:pPr marL="548640" marR="0" indent="137160" algn="l">
              <a:lnSpc>
                <a:spcPts val="1100"/>
              </a:lnSpc>
              <a:spcBef>
                <a:spcPts val="670"/>
              </a:spcBef>
              <a:spcAft>
                <a:spcPts val="0"/>
              </a:spcAft>
              <a:buFont typeface="Symbol"/>
              <a:buChar char="·"/>
            </a:pPr>
            <a:r>
              <a:rPr lang="en-US" sz="850" spc="25">
                <a:solidFill>
                  <a:srgbClr val="000000"/>
                </a:solidFill>
                <a:latin typeface="Tahoma" panose="02020603050405020304" pitchFamily="2"/>
              </a:rPr>
              <a:t>Inaccurate citation </a:t>
            </a:r>
          </a:p>
          <a:p>
            <a:pPr marL="548640" marR="0" indent="137160" algn="l">
              <a:lnSpc>
                <a:spcPts val="1100"/>
              </a:lnSpc>
              <a:spcBef>
                <a:spcPts val="685"/>
              </a:spcBef>
              <a:spcAft>
                <a:spcPts val="0"/>
              </a:spcAft>
              <a:buFont typeface="Symbol"/>
              <a:buChar char="·"/>
            </a:pPr>
            <a:r>
              <a:rPr lang="en-US" sz="850" spc="30">
                <a:solidFill>
                  <a:srgbClr val="000000"/>
                </a:solidFill>
                <a:latin typeface="Tahoma" panose="02020603050405020304" pitchFamily="2"/>
              </a:rPr>
              <a:t>Failure to acknowledge assistance </a:t>
            </a:r>
          </a:p>
          <a:p>
            <a:pPr marL="548640" marR="0" indent="137160" algn="l">
              <a:lnSpc>
                <a:spcPts val="1100"/>
              </a:lnSpc>
              <a:spcBef>
                <a:spcPts val="675"/>
              </a:spcBef>
              <a:spcAft>
                <a:spcPts val="0"/>
              </a:spcAft>
              <a:buFont typeface="Symbol"/>
              <a:buChar char="·"/>
            </a:pPr>
            <a:r>
              <a:rPr lang="en-US" sz="850" spc="30">
                <a:solidFill>
                  <a:srgbClr val="000000"/>
                </a:solidFill>
                <a:latin typeface="Tahoma" panose="02020603050405020304" pitchFamily="2"/>
              </a:rPr>
              <a:t>Use of material written by professional agencies or other persons </a:t>
            </a:r>
          </a:p>
          <a:p>
            <a:pPr marL="548640" marR="0" indent="137160" algn="l">
              <a:lnSpc>
                <a:spcPts val="1200"/>
              </a:lnSpc>
              <a:spcBef>
                <a:spcPts val="650"/>
              </a:spcBef>
              <a:spcAft>
                <a:spcPts val="8110"/>
              </a:spcAft>
              <a:buFont typeface="Symbol"/>
              <a:buChar char="·"/>
            </a:pPr>
            <a:r>
              <a:rPr lang="en-US" sz="850" spc="35">
                <a:solidFill>
                  <a:srgbClr val="000000"/>
                </a:solidFill>
                <a:latin typeface="Tahoma" panose="02020603050405020304" pitchFamily="2"/>
              </a:rPr>
              <a:t>Auto-plagiarism (i.e. using previously submitted work) </a:t>
            </a:r>
          </a:p>
        </p:txBody>
      </p:sp>
      <p:sp>
        <p:nvSpPr>
          <p:cNvPr id="3" name="Text Placeholder 2"/>
          <p:cNvSpPr>
            <a:spLocks noGrp="1"/>
          </p:cNvSpPr>
          <p:nvPr>
            <p:ph type="body" idx="10"/>
          </p:nvPr>
        </p:nvSpPr>
        <p:spPr>
          <a:xfrm>
            <a:off x="4358005" y="3252470"/>
            <a:ext cx="163195"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85">
                <a:solidFill>
                  <a:srgbClr val="000000"/>
                </a:solidFill>
                <a:latin typeface="Arial" panose="02020603050405020304" pitchFamily="2"/>
              </a:rPr>
              <a:t>22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93980" y="101600"/>
            <a:ext cx="414401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90">
                <a:solidFill>
                  <a:srgbClr val="3333B2"/>
                </a:solidFill>
                <a:latin typeface="Arial Narrow" panose="02020603050405020304" pitchFamily="2"/>
              </a:rPr>
              <a:t>The Presentation </a:t>
            </a:r>
          </a:p>
          <a:p>
            <a:pPr marL="274320" marR="91440" indent="0" algn="l">
              <a:lnSpc>
                <a:spcPts val="1200"/>
              </a:lnSpc>
              <a:spcBef>
                <a:spcPts val="1810"/>
              </a:spcBef>
              <a:spcAft>
                <a:spcPts val="0"/>
              </a:spcAft>
            </a:pPr>
            <a:r>
              <a:rPr lang="en-US" sz="850" spc="30">
                <a:solidFill>
                  <a:srgbClr val="000000"/>
                </a:solidFill>
                <a:latin typeface="Tahoma" panose="02020603050405020304" pitchFamily="2"/>
              </a:rPr>
              <a:t>Each student is required to give an oral presentation to their supervisor and at least one other person with some knowledge of the field of the dissertation. </a:t>
            </a:r>
          </a:p>
          <a:p>
            <a:pPr marL="274320" marR="45720" indent="0" algn="l">
              <a:lnSpc>
                <a:spcPts val="1200"/>
              </a:lnSpc>
              <a:spcBef>
                <a:spcPts val="1775"/>
              </a:spcBef>
              <a:spcAft>
                <a:spcPts val="10535"/>
              </a:spcAft>
            </a:pPr>
            <a:r>
              <a:rPr lang="en-US" sz="850" spc="35">
                <a:solidFill>
                  <a:srgbClr val="000000"/>
                </a:solidFill>
                <a:latin typeface="Tahoma" panose="02020603050405020304" pitchFamily="2"/>
              </a:rPr>
              <a:t>This presentation forms no part of the final assessment of the project. It is intended to give you an opportunity to practise your presentation skills and for your supervisor to test, through questioning, your understanding of the material included in the project. It is intended that the presentations will be delivered near the end of Hilary Term. </a:t>
            </a:r>
          </a:p>
        </p:txBody>
      </p:sp>
      <p:sp>
        <p:nvSpPr>
          <p:cNvPr id="3" name="Text Placeholder 2"/>
          <p:cNvSpPr>
            <a:spLocks noGrp="1"/>
          </p:cNvSpPr>
          <p:nvPr>
            <p:ph type="body" idx="10"/>
          </p:nvPr>
        </p:nvSpPr>
        <p:spPr>
          <a:xfrm>
            <a:off x="4356100" y="3246120"/>
            <a:ext cx="169545"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85">
                <a:solidFill>
                  <a:srgbClr val="000000"/>
                </a:solidFill>
                <a:latin typeface="Arial" panose="02020603050405020304" pitchFamily="2"/>
              </a:rPr>
              <a:t>23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635" y="101600"/>
            <a:ext cx="4144010" cy="3225800"/>
          </a:xfrm>
          <a:prstGeom prst="rect">
            <a:avLst/>
          </a:prstGeom>
          <a:noFill/>
          <a:ln w="0" cmpd="sng">
            <a:noFill/>
            <a:prstDash val="solid"/>
          </a:ln>
        </p:spPr>
        <p:txBody>
          <a:bodyPr vert="horz" lIns="0" tIns="5080" rIns="0" bIns="0" anchor="t"/>
          <a:lstStyle/>
          <a:p>
            <a:pPr marL="91440" marR="0" indent="0" algn="l">
              <a:lnSpc>
                <a:spcPts val="1600"/>
              </a:lnSpc>
              <a:spcAft>
                <a:spcPts val="0"/>
              </a:spcAft>
            </a:pPr>
            <a:r>
              <a:rPr lang="en-US" sz="1350" spc="55">
                <a:solidFill>
                  <a:srgbClr val="3333B2"/>
                </a:solidFill>
                <a:latin typeface="Arial Narrow" panose="02020603050405020304" pitchFamily="2"/>
              </a:rPr>
              <a:t>Reminders </a:t>
            </a:r>
          </a:p>
          <a:p>
            <a:pPr marL="365760" marR="0" indent="0" algn="l">
              <a:lnSpc>
                <a:spcPts val="1200"/>
              </a:lnSpc>
              <a:spcBef>
                <a:spcPts val="1210"/>
              </a:spcBef>
              <a:spcAft>
                <a:spcPts val="0"/>
              </a:spcAft>
            </a:pPr>
            <a:r>
              <a:rPr lang="en-US" sz="900" i="1" spc="15">
                <a:solidFill>
                  <a:srgbClr val="000000"/>
                </a:solidFill>
                <a:latin typeface="Tahoma" panose="02020603050405020304" pitchFamily="2"/>
              </a:rPr>
              <a:t>A comment from a recent examiners’ report: </a:t>
            </a:r>
          </a:p>
          <a:p>
            <a:pPr marL="594360" marR="137160" indent="0" algn="just">
              <a:lnSpc>
                <a:spcPts val="1200"/>
              </a:lnSpc>
              <a:spcBef>
                <a:spcPts val="960"/>
              </a:spcBef>
              <a:spcAft>
                <a:spcPts val="10750"/>
              </a:spcAft>
            </a:pPr>
            <a:r>
              <a:rPr lang="en-US" sz="900" i="1" spc="5">
                <a:solidFill>
                  <a:srgbClr val="000000"/>
                </a:solidFill>
                <a:latin typeface="Tahoma" panose="02020603050405020304" pitchFamily="2"/>
              </a:rPr>
              <a:t>One point the examiners noted about dissertations was that some candidates forgot to attend to basic aspects of writing up when writing their dissertation: e.g. taking care with the number of significant figures, with figures/captions, explaining the problem they were studying clearly, etc. Some candidates may have al-lowed themselves to get distracted from such things when work-ing on a hard project – it is important that all candidates spend enough time on the basic report writing aspects of their project. </a:t>
            </a:r>
          </a:p>
        </p:txBody>
      </p:sp>
      <p:sp>
        <p:nvSpPr>
          <p:cNvPr id="3" name="Text Placeholder 2"/>
          <p:cNvSpPr>
            <a:spLocks noGrp="1"/>
          </p:cNvSpPr>
          <p:nvPr>
            <p:ph type="body" idx="10"/>
          </p:nvPr>
        </p:nvSpPr>
        <p:spPr>
          <a:xfrm>
            <a:off x="4356100" y="3252470"/>
            <a:ext cx="169545"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100">
                <a:solidFill>
                  <a:srgbClr val="000000"/>
                </a:solidFill>
                <a:latin typeface="Arial" panose="02020603050405020304" pitchFamily="2"/>
              </a:rPr>
              <a:t>24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0490" y="88900"/>
            <a:ext cx="4144010" cy="3238500"/>
          </a:xfrm>
          <a:prstGeom prst="rect">
            <a:avLst/>
          </a:prstGeom>
          <a:noFill/>
          <a:ln w="0" cmpd="sng">
            <a:noFill/>
            <a:prstDash val="solid"/>
          </a:ln>
        </p:spPr>
        <p:txBody>
          <a:bodyPr vert="horz" lIns="0" tIns="15875" rIns="0" bIns="0" anchor="t"/>
          <a:lstStyle/>
          <a:p>
            <a:pPr marL="0" marR="0" indent="0" algn="l">
              <a:lnSpc>
                <a:spcPts val="1600"/>
              </a:lnSpc>
              <a:spcAft>
                <a:spcPts val="0"/>
              </a:spcAft>
            </a:pPr>
            <a:r>
              <a:rPr lang="en-US" sz="1450" spc="75">
                <a:solidFill>
                  <a:srgbClr val="3333B2"/>
                </a:solidFill>
                <a:latin typeface="Arial Narrow" panose="02020603050405020304" pitchFamily="2"/>
              </a:rPr>
              <a:t>Timing </a:t>
            </a:r>
          </a:p>
          <a:p>
            <a:pPr marL="228600" marR="0" indent="0" algn="l">
              <a:lnSpc>
                <a:spcPts val="1200"/>
              </a:lnSpc>
              <a:spcBef>
                <a:spcPts val="1180"/>
              </a:spcBef>
              <a:spcAft>
                <a:spcPts val="0"/>
              </a:spcAft>
            </a:pPr>
            <a:r>
              <a:rPr lang="en-US" sz="850" spc="40">
                <a:solidFill>
                  <a:srgbClr val="000000"/>
                </a:solidFill>
                <a:latin typeface="Tahoma" panose="02020603050405020304" pitchFamily="2"/>
              </a:rPr>
              <a:t>Finally some comments on timing: </a:t>
            </a:r>
          </a:p>
          <a:p>
            <a:pPr marL="502920" marR="0" indent="137160" algn="l">
              <a:lnSpc>
                <a:spcPts val="1200"/>
              </a:lnSpc>
              <a:spcBef>
                <a:spcPts val="1770"/>
              </a:spcBef>
              <a:spcAft>
                <a:spcPts val="0"/>
              </a:spcAft>
              <a:buFont typeface="Symbol"/>
              <a:buChar char="·"/>
            </a:pPr>
            <a:r>
              <a:rPr lang="en-US" sz="850" spc="40">
                <a:solidFill>
                  <a:srgbClr val="000000"/>
                </a:solidFill>
                <a:latin typeface="Tahoma" panose="02020603050405020304" pitchFamily="2"/>
              </a:rPr>
              <a:t>It is impossible to make general statements about the timing of a dissertation. Quite when you will be doing the work and then writing up will vary from person to person, depending on other workload and the nature of the dissertation’s task. </a:t>
            </a:r>
          </a:p>
          <a:p>
            <a:pPr marL="502920" marR="0" indent="137160" algn="l">
              <a:lnSpc>
                <a:spcPts val="1200"/>
              </a:lnSpc>
              <a:spcBef>
                <a:spcPts val="630"/>
              </a:spcBef>
              <a:spcAft>
                <a:spcPts val="0"/>
              </a:spcAft>
              <a:buFont typeface="Symbol"/>
              <a:buChar char="·"/>
            </a:pPr>
            <a:r>
              <a:rPr lang="en-US" sz="850" spc="40">
                <a:solidFill>
                  <a:srgbClr val="000000"/>
                </a:solidFill>
                <a:latin typeface="Tahoma" panose="02020603050405020304" pitchFamily="2"/>
              </a:rPr>
              <a:t>Nonetheless it is clear that the work needs to be done over two short vacations and Hilary Term, and that planning accordingly is vital. You should also factor into this the availability of your supervisor (e.g. how easy will it be to contact them during the vacations or if they are away at a conference?) </a:t>
            </a:r>
          </a:p>
          <a:p>
            <a:pPr marL="502920" marR="0" indent="137160" algn="l">
              <a:lnSpc>
                <a:spcPts val="1200"/>
              </a:lnSpc>
              <a:spcBef>
                <a:spcPts val="550"/>
              </a:spcBef>
              <a:spcAft>
                <a:spcPts val="2760"/>
              </a:spcAft>
              <a:buFont typeface="Symbol"/>
              <a:buChar char="·"/>
            </a:pPr>
            <a:r>
              <a:rPr lang="en-US" sz="850" spc="40">
                <a:solidFill>
                  <a:srgbClr val="000000"/>
                </a:solidFill>
                <a:latin typeface="Tahoma" panose="02020603050405020304" pitchFamily="2"/>
              </a:rPr>
              <a:t>The work and the writing up do not need to be done one after the other. You may find it helpful to write a chapter early on, especially if you are unused to L</a:t>
            </a:r>
            <a:r>
              <a:rPr lang="en-US" sz="650" spc="40">
                <a:solidFill>
                  <a:srgbClr val="000000"/>
                </a:solidFill>
                <a:latin typeface="Arial" panose="02020603050405020304" pitchFamily="2"/>
              </a:rPr>
              <a:t>A</a:t>
            </a:r>
            <a:r>
              <a:rPr lang="en-US" sz="850" spc="40">
                <a:solidFill>
                  <a:srgbClr val="000000"/>
                </a:solidFill>
                <a:latin typeface="Tahoma" panose="02020603050405020304" pitchFamily="2"/>
              </a:rPr>
              <a:t>TEX or nervous about the writing process. It is not unusual for the introduction to be the last thing written. </a:t>
            </a:r>
          </a:p>
        </p:txBody>
      </p:sp>
      <p:sp>
        <p:nvSpPr>
          <p:cNvPr id="3" name="Text Placeholder 2"/>
          <p:cNvSpPr>
            <a:spLocks noGrp="1"/>
          </p:cNvSpPr>
          <p:nvPr>
            <p:ph type="body" idx="10"/>
          </p:nvPr>
        </p:nvSpPr>
        <p:spPr>
          <a:xfrm>
            <a:off x="4358005" y="3252470"/>
            <a:ext cx="163195"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85">
                <a:solidFill>
                  <a:srgbClr val="000000"/>
                </a:solidFill>
                <a:latin typeface="Arial" panose="02020603050405020304" pitchFamily="2"/>
              </a:rPr>
              <a:t>25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9856" y="33020"/>
            <a:ext cx="4368800" cy="32385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b="1" spc="65" dirty="0">
                <a:solidFill>
                  <a:srgbClr val="3333B2"/>
                </a:solidFill>
                <a:latin typeface="Arial Narrow" panose="02020603050405020304" pitchFamily="2"/>
              </a:rPr>
              <a:t>Timing </a:t>
            </a:r>
          </a:p>
          <a:p>
            <a:pPr marL="502920" marR="365760" indent="137160" algn="l">
              <a:lnSpc>
                <a:spcPts val="1200"/>
              </a:lnSpc>
              <a:spcBef>
                <a:spcPts val="1005"/>
              </a:spcBef>
              <a:spcAft>
                <a:spcPts val="0"/>
              </a:spcAft>
              <a:buFont typeface="Symbol"/>
              <a:buChar char="·"/>
            </a:pPr>
            <a:r>
              <a:rPr lang="en-US" sz="850" spc="30" dirty="0">
                <a:solidFill>
                  <a:srgbClr val="000000"/>
                </a:solidFill>
                <a:latin typeface="Tahoma" panose="02020603050405020304" pitchFamily="2"/>
              </a:rPr>
              <a:t>Getting </a:t>
            </a:r>
            <a:r>
              <a:rPr lang="en-US" sz="850" spc="30" dirty="0" err="1">
                <a:solidFill>
                  <a:srgbClr val="000000"/>
                </a:solidFill>
                <a:latin typeface="Tahoma" panose="02020603050405020304" pitchFamily="2"/>
              </a:rPr>
              <a:t>maths</a:t>
            </a:r>
            <a:r>
              <a:rPr lang="en-US" sz="850" spc="30" dirty="0">
                <a:solidFill>
                  <a:srgbClr val="000000"/>
                </a:solidFill>
                <a:latin typeface="Tahoma" panose="02020603050405020304" pitchFamily="2"/>
              </a:rPr>
              <a:t> right and explaining </a:t>
            </a:r>
            <a:r>
              <a:rPr lang="en-US" sz="850" spc="30" dirty="0" err="1">
                <a:solidFill>
                  <a:srgbClr val="000000"/>
                </a:solidFill>
                <a:latin typeface="Tahoma" panose="02020603050405020304" pitchFamily="2"/>
              </a:rPr>
              <a:t>maths</a:t>
            </a:r>
            <a:r>
              <a:rPr lang="en-US" sz="850" spc="30" dirty="0">
                <a:solidFill>
                  <a:srgbClr val="000000"/>
                </a:solidFill>
                <a:latin typeface="Tahoma" panose="02020603050405020304" pitchFamily="2"/>
              </a:rPr>
              <a:t> well are two different processes. This likely means you need to write logical, accurate </a:t>
            </a:r>
            <a:r>
              <a:rPr lang="en-US" sz="850" spc="30" dirty="0" err="1">
                <a:solidFill>
                  <a:srgbClr val="000000"/>
                </a:solidFill>
                <a:latin typeface="Tahoma" panose="02020603050405020304" pitchFamily="2"/>
              </a:rPr>
              <a:t>maths</a:t>
            </a:r>
            <a:r>
              <a:rPr lang="en-US" sz="850" spc="30" dirty="0">
                <a:solidFill>
                  <a:srgbClr val="000000"/>
                </a:solidFill>
                <a:latin typeface="Tahoma" panose="02020603050405020304" pitchFamily="2"/>
              </a:rPr>
              <a:t> first (for the more difficult results) and then revisit your writing to see how well you’ve explained it to your notional reader. </a:t>
            </a:r>
          </a:p>
          <a:p>
            <a:pPr marL="502920" marR="228600" indent="137160" algn="l">
              <a:lnSpc>
                <a:spcPts val="1200"/>
              </a:lnSpc>
              <a:spcBef>
                <a:spcPts val="380"/>
              </a:spcBef>
              <a:spcAft>
                <a:spcPts val="0"/>
              </a:spcAft>
              <a:buFont typeface="Symbol"/>
              <a:buChar char="·"/>
            </a:pPr>
            <a:r>
              <a:rPr lang="en-US" sz="850" spc="40" dirty="0">
                <a:solidFill>
                  <a:srgbClr val="000000"/>
                </a:solidFill>
                <a:latin typeface="Tahoma" panose="02020603050405020304" pitchFamily="2"/>
              </a:rPr>
              <a:t>Do not underestimate the time it will take to do things. Be aware – especially in term time – that other things will intrude into your life. You will only stress yourself if you don’t leave enough time to write up. Plan to be done comfortably ahead of the submission deadline. </a:t>
            </a:r>
          </a:p>
          <a:p>
            <a:pPr marL="502920" marR="228600" indent="137160" algn="l">
              <a:lnSpc>
                <a:spcPts val="1200"/>
              </a:lnSpc>
              <a:spcBef>
                <a:spcPts val="460"/>
              </a:spcBef>
              <a:spcAft>
                <a:spcPts val="0"/>
              </a:spcAft>
              <a:buFont typeface="Symbol"/>
              <a:buChar char="·"/>
            </a:pPr>
            <a:r>
              <a:rPr lang="en-US" sz="850" spc="40" dirty="0">
                <a:solidFill>
                  <a:srgbClr val="000000"/>
                </a:solidFill>
                <a:latin typeface="Tahoma" panose="02020603050405020304" pitchFamily="2"/>
              </a:rPr>
              <a:t>Do not be overambitious, or dedicate time to the dissertation at the expense of your other courses. Let the word count help you – if it looks like you are going to go well over the word count that should be clear early on, and you should then consider (perhaps with advice from your supervisor) what to omit or abridge. </a:t>
            </a:r>
          </a:p>
          <a:p>
            <a:pPr marL="502920" marR="320040" indent="137160" algn="l">
              <a:lnSpc>
                <a:spcPts val="1200"/>
              </a:lnSpc>
              <a:spcBef>
                <a:spcPts val="355"/>
              </a:spcBef>
              <a:spcAft>
                <a:spcPts val="0"/>
              </a:spcAft>
              <a:buFont typeface="Symbol"/>
              <a:buChar char="·"/>
            </a:pPr>
            <a:r>
              <a:rPr lang="en-US" sz="850" spc="35" dirty="0">
                <a:solidFill>
                  <a:srgbClr val="000000"/>
                </a:solidFill>
                <a:latin typeface="Tahoma" panose="02020603050405020304" pitchFamily="2"/>
              </a:rPr>
              <a:t>Learn ways to take a step back. When writing, it’s very easy to become so </a:t>
            </a:r>
            <a:r>
              <a:rPr lang="en-US" sz="850" spc="35" dirty="0" err="1">
                <a:solidFill>
                  <a:srgbClr val="000000"/>
                </a:solidFill>
                <a:latin typeface="Tahoma" panose="02020603050405020304" pitchFamily="2"/>
              </a:rPr>
              <a:t>focussed</a:t>
            </a:r>
            <a:r>
              <a:rPr lang="en-US" sz="850" spc="35" dirty="0">
                <a:solidFill>
                  <a:srgbClr val="000000"/>
                </a:solidFill>
                <a:latin typeface="Tahoma" panose="02020603050405020304" pitchFamily="2"/>
              </a:rPr>
              <a:t> on the particular theorem or topic at hand. Having a clear narrative, structure and plan for the dissertation will help you step back from such a mindset and better judge how the </a:t>
            </a:r>
          </a:p>
          <a:p>
            <a:pPr marL="502920" marR="0" indent="0" algn="l">
              <a:lnSpc>
                <a:spcPts val="1200"/>
              </a:lnSpc>
              <a:spcBef>
                <a:spcPts val="15"/>
              </a:spcBef>
              <a:spcAft>
                <a:spcPts val="110"/>
              </a:spcAft>
              <a:tabLst>
                <a:tab pos="4389120" algn="r"/>
              </a:tabLst>
            </a:pPr>
            <a:r>
              <a:rPr lang="en-US" sz="850" spc="0" dirty="0">
                <a:solidFill>
                  <a:srgbClr val="000000"/>
                </a:solidFill>
                <a:latin typeface="Tahoma" panose="02020603050405020304" pitchFamily="2"/>
              </a:rPr>
              <a:t>dissertation is coming along as a whole. </a:t>
            </a:r>
            <a:r>
              <a:rPr lang="en-US" sz="500" spc="0" dirty="0">
                <a:solidFill>
                  <a:srgbClr val="000000"/>
                </a:solidFill>
                <a:latin typeface="Arial" panose="02020603050405020304" pitchFamily="2"/>
              </a:rPr>
              <a:t>26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68517" y="64294"/>
            <a:ext cx="4590288" cy="33274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85" dirty="0">
                <a:solidFill>
                  <a:srgbClr val="3333B2"/>
                </a:solidFill>
                <a:latin typeface="Arial Narrow" panose="02020603050405020304" pitchFamily="2"/>
              </a:rPr>
              <a:t>Some information from the Guidance Notes </a:t>
            </a:r>
          </a:p>
          <a:p>
            <a:pPr marL="228600" marR="0" indent="0" algn="l">
              <a:lnSpc>
                <a:spcPts val="1200"/>
              </a:lnSpc>
              <a:spcBef>
                <a:spcPts val="1420"/>
              </a:spcBef>
              <a:spcAft>
                <a:spcPts val="0"/>
              </a:spcAft>
            </a:pPr>
            <a:r>
              <a:rPr lang="en-US" sz="850" spc="35" dirty="0">
                <a:solidFill>
                  <a:srgbClr val="000000"/>
                </a:solidFill>
                <a:latin typeface="Tahoma" panose="02020603050405020304" pitchFamily="2"/>
              </a:rPr>
              <a:t>There is a webpage </a:t>
            </a:r>
          </a:p>
          <a:p>
            <a:pPr marL="228600" marR="411480" indent="0" algn="l">
              <a:lnSpc>
                <a:spcPts val="1200"/>
              </a:lnSpc>
              <a:spcBef>
                <a:spcPts val="440"/>
              </a:spcBef>
              <a:spcAft>
                <a:spcPts val="0"/>
              </a:spcAft>
            </a:pPr>
            <a:r>
              <a:rPr lang="en-US" sz="850" u="sng" spc="0" dirty="0">
                <a:solidFill>
                  <a:srgbClr val="0000FF"/>
                </a:solidFill>
                <a:latin typeface="Tahoma" panose="02020603050405020304" pitchFamily="2"/>
                <a:hlinkClick r:id="rId2"/>
              </a:rPr>
              <a:t>https://www.maths.ox.ac.uk/members/students/undergraduate-courses/teaching-and-learning/part-c-students/teaching-and-learning/dissertations</a:t>
            </a:r>
            <a:endParaRPr lang="en-US" sz="850" u="sng" spc="0" dirty="0">
              <a:solidFill>
                <a:srgbClr val="0000FF"/>
              </a:solidFill>
              <a:latin typeface="Tahoma" panose="02020603050405020304" pitchFamily="2"/>
            </a:endParaRPr>
          </a:p>
          <a:p>
            <a:pPr marL="228600" marR="411480" indent="0" algn="l">
              <a:lnSpc>
                <a:spcPts val="1200"/>
              </a:lnSpc>
              <a:spcBef>
                <a:spcPts val="440"/>
              </a:spcBef>
              <a:spcAft>
                <a:spcPts val="0"/>
              </a:spcAft>
            </a:pPr>
            <a:r>
              <a:rPr lang="en-US" sz="850" spc="0" dirty="0">
                <a:solidFill>
                  <a:srgbClr val="000000"/>
                </a:solidFill>
                <a:latin typeface="Tahoma" panose="02020603050405020304" pitchFamily="2"/>
              </a:rPr>
              <a:t>containing important information about dissertations and in particular a link to the </a:t>
            </a:r>
            <a:r>
              <a:rPr lang="en-US" sz="900" i="1" spc="0" dirty="0">
                <a:solidFill>
                  <a:srgbClr val="000000"/>
                </a:solidFill>
                <a:latin typeface="Tahoma" panose="02020603050405020304" pitchFamily="2"/>
              </a:rPr>
              <a:t>Dissertation Guidance</a:t>
            </a:r>
            <a:r>
              <a:rPr lang="en-US" sz="850" spc="0" dirty="0">
                <a:solidFill>
                  <a:srgbClr val="000000"/>
                </a:solidFill>
                <a:latin typeface="Tahoma" panose="02020603050405020304" pitchFamily="2"/>
              </a:rPr>
              <a:t>. </a:t>
            </a:r>
          </a:p>
          <a:p>
            <a:pPr marL="502920" marR="0" indent="137160" algn="l">
              <a:lnSpc>
                <a:spcPts val="1200"/>
              </a:lnSpc>
              <a:spcBef>
                <a:spcPts val="805"/>
              </a:spcBef>
              <a:spcAft>
                <a:spcPts val="0"/>
              </a:spcAft>
              <a:buFont typeface="Symbol"/>
              <a:buChar char="·"/>
            </a:pPr>
            <a:r>
              <a:rPr lang="en-US" sz="850" spc="40" dirty="0">
                <a:solidFill>
                  <a:srgbClr val="000000"/>
                </a:solidFill>
                <a:latin typeface="Tahoma" panose="02020603050405020304" pitchFamily="2"/>
              </a:rPr>
              <a:t>Reminder: a dissertation is worth the equivalent of 2 units. </a:t>
            </a:r>
          </a:p>
          <a:p>
            <a:pPr marL="502920" marR="274320" indent="137160" algn="l">
              <a:lnSpc>
                <a:spcPts val="1200"/>
              </a:lnSpc>
              <a:spcBef>
                <a:spcPts val="400"/>
              </a:spcBef>
              <a:spcAft>
                <a:spcPts val="0"/>
              </a:spcAft>
              <a:buFont typeface="Symbol"/>
              <a:buChar char="·"/>
            </a:pPr>
            <a:r>
              <a:rPr lang="en-US" sz="850" spc="40" dirty="0">
                <a:solidFill>
                  <a:srgbClr val="000000"/>
                </a:solidFill>
                <a:latin typeface="Tahoma" panose="02020603050405020304" pitchFamily="2"/>
              </a:rPr>
              <a:t>A dissertation is obligatory for OMMS students, </a:t>
            </a:r>
            <a:r>
              <a:rPr lang="en-US" sz="850" spc="40" dirty="0" err="1">
                <a:solidFill>
                  <a:srgbClr val="000000"/>
                </a:solidFill>
                <a:latin typeface="Tahoma" panose="02020603050405020304" pitchFamily="2"/>
              </a:rPr>
              <a:t>Maths</a:t>
            </a:r>
            <a:r>
              <a:rPr lang="en-US" sz="850" spc="40" dirty="0">
                <a:solidFill>
                  <a:srgbClr val="000000"/>
                </a:solidFill>
                <a:latin typeface="Tahoma" panose="02020603050405020304" pitchFamily="2"/>
              </a:rPr>
              <a:t> and </a:t>
            </a:r>
            <a:r>
              <a:rPr lang="en-US" sz="850" spc="40" dirty="0" err="1">
                <a:solidFill>
                  <a:srgbClr val="000000"/>
                </a:solidFill>
                <a:latin typeface="Tahoma" panose="02020603050405020304" pitchFamily="2"/>
              </a:rPr>
              <a:t>Maths</a:t>
            </a:r>
            <a:r>
              <a:rPr lang="en-US" sz="850" spc="40" dirty="0">
                <a:solidFill>
                  <a:srgbClr val="000000"/>
                </a:solidFill>
                <a:latin typeface="Tahoma" panose="02020603050405020304" pitchFamily="2"/>
              </a:rPr>
              <a:t> &amp; Stats students, but optional for </a:t>
            </a:r>
            <a:r>
              <a:rPr lang="en-US" sz="850" spc="40" dirty="0" err="1">
                <a:solidFill>
                  <a:srgbClr val="000000"/>
                </a:solidFill>
                <a:latin typeface="Tahoma" panose="02020603050405020304" pitchFamily="2"/>
              </a:rPr>
              <a:t>Maths</a:t>
            </a:r>
            <a:r>
              <a:rPr lang="en-US" sz="850" spc="40" dirty="0">
                <a:solidFill>
                  <a:srgbClr val="000000"/>
                </a:solidFill>
                <a:latin typeface="Tahoma" panose="02020603050405020304" pitchFamily="2"/>
              </a:rPr>
              <a:t> &amp; Phil students. </a:t>
            </a:r>
            <a:r>
              <a:rPr lang="en-US" sz="850" spc="40" dirty="0" err="1">
                <a:solidFill>
                  <a:srgbClr val="000000"/>
                </a:solidFill>
                <a:latin typeface="Tahoma" panose="02020603050405020304" pitchFamily="2"/>
              </a:rPr>
              <a:t>Maths</a:t>
            </a:r>
            <a:r>
              <a:rPr lang="en-US" sz="850" spc="40" dirty="0">
                <a:solidFill>
                  <a:srgbClr val="000000"/>
                </a:solidFill>
                <a:latin typeface="Tahoma" panose="02020603050405020304" pitchFamily="2"/>
              </a:rPr>
              <a:t> &amp; Comp students must do either a </a:t>
            </a:r>
            <a:r>
              <a:rPr lang="en-US" sz="850" spc="40" dirty="0" err="1">
                <a:solidFill>
                  <a:srgbClr val="000000"/>
                </a:solidFill>
                <a:latin typeface="Tahoma" panose="02020603050405020304" pitchFamily="2"/>
              </a:rPr>
              <a:t>maths</a:t>
            </a:r>
            <a:r>
              <a:rPr lang="en-US" sz="850" spc="40" dirty="0">
                <a:solidFill>
                  <a:srgbClr val="000000"/>
                </a:solidFill>
                <a:latin typeface="Tahoma" panose="02020603050405020304" pitchFamily="2"/>
              </a:rPr>
              <a:t> dissertation or a CS project. </a:t>
            </a:r>
          </a:p>
          <a:p>
            <a:pPr marL="502920" marR="274320" indent="137160" algn="l">
              <a:lnSpc>
                <a:spcPts val="1200"/>
              </a:lnSpc>
              <a:spcBef>
                <a:spcPts val="405"/>
              </a:spcBef>
              <a:spcAft>
                <a:spcPts val="0"/>
              </a:spcAft>
              <a:buFont typeface="Symbol"/>
              <a:buChar char="·"/>
            </a:pPr>
            <a:r>
              <a:rPr lang="en-US" sz="850" spc="35" dirty="0">
                <a:solidFill>
                  <a:srgbClr val="000000"/>
                </a:solidFill>
                <a:latin typeface="Tahoma" panose="02020603050405020304" pitchFamily="2"/>
              </a:rPr>
              <a:t>”The final dissertation should be no longer than 7,500 words, this usually equates to 25-30 pages. The word count may exclude any table of contents, all mathematical equations and symbols, diagrams, tables, bibliography and the texts of computer programs.” </a:t>
            </a:r>
          </a:p>
          <a:p>
            <a:pPr marL="502920" marR="320040" indent="137160" algn="l">
              <a:lnSpc>
                <a:spcPts val="1200"/>
              </a:lnSpc>
              <a:spcBef>
                <a:spcPts val="390"/>
              </a:spcBef>
              <a:spcAft>
                <a:spcPts val="0"/>
              </a:spcAft>
              <a:buFont typeface="Symbol"/>
              <a:buChar char="·"/>
            </a:pPr>
            <a:r>
              <a:rPr lang="en-US" sz="850" spc="0" dirty="0">
                <a:solidFill>
                  <a:srgbClr val="000000"/>
                </a:solidFill>
                <a:latin typeface="Tahoma" panose="02020603050405020304" pitchFamily="2"/>
              </a:rPr>
              <a:t>This year there will be an absolute page limit of 50 pages; the page </a:t>
            </a:r>
            <a:br>
              <a:rPr dirty="0"/>
            </a:br>
            <a:r>
              <a:rPr lang="en-US" sz="850" spc="0" dirty="0">
                <a:solidFill>
                  <a:srgbClr val="000000"/>
                </a:solidFill>
                <a:latin typeface="Tahoma" panose="02020603050405020304" pitchFamily="2"/>
              </a:rPr>
              <a:t>limit includes all materials. Full details specifying the details of the </a:t>
            </a:r>
          </a:p>
          <a:p>
            <a:pPr marL="502920" marR="0" indent="0" algn="l">
              <a:lnSpc>
                <a:spcPts val="1200"/>
              </a:lnSpc>
              <a:spcBef>
                <a:spcPts val="5"/>
              </a:spcBef>
              <a:spcAft>
                <a:spcPts val="55"/>
              </a:spcAft>
              <a:tabLst>
                <a:tab pos="4389120" algn="r"/>
              </a:tabLst>
            </a:pPr>
            <a:r>
              <a:rPr lang="en-US" sz="850" spc="0" dirty="0">
                <a:solidFill>
                  <a:srgbClr val="000000"/>
                </a:solidFill>
                <a:latin typeface="Tahoma" panose="02020603050405020304" pitchFamily="2"/>
              </a:rPr>
              <a:t>page limit will shortly appear on the Projects webpage and notice of </a:t>
            </a:r>
            <a:r>
              <a:rPr lang="en-US" sz="500" spc="0" dirty="0">
                <a:solidFill>
                  <a:srgbClr val="000000"/>
                </a:solidFill>
                <a:latin typeface="Arial" panose="02020603050405020304" pitchFamily="2"/>
              </a:rPr>
              <a:t>3 </a:t>
            </a:r>
            <a:br>
              <a:rPr dirty="0"/>
            </a:br>
            <a:r>
              <a:rPr lang="en-US" sz="850" spc="0" dirty="0">
                <a:solidFill>
                  <a:srgbClr val="000000"/>
                </a:solidFill>
                <a:latin typeface="Tahoma" panose="02020603050405020304" pitchFamily="2"/>
              </a:rPr>
              <a:t>this will be circulated.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3030" y="101600"/>
            <a:ext cx="388620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b="1" spc="50" dirty="0">
                <a:solidFill>
                  <a:srgbClr val="3333B2"/>
                </a:solidFill>
                <a:latin typeface="Arial Narrow" panose="02020603050405020304" pitchFamily="2"/>
              </a:rPr>
              <a:t>Timeline </a:t>
            </a:r>
          </a:p>
          <a:p>
            <a:pPr marL="502920" marR="0" indent="137160" algn="l">
              <a:lnSpc>
                <a:spcPts val="1100"/>
              </a:lnSpc>
              <a:spcBef>
                <a:spcPts val="1880"/>
              </a:spcBef>
              <a:spcAft>
                <a:spcPts val="0"/>
              </a:spcAft>
              <a:buFont typeface="Symbol"/>
              <a:buChar char="·"/>
            </a:pPr>
            <a:r>
              <a:rPr lang="en-US" sz="850" spc="45" dirty="0">
                <a:solidFill>
                  <a:srgbClr val="000000"/>
                </a:solidFill>
                <a:latin typeface="Tahoma" panose="02020603050405020304" pitchFamily="2"/>
              </a:rPr>
              <a:t>MT Week 0, Friday: Dissertation information session </a:t>
            </a:r>
          </a:p>
          <a:p>
            <a:pPr marL="502920" marR="0" indent="137160" algn="l">
              <a:lnSpc>
                <a:spcPts val="1100"/>
              </a:lnSpc>
              <a:spcBef>
                <a:spcPts val="670"/>
              </a:spcBef>
              <a:spcAft>
                <a:spcPts val="0"/>
              </a:spcAft>
              <a:buFont typeface="Symbol"/>
              <a:buChar char="·"/>
            </a:pPr>
            <a:r>
              <a:rPr lang="en-US" sz="850" spc="50" dirty="0">
                <a:solidFill>
                  <a:srgbClr val="000000"/>
                </a:solidFill>
                <a:latin typeface="Tahoma" panose="02020603050405020304" pitchFamily="2"/>
              </a:rPr>
              <a:t>MT Week 0, Friday: Dissertation abstracts published </a:t>
            </a:r>
          </a:p>
          <a:p>
            <a:pPr marL="502920" marR="91440" indent="137160" algn="l">
              <a:lnSpc>
                <a:spcPts val="1200"/>
              </a:lnSpc>
              <a:spcBef>
                <a:spcPts val="575"/>
              </a:spcBef>
              <a:spcAft>
                <a:spcPts val="0"/>
              </a:spcAft>
              <a:buFont typeface="Symbol"/>
              <a:buChar char="·"/>
            </a:pPr>
            <a:r>
              <a:rPr lang="en-US" sz="850" spc="30" dirty="0">
                <a:solidFill>
                  <a:srgbClr val="000000"/>
                </a:solidFill>
                <a:latin typeface="Tahoma" panose="02020603050405020304" pitchFamily="2"/>
              </a:rPr>
              <a:t>MT Week 3, Friday noon: Deadline for submitting dissertation choices </a:t>
            </a:r>
          </a:p>
          <a:p>
            <a:pPr marL="502920" marR="0" indent="137160" algn="l">
              <a:lnSpc>
                <a:spcPts val="1100"/>
              </a:lnSpc>
              <a:spcBef>
                <a:spcPts val="665"/>
              </a:spcBef>
              <a:spcAft>
                <a:spcPts val="0"/>
              </a:spcAft>
              <a:buFont typeface="Symbol"/>
              <a:buChar char="·"/>
            </a:pPr>
            <a:r>
              <a:rPr lang="en-US" sz="850" spc="50" dirty="0">
                <a:solidFill>
                  <a:srgbClr val="000000"/>
                </a:solidFill>
                <a:latin typeface="Tahoma" panose="02020603050405020304" pitchFamily="2"/>
              </a:rPr>
              <a:t>MT Week 5, Friday: Students notified of project allocation </a:t>
            </a:r>
          </a:p>
          <a:p>
            <a:pPr marL="502920" marR="0" indent="137160" algn="l">
              <a:lnSpc>
                <a:spcPts val="1100"/>
              </a:lnSpc>
              <a:spcBef>
                <a:spcPts val="675"/>
              </a:spcBef>
              <a:spcAft>
                <a:spcPts val="0"/>
              </a:spcAft>
              <a:buFont typeface="Symbol"/>
              <a:buChar char="·"/>
            </a:pPr>
            <a:r>
              <a:rPr lang="en-US" sz="850" spc="45" dirty="0">
                <a:solidFill>
                  <a:srgbClr val="000000"/>
                </a:solidFill>
                <a:latin typeface="Tahoma" panose="02020603050405020304" pitchFamily="2"/>
              </a:rPr>
              <a:t>MT Weeks 7 and 8: First meeting with dissertation supervisor </a:t>
            </a:r>
          </a:p>
          <a:p>
            <a:pPr marL="502920" marR="0" indent="137160" algn="l">
              <a:lnSpc>
                <a:spcPts val="1100"/>
              </a:lnSpc>
              <a:spcBef>
                <a:spcPts val="670"/>
              </a:spcBef>
              <a:spcAft>
                <a:spcPts val="0"/>
              </a:spcAft>
              <a:buFont typeface="Symbol"/>
              <a:buChar char="·"/>
            </a:pPr>
            <a:r>
              <a:rPr lang="en-US" sz="850" spc="45" dirty="0">
                <a:solidFill>
                  <a:srgbClr val="000000"/>
                </a:solidFill>
                <a:latin typeface="Tahoma" panose="02020603050405020304" pitchFamily="2"/>
              </a:rPr>
              <a:t>HT Weeks 1-8: Further supervision meetings </a:t>
            </a:r>
          </a:p>
          <a:p>
            <a:pPr marL="502920" marR="0" indent="137160" algn="l">
              <a:lnSpc>
                <a:spcPts val="1100"/>
              </a:lnSpc>
              <a:spcBef>
                <a:spcPts val="645"/>
              </a:spcBef>
              <a:spcAft>
                <a:spcPts val="0"/>
              </a:spcAft>
              <a:buFont typeface="Symbol"/>
              <a:buChar char="·"/>
            </a:pPr>
            <a:r>
              <a:rPr lang="en-US" sz="850" spc="45" dirty="0">
                <a:solidFill>
                  <a:srgbClr val="000000"/>
                </a:solidFill>
                <a:latin typeface="Tahoma" panose="02020603050405020304" pitchFamily="2"/>
              </a:rPr>
              <a:t>HT Weeks 7-8: Oral presentations take place </a:t>
            </a:r>
          </a:p>
          <a:p>
            <a:pPr marL="502920" marR="0" indent="137160" algn="l">
              <a:lnSpc>
                <a:spcPts val="1200"/>
              </a:lnSpc>
              <a:spcBef>
                <a:spcPts val="615"/>
              </a:spcBef>
              <a:spcAft>
                <a:spcPts val="6955"/>
              </a:spcAft>
              <a:buFont typeface="Symbol"/>
              <a:buChar char="·"/>
            </a:pPr>
            <a:r>
              <a:rPr lang="en-US" sz="850" spc="25" dirty="0">
                <a:solidFill>
                  <a:srgbClr val="000000"/>
                </a:solidFill>
                <a:latin typeface="Tahoma" panose="02020603050405020304" pitchFamily="2"/>
              </a:rPr>
              <a:t>Deadline: </a:t>
            </a:r>
            <a:r>
              <a:rPr lang="en-US" sz="950" b="1" spc="25" dirty="0">
                <a:solidFill>
                  <a:srgbClr val="000000"/>
                </a:solidFill>
                <a:latin typeface="Arial" panose="02020603050405020304" pitchFamily="2"/>
              </a:rPr>
              <a:t>12 noon, Monday week 1 of Trinity Term</a:t>
            </a:r>
            <a:r>
              <a:rPr lang="en-US" sz="850" spc="25" dirty="0">
                <a:solidFill>
                  <a:srgbClr val="000000"/>
                </a:solidFill>
                <a:latin typeface="Tahoma" panose="02020603050405020304" pitchFamily="2"/>
              </a:rPr>
              <a:t>. </a:t>
            </a:r>
          </a:p>
        </p:txBody>
      </p:sp>
      <p:sp>
        <p:nvSpPr>
          <p:cNvPr id="3" name="Text Placeholder 2"/>
          <p:cNvSpPr>
            <a:spLocks noGrp="1"/>
          </p:cNvSpPr>
          <p:nvPr>
            <p:ph type="body" idx="10"/>
          </p:nvPr>
        </p:nvSpPr>
        <p:spPr>
          <a:xfrm>
            <a:off x="4414520" y="3252470"/>
            <a:ext cx="86360"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0">
                <a:solidFill>
                  <a:srgbClr val="000000"/>
                </a:solidFill>
                <a:latin typeface="Arial" panose="02020603050405020304" pitchFamily="2"/>
              </a:rPr>
              <a:t>4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1920" y="114300"/>
            <a:ext cx="4013200" cy="3213100"/>
          </a:xfrm>
          <a:prstGeom prst="rect">
            <a:avLst/>
          </a:prstGeom>
          <a:noFill/>
          <a:ln w="0" cmpd="sng">
            <a:noFill/>
            <a:prstDash val="solid"/>
          </a:ln>
        </p:spPr>
        <p:txBody>
          <a:bodyPr vert="horz" lIns="0" tIns="0" rIns="0" bIns="0" anchor="t"/>
          <a:lstStyle/>
          <a:p>
            <a:pPr marL="0" marR="0" indent="0" algn="l">
              <a:lnSpc>
                <a:spcPts val="1500"/>
              </a:lnSpc>
              <a:spcAft>
                <a:spcPts val="0"/>
              </a:spcAft>
            </a:pPr>
            <a:r>
              <a:rPr lang="en-US" sz="1300" b="1" spc="60">
                <a:solidFill>
                  <a:srgbClr val="3333B2"/>
                </a:solidFill>
                <a:latin typeface="Arial Narrow" panose="02020603050405020304" pitchFamily="2"/>
              </a:rPr>
              <a:t>Handing in </a:t>
            </a:r>
          </a:p>
          <a:p>
            <a:pPr marL="365760" marR="0" indent="137160" algn="l">
              <a:lnSpc>
                <a:spcPts val="1100"/>
              </a:lnSpc>
              <a:spcBef>
                <a:spcPts val="670"/>
              </a:spcBef>
              <a:spcAft>
                <a:spcPts val="0"/>
              </a:spcAft>
              <a:buFont typeface="Symbol"/>
              <a:buChar char="·"/>
            </a:pPr>
            <a:r>
              <a:rPr lang="en-US" sz="850" spc="45">
                <a:solidFill>
                  <a:srgbClr val="000000"/>
                </a:solidFill>
                <a:latin typeface="Tahoma" panose="02020603050405020304" pitchFamily="2"/>
              </a:rPr>
              <a:t>When: Monday noon, Week 1, Trinity Term. </a:t>
            </a:r>
          </a:p>
          <a:p>
            <a:pPr marL="365760" marR="0" indent="137160" algn="l">
              <a:lnSpc>
                <a:spcPts val="1100"/>
              </a:lnSpc>
              <a:spcBef>
                <a:spcPts val="1245"/>
              </a:spcBef>
              <a:spcAft>
                <a:spcPts val="0"/>
              </a:spcAft>
              <a:buFont typeface="Symbol"/>
              <a:buChar char="·"/>
            </a:pPr>
            <a:r>
              <a:rPr lang="en-US" sz="850" spc="40">
                <a:solidFill>
                  <a:srgbClr val="000000"/>
                </a:solidFill>
                <a:latin typeface="Tahoma" panose="02020603050405020304" pitchFamily="2"/>
              </a:rPr>
              <a:t>What: all submission is electronic. </a:t>
            </a:r>
          </a:p>
          <a:p>
            <a:pPr marL="457200" marR="137160" indent="0" algn="l">
              <a:lnSpc>
                <a:spcPts val="1200"/>
              </a:lnSpc>
              <a:spcBef>
                <a:spcPts val="610"/>
              </a:spcBef>
              <a:spcAft>
                <a:spcPts val="0"/>
              </a:spcAft>
            </a:pPr>
            <a:r>
              <a:rPr lang="en-US" sz="850" spc="0">
                <a:solidFill>
                  <a:srgbClr val="000000"/>
                </a:solidFill>
                <a:latin typeface="Tahoma" panose="02020603050405020304" pitchFamily="2"/>
              </a:rPr>
              <a:t>An electronic version of your dissertation as a PDF needs to be submitted. </a:t>
            </a:r>
          </a:p>
          <a:p>
            <a:pPr marL="457200" marR="0" indent="0" algn="l">
              <a:lnSpc>
                <a:spcPts val="1100"/>
              </a:lnSpc>
              <a:spcBef>
                <a:spcPts val="675"/>
              </a:spcBef>
              <a:spcAft>
                <a:spcPts val="14735"/>
              </a:spcAft>
            </a:pPr>
            <a:r>
              <a:rPr lang="en-US" sz="850" spc="30">
                <a:solidFill>
                  <a:srgbClr val="000000"/>
                </a:solidFill>
                <a:latin typeface="Tahoma" panose="02020603050405020304" pitchFamily="2"/>
              </a:rPr>
              <a:t>Details will follow closer to the deadline re the submission process. </a:t>
            </a:r>
          </a:p>
        </p:txBody>
      </p:sp>
      <p:sp>
        <p:nvSpPr>
          <p:cNvPr id="3" name="Text Placeholder 2"/>
          <p:cNvSpPr>
            <a:spLocks noGrp="1"/>
          </p:cNvSpPr>
          <p:nvPr>
            <p:ph type="body" idx="10"/>
          </p:nvPr>
        </p:nvSpPr>
        <p:spPr>
          <a:xfrm>
            <a:off x="4416425" y="3252470"/>
            <a:ext cx="80010" cy="65405"/>
          </a:xfrm>
          <a:prstGeom prst="rect">
            <a:avLst/>
          </a:prstGeom>
          <a:noFill/>
          <a:ln w="0" cmpd="sng">
            <a:noFill/>
            <a:prstDash val="solid"/>
          </a:ln>
        </p:spPr>
        <p:txBody>
          <a:bodyPr vert="horz" lIns="0" tIns="0" rIns="0" bIns="0" anchor="t"/>
          <a:lstStyle/>
          <a:p>
            <a:pPr marL="0" marR="0" indent="0" algn="l">
              <a:lnSpc>
                <a:spcPts val="500"/>
              </a:lnSpc>
              <a:spcAft>
                <a:spcPts val="0"/>
              </a:spcAft>
            </a:pPr>
            <a:r>
              <a:rPr lang="en-US" sz="450" spc="0">
                <a:solidFill>
                  <a:srgbClr val="000000"/>
                </a:solidFill>
                <a:latin typeface="Arial" panose="02020603050405020304" pitchFamily="2"/>
              </a:rPr>
              <a:t>5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8745" y="101600"/>
            <a:ext cx="4027170" cy="119761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spc="80">
                <a:solidFill>
                  <a:srgbClr val="3333B2"/>
                </a:solidFill>
                <a:latin typeface="Arial Narrow" panose="02020603050405020304" pitchFamily="2"/>
              </a:rPr>
              <a:t>Penalty tariffs for late submission </a:t>
            </a:r>
          </a:p>
          <a:p>
            <a:pPr marL="228600" marR="0" indent="0" algn="l">
              <a:lnSpc>
                <a:spcPts val="1100"/>
              </a:lnSpc>
              <a:spcBef>
                <a:spcPts val="1300"/>
              </a:spcBef>
              <a:spcAft>
                <a:spcPts val="0"/>
              </a:spcAft>
            </a:pPr>
            <a:r>
              <a:rPr lang="en-US" sz="950" b="1" spc="20">
                <a:solidFill>
                  <a:srgbClr val="000000"/>
                </a:solidFill>
                <a:latin typeface="Arial" panose="02020603050405020304" pitchFamily="2"/>
              </a:rPr>
              <a:t>Don’t be late! </a:t>
            </a:r>
          </a:p>
          <a:p>
            <a:pPr marL="228600" marR="502920" indent="0" algn="l">
              <a:lnSpc>
                <a:spcPts val="1200"/>
              </a:lnSpc>
              <a:spcBef>
                <a:spcPts val="560"/>
              </a:spcBef>
              <a:spcAft>
                <a:spcPts val="0"/>
              </a:spcAft>
            </a:pPr>
            <a:r>
              <a:rPr lang="en-US" sz="900" i="1" spc="0">
                <a:solidFill>
                  <a:srgbClr val="000000"/>
                </a:solidFill>
                <a:latin typeface="Tahoma" panose="02020603050405020304" pitchFamily="2"/>
              </a:rPr>
              <a:t>The following penalties expected to be confirmed in the Exam Conventions this term. </a:t>
            </a:r>
          </a:p>
          <a:p>
            <a:pPr marL="228600" marR="0" indent="0" algn="l">
              <a:lnSpc>
                <a:spcPts val="1100"/>
              </a:lnSpc>
              <a:spcBef>
                <a:spcPts val="660"/>
              </a:spcBef>
              <a:spcAft>
                <a:spcPts val="645"/>
              </a:spcAft>
            </a:pPr>
            <a:r>
              <a:rPr lang="en-US" sz="850" spc="45">
                <a:solidFill>
                  <a:srgbClr val="000000"/>
                </a:solidFill>
                <a:latin typeface="Tahoma" panose="02020603050405020304" pitchFamily="2"/>
              </a:rPr>
              <a:t>Without permission from the Proctors to submit late: </a:t>
            </a:r>
          </a:p>
        </p:txBody>
      </p:sp>
      <p:sp>
        <p:nvSpPr>
          <p:cNvPr id="3" name="Text Placeholder 2"/>
          <p:cNvSpPr>
            <a:spLocks noGrp="1"/>
          </p:cNvSpPr>
          <p:nvPr>
            <p:ph type="body" idx="10"/>
          </p:nvPr>
        </p:nvSpPr>
        <p:spPr>
          <a:xfrm>
            <a:off x="118745" y="1299210"/>
            <a:ext cx="4027170" cy="220980"/>
          </a:xfrm>
          <a:prstGeom prst="rect">
            <a:avLst/>
          </a:prstGeom>
          <a:noFill/>
          <a:ln w="0" cmpd="sng">
            <a:noFill/>
            <a:prstDash val="solid"/>
          </a:ln>
        </p:spPr>
        <p:txBody>
          <a:bodyPr vert="horz" lIns="0" tIns="40640" rIns="0" bIns="0" anchor="t"/>
          <a:lstStyle/>
          <a:p>
            <a:pPr marL="1143000" marR="0" indent="0" algn="l">
              <a:lnSpc>
                <a:spcPts val="1100"/>
              </a:lnSpc>
              <a:spcAft>
                <a:spcPts val="285"/>
              </a:spcAft>
              <a:tabLst>
                <a:tab pos="2514600" algn="l"/>
              </a:tabLst>
            </a:pPr>
            <a:r>
              <a:rPr lang="en-US" sz="850" spc="25">
                <a:solidFill>
                  <a:srgbClr val="000000"/>
                </a:solidFill>
                <a:latin typeface="Tahoma" panose="02020603050405020304" pitchFamily="2"/>
              </a:rPr>
              <a:t>Lateness Mark penalty </a:t>
            </a:r>
          </a:p>
        </p:txBody>
      </p:sp>
      <p:sp>
        <p:nvSpPr>
          <p:cNvPr id="4" name="Text Placeholder 3"/>
          <p:cNvSpPr>
            <a:spLocks noGrp="1"/>
          </p:cNvSpPr>
          <p:nvPr>
            <p:ph type="body" idx="10"/>
          </p:nvPr>
        </p:nvSpPr>
        <p:spPr>
          <a:xfrm>
            <a:off x="118745" y="1520190"/>
            <a:ext cx="4027170" cy="977265"/>
          </a:xfrm>
          <a:prstGeom prst="rect">
            <a:avLst/>
          </a:prstGeom>
          <a:noFill/>
          <a:ln w="0" cmpd="sng">
            <a:noFill/>
            <a:prstDash val="solid"/>
          </a:ln>
        </p:spPr>
        <p:txBody>
          <a:bodyPr vert="horz" lIns="0" tIns="35560" rIns="0" bIns="0" anchor="t"/>
          <a:lstStyle/>
          <a:p>
            <a:pPr marL="1143000" marR="0" indent="0" algn="l">
              <a:lnSpc>
                <a:spcPts val="1100"/>
              </a:lnSpc>
              <a:spcAft>
                <a:spcPts val="0"/>
              </a:spcAft>
              <a:tabLst>
                <a:tab pos="2514600" algn="l"/>
              </a:tabLst>
            </a:pPr>
            <a:r>
              <a:rPr lang="en-US" sz="850" spc="0">
                <a:solidFill>
                  <a:srgbClr val="000000"/>
                </a:solidFill>
                <a:latin typeface="Tahoma" panose="02020603050405020304" pitchFamily="2"/>
              </a:rPr>
              <a:t>Up to 4 hours 1 </a:t>
            </a:r>
          </a:p>
          <a:p>
            <a:pPr marL="1143000" marR="0" indent="0" algn="l">
              <a:lnSpc>
                <a:spcPts val="1100"/>
              </a:lnSpc>
              <a:spcBef>
                <a:spcPts val="80"/>
              </a:spcBef>
              <a:spcAft>
                <a:spcPts val="0"/>
              </a:spcAft>
              <a:tabLst>
                <a:tab pos="2514600" algn="l"/>
              </a:tabLst>
            </a:pPr>
            <a:r>
              <a:rPr lang="en-US" sz="850" spc="0">
                <a:solidFill>
                  <a:srgbClr val="000000"/>
                </a:solidFill>
                <a:latin typeface="Tahoma" panose="02020603050405020304" pitchFamily="2"/>
              </a:rPr>
              <a:t>4–24 hours 10 </a:t>
            </a:r>
          </a:p>
          <a:p>
            <a:pPr marL="1143000" marR="0" indent="0" algn="l">
              <a:lnSpc>
                <a:spcPts val="1100"/>
              </a:lnSpc>
              <a:spcBef>
                <a:spcPts val="90"/>
              </a:spcBef>
              <a:spcAft>
                <a:spcPts val="0"/>
              </a:spcAft>
              <a:tabLst>
                <a:tab pos="2514600" algn="l"/>
              </a:tabLst>
            </a:pPr>
            <a:r>
              <a:rPr lang="en-US" sz="850" spc="0">
                <a:solidFill>
                  <a:srgbClr val="000000"/>
                </a:solidFill>
                <a:latin typeface="Tahoma" panose="02020603050405020304" pitchFamily="2"/>
              </a:rPr>
              <a:t>24–48 hours 20 </a:t>
            </a:r>
          </a:p>
          <a:p>
            <a:pPr marL="1143000" marR="0" indent="0" algn="l">
              <a:lnSpc>
                <a:spcPts val="1100"/>
              </a:lnSpc>
              <a:spcBef>
                <a:spcPts val="90"/>
              </a:spcBef>
              <a:spcAft>
                <a:spcPts val="0"/>
              </a:spcAft>
              <a:tabLst>
                <a:tab pos="2514600" algn="l"/>
              </a:tabLst>
            </a:pPr>
            <a:r>
              <a:rPr lang="en-US" sz="850" spc="0">
                <a:solidFill>
                  <a:srgbClr val="000000"/>
                </a:solidFill>
                <a:latin typeface="Tahoma" panose="02020603050405020304" pitchFamily="2"/>
              </a:rPr>
              <a:t>48–72 hours 30 </a:t>
            </a:r>
          </a:p>
          <a:p>
            <a:pPr marL="0" marR="0" indent="0" algn="ctr">
              <a:lnSpc>
                <a:spcPts val="1200"/>
              </a:lnSpc>
              <a:spcBef>
                <a:spcPts val="0"/>
              </a:spcBef>
              <a:spcAft>
                <a:spcPts val="310"/>
              </a:spcAft>
              <a:tabLst>
                <a:tab pos="2514600" algn="l"/>
              </a:tabLst>
            </a:pPr>
            <a:r>
              <a:rPr lang="en-US" sz="850" spc="0">
                <a:solidFill>
                  <a:srgbClr val="000000"/>
                </a:solidFill>
                <a:latin typeface="Tahoma" panose="02020603050405020304" pitchFamily="2"/>
              </a:rPr>
              <a:t>72 hours – 14 days 35 </a:t>
            </a:r>
            <a:br/>
            <a:r>
              <a:rPr lang="en-US" sz="850" spc="0">
                <a:solidFill>
                  <a:srgbClr val="000000"/>
                </a:solidFill>
                <a:latin typeface="Tahoma" panose="02020603050405020304" pitchFamily="2"/>
              </a:rPr>
              <a:t>More than 14 days late Fail </a:t>
            </a:r>
          </a:p>
        </p:txBody>
      </p:sp>
      <p:sp>
        <p:nvSpPr>
          <p:cNvPr id="5" name="Text Placeholder 4"/>
          <p:cNvSpPr>
            <a:spLocks noGrp="1"/>
          </p:cNvSpPr>
          <p:nvPr>
            <p:ph type="body" idx="10"/>
          </p:nvPr>
        </p:nvSpPr>
        <p:spPr>
          <a:xfrm>
            <a:off x="118745" y="2497455"/>
            <a:ext cx="4027170" cy="829945"/>
          </a:xfrm>
          <a:prstGeom prst="rect">
            <a:avLst/>
          </a:prstGeom>
          <a:noFill/>
          <a:ln w="0" cmpd="sng">
            <a:noFill/>
            <a:prstDash val="solid"/>
          </a:ln>
        </p:spPr>
        <p:txBody>
          <a:bodyPr vert="horz" lIns="0" tIns="66675" rIns="0" bIns="0" anchor="t"/>
          <a:lstStyle/>
          <a:p>
            <a:pPr marL="228600" marR="0" indent="0" algn="l">
              <a:lnSpc>
                <a:spcPts val="1200"/>
              </a:lnSpc>
              <a:spcAft>
                <a:spcPts val="0"/>
              </a:spcAft>
            </a:pPr>
            <a:r>
              <a:rPr lang="en-US" sz="850" spc="0">
                <a:solidFill>
                  <a:srgbClr val="000000"/>
                </a:solidFill>
                <a:latin typeface="Tahoma" panose="02020603050405020304" pitchFamily="2"/>
              </a:rPr>
              <a:t>E.g. if a dissertation achieving 65 marks is submitted 20 hours late, the penalty is 10 marks, so final mark = 65 </a:t>
            </a:r>
            <a:r>
              <a:rPr lang="en-US" sz="1100" spc="0">
                <a:solidFill>
                  <a:srgbClr val="000000"/>
                </a:solidFill>
                <a:latin typeface="Arial" panose="02020603050405020304" pitchFamily="2"/>
              </a:rPr>
              <a:t>− </a:t>
            </a:r>
            <a:r>
              <a:rPr lang="en-US" sz="850" spc="0">
                <a:solidFill>
                  <a:srgbClr val="000000"/>
                </a:solidFill>
                <a:latin typeface="Tahoma" panose="02020603050405020304" pitchFamily="2"/>
              </a:rPr>
              <a:t>10 = 55. </a:t>
            </a:r>
          </a:p>
          <a:p>
            <a:pPr marL="228600" marR="228600" indent="0" algn="l">
              <a:lnSpc>
                <a:spcPts val="1200"/>
              </a:lnSpc>
              <a:spcBef>
                <a:spcPts val="515"/>
              </a:spcBef>
              <a:spcAft>
                <a:spcPts val="630"/>
              </a:spcAft>
            </a:pPr>
            <a:r>
              <a:rPr lang="en-US" sz="850" spc="0">
                <a:solidFill>
                  <a:srgbClr val="000000"/>
                </a:solidFill>
                <a:latin typeface="Tahoma" panose="02020603050405020304" pitchFamily="2"/>
              </a:rPr>
              <a:t>Note: a technical ‘Fail’ because of non-submission will result in the failure of the whole of Part C. </a:t>
            </a:r>
          </a:p>
        </p:txBody>
      </p:sp>
      <p:sp>
        <p:nvSpPr>
          <p:cNvPr id="6" name="Text Placeholder 5"/>
          <p:cNvSpPr>
            <a:spLocks noGrp="1"/>
          </p:cNvSpPr>
          <p:nvPr>
            <p:ph type="body" idx="10"/>
          </p:nvPr>
        </p:nvSpPr>
        <p:spPr>
          <a:xfrm>
            <a:off x="4414520" y="3246120"/>
            <a:ext cx="86360"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0">
                <a:solidFill>
                  <a:srgbClr val="000000"/>
                </a:solidFill>
                <a:latin typeface="Arial" panose="02020603050405020304" pitchFamily="2"/>
              </a:rPr>
              <a:t>6 </a:t>
            </a:r>
          </a:p>
        </p:txBody>
      </p:sp>
      <p:cxnSp>
        <p:nvCxnSpPr>
          <p:cNvPr id="7" name="Straight Connector 6"/>
          <p:cNvCxnSpPr/>
          <p:nvPr/>
        </p:nvCxnSpPr>
        <p:spPr>
          <a:xfrm>
            <a:off x="1188720" y="1304290"/>
            <a:ext cx="2232025" cy="0"/>
          </a:xfrm>
          <a:prstGeom prst="line">
            <a:avLst/>
          </a:prstGeom>
          <a:ln w="8890" cmpd="sng">
            <a:solidFill>
              <a:srgbClr val="000000"/>
            </a:solidFill>
          </a:ln>
        </p:spPr>
      </p:cxnSp>
      <p:cxnSp>
        <p:nvCxnSpPr>
          <p:cNvPr id="8" name="Straight Connector 7"/>
          <p:cNvCxnSpPr/>
          <p:nvPr/>
        </p:nvCxnSpPr>
        <p:spPr>
          <a:xfrm>
            <a:off x="1188720" y="1524000"/>
            <a:ext cx="2232025" cy="0"/>
          </a:xfrm>
          <a:prstGeom prst="line">
            <a:avLst/>
          </a:prstGeom>
          <a:ln w="6350" cmpd="sng">
            <a:solidFill>
              <a:srgbClr val="000000"/>
            </a:solidFill>
          </a:ln>
        </p:spPr>
      </p:cxnSp>
      <p:cxnSp>
        <p:nvCxnSpPr>
          <p:cNvPr id="9" name="Straight Connector 8"/>
          <p:cNvCxnSpPr/>
          <p:nvPr/>
        </p:nvCxnSpPr>
        <p:spPr>
          <a:xfrm>
            <a:off x="1188720" y="2502535"/>
            <a:ext cx="2232025" cy="0"/>
          </a:xfrm>
          <a:prstGeom prst="line">
            <a:avLst/>
          </a:prstGeom>
          <a:ln w="8890" cmpd="sng">
            <a:solidFill>
              <a:srgbClr val="000000"/>
            </a:solidFill>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1920" y="101600"/>
            <a:ext cx="4127500" cy="3225800"/>
          </a:xfrm>
          <a:prstGeom prst="rect">
            <a:avLst/>
          </a:prstGeom>
          <a:noFill/>
          <a:ln w="0" cmpd="sng">
            <a:noFill/>
            <a:prstDash val="solid"/>
          </a:ln>
        </p:spPr>
        <p:txBody>
          <a:bodyPr vert="horz" lIns="0" tIns="5080" rIns="0" bIns="0" anchor="t"/>
          <a:lstStyle/>
          <a:p>
            <a:pPr marL="0" marR="0" indent="0" algn="l">
              <a:lnSpc>
                <a:spcPts val="1600"/>
              </a:lnSpc>
              <a:spcAft>
                <a:spcPts val="0"/>
              </a:spcAft>
            </a:pPr>
            <a:r>
              <a:rPr lang="en-US" sz="1350" b="1" spc="50">
                <a:solidFill>
                  <a:srgbClr val="3333B2"/>
                </a:solidFill>
                <a:latin typeface="Arial Narrow" panose="02020603050405020304" pitchFamily="2"/>
              </a:rPr>
              <a:t>Marking </a:t>
            </a:r>
          </a:p>
          <a:p>
            <a:pPr marL="228600" marR="0" indent="0" algn="l">
              <a:lnSpc>
                <a:spcPts val="1200"/>
              </a:lnSpc>
              <a:spcBef>
                <a:spcPts val="2980"/>
              </a:spcBef>
              <a:spcAft>
                <a:spcPts val="0"/>
              </a:spcAft>
            </a:pPr>
            <a:r>
              <a:rPr lang="en-US" sz="900" i="1" spc="10">
                <a:solidFill>
                  <a:srgbClr val="000000"/>
                </a:solidFill>
                <a:latin typeface="Tahoma" panose="02020603050405020304" pitchFamily="2"/>
              </a:rPr>
              <a:t>The dissertation will be read and double blind marked by your supervisor and another assessor. The two marks are then reconciled to give the overall mark awarded. The reconciliation of marks is overseen by the board of examiners and follows the department’s reconciliation procedure. </a:t>
            </a:r>
          </a:p>
          <a:p>
            <a:pPr marL="228600" marR="182880" indent="0" algn="l">
              <a:lnSpc>
                <a:spcPts val="1100"/>
              </a:lnSpc>
              <a:spcBef>
                <a:spcPts val="565"/>
              </a:spcBef>
              <a:spcAft>
                <a:spcPts val="0"/>
              </a:spcAft>
            </a:pPr>
            <a:r>
              <a:rPr lang="en-US" sz="850" spc="0">
                <a:solidFill>
                  <a:srgbClr val="000000"/>
                </a:solidFill>
                <a:latin typeface="Tahoma" panose="02020603050405020304" pitchFamily="2"/>
              </a:rPr>
              <a:t>When writing your dissertation, you should be aware of how it will be assessed and marked. </a:t>
            </a:r>
          </a:p>
          <a:p>
            <a:pPr marL="640080" marR="0" indent="137160" algn="l">
              <a:lnSpc>
                <a:spcPts val="1000"/>
              </a:lnSpc>
              <a:spcBef>
                <a:spcPts val="0"/>
              </a:spcBef>
              <a:spcAft>
                <a:spcPts val="0"/>
              </a:spcAft>
              <a:buFont typeface="Symbol"/>
              <a:buChar char="·"/>
            </a:pPr>
            <a:r>
              <a:rPr lang="en-US" sz="900" i="1" spc="25">
                <a:solidFill>
                  <a:srgbClr val="000000"/>
                </a:solidFill>
                <a:latin typeface="Tahoma" panose="02020603050405020304" pitchFamily="2"/>
              </a:rPr>
              <a:t>Mathematics/Statistics or Data analysis/simulation 50% </a:t>
            </a:r>
          </a:p>
          <a:p>
            <a:pPr marL="640080" marR="0" indent="137160" algn="l">
              <a:lnSpc>
                <a:spcPts val="1100"/>
              </a:lnSpc>
              <a:spcBef>
                <a:spcPts val="0"/>
              </a:spcBef>
              <a:spcAft>
                <a:spcPts val="0"/>
              </a:spcAft>
              <a:buFont typeface="Symbol"/>
              <a:buChar char="·"/>
            </a:pPr>
            <a:r>
              <a:rPr lang="en-US" sz="900" i="1" spc="5">
                <a:solidFill>
                  <a:srgbClr val="000000"/>
                </a:solidFill>
                <a:latin typeface="Tahoma" panose="02020603050405020304" pitchFamily="2"/>
              </a:rPr>
              <a:t>Other content 25% </a:t>
            </a:r>
          </a:p>
          <a:p>
            <a:pPr marL="640080" marR="0" indent="137160" algn="l">
              <a:lnSpc>
                <a:spcPts val="1200"/>
              </a:lnSpc>
              <a:spcBef>
                <a:spcPts val="0"/>
              </a:spcBef>
              <a:spcAft>
                <a:spcPts val="0"/>
              </a:spcAft>
              <a:buFont typeface="Symbol"/>
              <a:buChar char="·"/>
            </a:pPr>
            <a:r>
              <a:rPr lang="en-US" sz="900" i="1" spc="0">
                <a:solidFill>
                  <a:srgbClr val="000000"/>
                </a:solidFill>
                <a:latin typeface="Tahoma" panose="02020603050405020304" pitchFamily="2"/>
              </a:rPr>
              <a:t>Presentation 25%. </a:t>
            </a:r>
          </a:p>
          <a:p>
            <a:pPr marL="0" marR="0" indent="0" algn="ctr">
              <a:lnSpc>
                <a:spcPts val="1200"/>
              </a:lnSpc>
              <a:spcBef>
                <a:spcPts val="15"/>
              </a:spcBef>
              <a:spcAft>
                <a:spcPts val="0"/>
              </a:spcAft>
            </a:pPr>
            <a:r>
              <a:rPr lang="en-US" sz="900" i="1" spc="15">
                <a:solidFill>
                  <a:srgbClr val="000000"/>
                </a:solidFill>
                <a:latin typeface="Tahoma" panose="02020603050405020304" pitchFamily="2"/>
              </a:rPr>
              <a:t>with the exception of History of Mathematics dissertations which </a:t>
            </a:r>
          </a:p>
          <a:p>
            <a:pPr marL="502920" marR="0" indent="0" algn="l">
              <a:lnSpc>
                <a:spcPts val="1200"/>
              </a:lnSpc>
              <a:spcBef>
                <a:spcPts val="0"/>
              </a:spcBef>
              <a:spcAft>
                <a:spcPts val="0"/>
              </a:spcAft>
            </a:pPr>
            <a:r>
              <a:rPr lang="en-US" sz="900" i="1" spc="10">
                <a:solidFill>
                  <a:srgbClr val="000000"/>
                </a:solidFill>
                <a:latin typeface="Tahoma" panose="02020603050405020304" pitchFamily="2"/>
              </a:rPr>
              <a:t>are marked according to </a:t>
            </a:r>
          </a:p>
          <a:p>
            <a:pPr marL="640080" marR="0" indent="137160" algn="l">
              <a:lnSpc>
                <a:spcPts val="1200"/>
              </a:lnSpc>
              <a:spcBef>
                <a:spcPts val="0"/>
              </a:spcBef>
              <a:spcAft>
                <a:spcPts val="0"/>
              </a:spcAft>
              <a:buFont typeface="Symbol"/>
              <a:buChar char="·"/>
            </a:pPr>
            <a:r>
              <a:rPr lang="en-US" sz="900" i="1" spc="0">
                <a:solidFill>
                  <a:srgbClr val="000000"/>
                </a:solidFill>
                <a:latin typeface="Tahoma" panose="02020603050405020304" pitchFamily="2"/>
              </a:rPr>
              <a:t>Content 75% </a:t>
            </a:r>
          </a:p>
          <a:p>
            <a:pPr marL="640080" marR="0" indent="137160" algn="l">
              <a:lnSpc>
                <a:spcPts val="1200"/>
              </a:lnSpc>
              <a:spcBef>
                <a:spcPts val="5"/>
              </a:spcBef>
              <a:spcAft>
                <a:spcPts val="0"/>
              </a:spcAft>
              <a:buFont typeface="Symbol"/>
              <a:buChar char="·"/>
            </a:pPr>
            <a:r>
              <a:rPr lang="en-US" sz="900" i="1" spc="0">
                <a:solidFill>
                  <a:srgbClr val="000000"/>
                </a:solidFill>
                <a:latin typeface="Tahoma" panose="02020603050405020304" pitchFamily="2"/>
              </a:rPr>
              <a:t>Presentation 25%. </a:t>
            </a:r>
          </a:p>
          <a:p>
            <a:pPr marL="228600" marR="0" indent="0" algn="l">
              <a:lnSpc>
                <a:spcPts val="1100"/>
              </a:lnSpc>
              <a:spcBef>
                <a:spcPts val="750"/>
              </a:spcBef>
              <a:spcAft>
                <a:spcPts val="3070"/>
              </a:spcAft>
            </a:pPr>
            <a:r>
              <a:rPr lang="en-US" sz="850" spc="35">
                <a:solidFill>
                  <a:srgbClr val="000000"/>
                </a:solidFill>
                <a:latin typeface="Tahoma" panose="02020603050405020304" pitchFamily="2"/>
              </a:rPr>
              <a:t>These proportions are broken down further in the Dissertation Guidance. </a:t>
            </a:r>
          </a:p>
        </p:txBody>
      </p:sp>
      <p:sp>
        <p:nvSpPr>
          <p:cNvPr id="3" name="Text Placeholder 2"/>
          <p:cNvSpPr>
            <a:spLocks noGrp="1"/>
          </p:cNvSpPr>
          <p:nvPr>
            <p:ph type="body" idx="10"/>
          </p:nvPr>
        </p:nvSpPr>
        <p:spPr>
          <a:xfrm>
            <a:off x="4414520" y="3246120"/>
            <a:ext cx="86360"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0">
                <a:solidFill>
                  <a:srgbClr val="000000"/>
                </a:solidFill>
                <a:latin typeface="Arial" panose="02020603050405020304" pitchFamily="2"/>
              </a:rPr>
              <a:t>7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20015" y="101600"/>
            <a:ext cx="412750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70">
                <a:solidFill>
                  <a:srgbClr val="3333B2"/>
                </a:solidFill>
                <a:latin typeface="Arial Narrow" panose="02020603050405020304" pitchFamily="2"/>
              </a:rPr>
              <a:t>Marking </a:t>
            </a:r>
          </a:p>
          <a:p>
            <a:pPr marL="228600" marR="228600" indent="0" algn="l">
              <a:lnSpc>
                <a:spcPts val="1200"/>
              </a:lnSpc>
              <a:spcBef>
                <a:spcPts val="1800"/>
              </a:spcBef>
              <a:spcAft>
                <a:spcPts val="0"/>
              </a:spcAft>
            </a:pPr>
            <a:r>
              <a:rPr lang="en-US" sz="850" spc="30">
                <a:solidFill>
                  <a:srgbClr val="000000"/>
                </a:solidFill>
                <a:latin typeface="Tahoma" panose="02020603050405020304" pitchFamily="2"/>
              </a:rPr>
              <a:t>“</a:t>
            </a:r>
            <a:r>
              <a:rPr lang="en-US" sz="950" i="1" spc="30">
                <a:solidFill>
                  <a:srgbClr val="000000"/>
                </a:solidFill>
                <a:latin typeface="Tahoma" panose="02020603050405020304" pitchFamily="2"/>
              </a:rPr>
              <a:t>Mathematics/Statistics</a:t>
            </a:r>
            <a:r>
              <a:rPr lang="en-US" sz="850" spc="30">
                <a:solidFill>
                  <a:srgbClr val="000000"/>
                </a:solidFill>
                <a:latin typeface="Tahoma" panose="02020603050405020304" pitchFamily="2"/>
              </a:rPr>
              <a:t>: Proofs and assertions should all be correct, written in your own words, and illustrated using your own worked examples. In applied topics, the derivation of the model should be properly justified. </a:t>
            </a:r>
          </a:p>
          <a:p>
            <a:pPr marL="228600" marR="45720" indent="0" algn="l">
              <a:lnSpc>
                <a:spcPts val="1200"/>
              </a:lnSpc>
              <a:spcBef>
                <a:spcPts val="580"/>
              </a:spcBef>
              <a:spcAft>
                <a:spcPts val="0"/>
              </a:spcAft>
            </a:pPr>
            <a:r>
              <a:rPr lang="en-US" sz="950" i="1" spc="35">
                <a:solidFill>
                  <a:srgbClr val="000000"/>
                </a:solidFill>
                <a:latin typeface="Tahoma" panose="02020603050405020304" pitchFamily="2"/>
              </a:rPr>
              <a:t>Data analysis/simulation</a:t>
            </a:r>
            <a:r>
              <a:rPr lang="en-US" sz="850" spc="35">
                <a:solidFill>
                  <a:srgbClr val="000000"/>
                </a:solidFill>
                <a:latin typeface="Tahoma" panose="02020603050405020304" pitchFamily="2"/>
              </a:rPr>
              <a:t>: The data analysis has to be correctly and suitably done, including the choice of model. Similar comments apply to simulation. </a:t>
            </a:r>
          </a:p>
          <a:p>
            <a:pPr marL="228600" marR="0" indent="0" algn="l">
              <a:lnSpc>
                <a:spcPts val="1200"/>
              </a:lnSpc>
              <a:spcBef>
                <a:spcPts val="605"/>
              </a:spcBef>
              <a:spcAft>
                <a:spcPts val="0"/>
              </a:spcAft>
            </a:pPr>
            <a:r>
              <a:rPr lang="en-US" sz="950" i="1" spc="40">
                <a:solidFill>
                  <a:srgbClr val="000000"/>
                </a:solidFill>
                <a:latin typeface="Tahoma" panose="02020603050405020304" pitchFamily="2"/>
              </a:rPr>
              <a:t>Content</a:t>
            </a:r>
            <a:r>
              <a:rPr lang="en-US" sz="850" spc="40">
                <a:solidFill>
                  <a:srgbClr val="000000"/>
                </a:solidFill>
                <a:latin typeface="Tahoma" panose="02020603050405020304" pitchFamily="2"/>
              </a:rPr>
              <a:t>: You must do more than rehash text books and lecture notes. You should use multiple original sources, and present the material in your own words with your own critical overview. The Examiners are looking for your thoughts and contributions.” </a:t>
            </a:r>
          </a:p>
          <a:p>
            <a:pPr marL="228600" marR="0" indent="0" algn="l">
              <a:lnSpc>
                <a:spcPts val="1100"/>
              </a:lnSpc>
              <a:spcBef>
                <a:spcPts val="1895"/>
              </a:spcBef>
              <a:spcAft>
                <a:spcPts val="4525"/>
              </a:spcAft>
            </a:pPr>
            <a:r>
              <a:rPr lang="en-US" sz="1100" spc="-5">
                <a:solidFill>
                  <a:srgbClr val="000000"/>
                </a:solidFill>
                <a:latin typeface="Arial" panose="02020603050405020304" pitchFamily="2"/>
              </a:rPr>
              <a:t>The main thing to notice: “. . . your own . . . ”. </a:t>
            </a:r>
          </a:p>
        </p:txBody>
      </p:sp>
      <p:sp>
        <p:nvSpPr>
          <p:cNvPr id="3" name="Text Placeholder 2"/>
          <p:cNvSpPr>
            <a:spLocks noGrp="1"/>
          </p:cNvSpPr>
          <p:nvPr>
            <p:ph type="body" idx="10"/>
          </p:nvPr>
        </p:nvSpPr>
        <p:spPr>
          <a:xfrm>
            <a:off x="4414520" y="3246120"/>
            <a:ext cx="86360"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0">
                <a:solidFill>
                  <a:srgbClr val="000000"/>
                </a:solidFill>
                <a:latin typeface="Arial" panose="02020603050405020304" pitchFamily="2"/>
              </a:rPr>
              <a:t>8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0"/>
          </p:nvPr>
        </p:nvSpPr>
        <p:spPr>
          <a:xfrm>
            <a:off x="118745" y="101600"/>
            <a:ext cx="4127500" cy="3225800"/>
          </a:xfrm>
          <a:prstGeom prst="rect">
            <a:avLst/>
          </a:prstGeom>
          <a:noFill/>
          <a:ln w="0" cmpd="sng">
            <a:noFill/>
            <a:prstDash val="solid"/>
          </a:ln>
        </p:spPr>
        <p:txBody>
          <a:bodyPr vert="horz" lIns="0" tIns="3810" rIns="0" bIns="0" anchor="t"/>
          <a:lstStyle/>
          <a:p>
            <a:pPr marL="0" marR="0" indent="0" algn="l">
              <a:lnSpc>
                <a:spcPts val="1600"/>
              </a:lnSpc>
              <a:spcAft>
                <a:spcPts val="0"/>
              </a:spcAft>
            </a:pPr>
            <a:r>
              <a:rPr lang="en-US" sz="1400" spc="70" dirty="0">
                <a:solidFill>
                  <a:srgbClr val="3333B2"/>
                </a:solidFill>
                <a:latin typeface="Arial Narrow" panose="02020603050405020304" pitchFamily="2"/>
              </a:rPr>
              <a:t>Marking </a:t>
            </a:r>
          </a:p>
          <a:p>
            <a:pPr marL="228600" marR="0" indent="0" algn="l">
              <a:lnSpc>
                <a:spcPts val="1200"/>
              </a:lnSpc>
              <a:spcBef>
                <a:spcPts val="1755"/>
              </a:spcBef>
              <a:spcAft>
                <a:spcPts val="0"/>
              </a:spcAft>
            </a:pPr>
            <a:r>
              <a:rPr lang="en-US" sz="850" spc="40" dirty="0">
                <a:solidFill>
                  <a:srgbClr val="000000"/>
                </a:solidFill>
                <a:latin typeface="Tahoma" panose="02020603050405020304" pitchFamily="2"/>
              </a:rPr>
              <a:t>“</a:t>
            </a:r>
            <a:r>
              <a:rPr lang="en-US" sz="900" i="1" spc="40" dirty="0">
                <a:solidFill>
                  <a:srgbClr val="000000"/>
                </a:solidFill>
                <a:latin typeface="Tahoma" panose="02020603050405020304" pitchFamily="2"/>
              </a:rPr>
              <a:t>Presentation</a:t>
            </a:r>
            <a:r>
              <a:rPr lang="en-US" sz="850" spc="40" dirty="0">
                <a:solidFill>
                  <a:srgbClr val="000000"/>
                </a:solidFill>
                <a:latin typeface="Tahoma" panose="02020603050405020304" pitchFamily="2"/>
              </a:rPr>
              <a:t>: The mathematics/statistics must be clearly typeset and well laid out; formulae must be clearly presented, tables and graphs properly referenced in the text; an abstract and a bibliography must be provided; the English should be clear and grammatically correct. Give some thought to notation, choice of typeface, and numbering of equations and sections. Do not fail to number the pages. Finally, be sure to supply complete and accurate references for all the sources used in completing the project, and be sure to cite them properly in the text.” </a:t>
            </a:r>
          </a:p>
          <a:p>
            <a:pPr marL="228600" marR="137160" indent="0" algn="l">
              <a:lnSpc>
                <a:spcPts val="1200"/>
              </a:lnSpc>
              <a:spcBef>
                <a:spcPts val="650"/>
              </a:spcBef>
              <a:spcAft>
                <a:spcPts val="0"/>
              </a:spcAft>
            </a:pPr>
            <a:r>
              <a:rPr lang="en-US" sz="850" spc="0" dirty="0">
                <a:solidFill>
                  <a:srgbClr val="000000"/>
                </a:solidFill>
                <a:latin typeface="Tahoma" panose="02020603050405020304" pitchFamily="2"/>
              </a:rPr>
              <a:t>There are lots of resources on the departments’ website (and elsewhere online) regarding L</a:t>
            </a:r>
            <a:r>
              <a:rPr lang="en-US" sz="650" spc="0" dirty="0">
                <a:solidFill>
                  <a:srgbClr val="000000"/>
                </a:solidFill>
                <a:latin typeface="Arial" panose="02020603050405020304" pitchFamily="2"/>
              </a:rPr>
              <a:t>A</a:t>
            </a:r>
            <a:r>
              <a:rPr lang="en-US" sz="850" spc="0" dirty="0">
                <a:solidFill>
                  <a:srgbClr val="000000"/>
                </a:solidFill>
                <a:latin typeface="Tahoma" panose="02020603050405020304" pitchFamily="2"/>
              </a:rPr>
              <a:t>TEX. </a:t>
            </a:r>
          </a:p>
          <a:p>
            <a:pPr marL="228600" marR="0" indent="0" algn="l">
              <a:lnSpc>
                <a:spcPts val="1200"/>
              </a:lnSpc>
              <a:spcBef>
                <a:spcPts val="575"/>
              </a:spcBef>
              <a:spcAft>
                <a:spcPts val="7510"/>
              </a:spcAft>
            </a:pPr>
            <a:r>
              <a:rPr lang="en-US" sz="850" u="sng" spc="55" dirty="0">
                <a:solidFill>
                  <a:srgbClr val="0000FF"/>
                </a:solidFill>
                <a:latin typeface="Tahoma" panose="02020603050405020304" pitchFamily="2"/>
              </a:rPr>
              <a:t>https://www.maths.ox.ac.uk/members/it/faqs/latex</a:t>
            </a:r>
            <a:r>
              <a:rPr lang="en-US" sz="100" spc="55" dirty="0">
                <a:solidFill>
                  <a:srgbClr val="000000"/>
                </a:solidFill>
                <a:latin typeface="Tahoma" panose="02020603050405020304" pitchFamily="2"/>
              </a:rPr>
              <a:t> </a:t>
            </a:r>
          </a:p>
        </p:txBody>
      </p:sp>
      <p:sp>
        <p:nvSpPr>
          <p:cNvPr id="3" name="Text Placeholder 2"/>
          <p:cNvSpPr>
            <a:spLocks noGrp="1"/>
          </p:cNvSpPr>
          <p:nvPr>
            <p:ph type="body" idx="10"/>
          </p:nvPr>
        </p:nvSpPr>
        <p:spPr>
          <a:xfrm>
            <a:off x="4414520" y="3246120"/>
            <a:ext cx="86360" cy="73025"/>
          </a:xfrm>
          <a:prstGeom prst="rect">
            <a:avLst/>
          </a:prstGeom>
          <a:noFill/>
          <a:ln w="0" cmpd="sng">
            <a:noFill/>
            <a:prstDash val="solid"/>
          </a:ln>
        </p:spPr>
        <p:txBody>
          <a:bodyPr vert="horz" lIns="0" tIns="3175" rIns="0" bIns="0" anchor="t"/>
          <a:lstStyle/>
          <a:p>
            <a:pPr marL="0" marR="0" indent="0" algn="l">
              <a:lnSpc>
                <a:spcPts val="500"/>
              </a:lnSpc>
              <a:spcAft>
                <a:spcPts val="0"/>
              </a:spcAft>
            </a:pPr>
            <a:r>
              <a:rPr lang="en-US" sz="500" spc="0">
                <a:solidFill>
                  <a:srgbClr val="000000"/>
                </a:solidFill>
                <a:latin typeface="Arial" panose="02020603050405020304" pitchFamily="2"/>
              </a:rPr>
              <a:t>9 </a:t>
            </a:r>
          </a:p>
        </p:txBody>
      </p:sp>
    </p:spTree>
  </p:cSld>
  <p:clrMapOvr>
    <a:masterClrMapping/>
  </p:clrMapOvr>
</p:sld>
</file>

<file path=ppt/theme/theme1.xml><?xml version="1.0" encoding="utf-8"?>
<a:theme xmlns:a="http://schemas.openxmlformats.org/drawingml/2006/main" name="default 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2875</Words>
  <Application>Microsoft Office PowerPoint</Application>
  <PresentationFormat>Custom</PresentationFormat>
  <Paragraphs>188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Arial Narrow</vt:lpstr>
      <vt:lpstr>Symbol</vt:lpstr>
      <vt:lpstr>Tahoma</vt:lpstr>
      <vt:lpstr>default layout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Haleigh Bellamy</cp:lastModifiedBy>
  <cp:revision>3</cp:revision>
  <dcterms:modified xsi:type="dcterms:W3CDTF">2023-11-08T16:38:57Z</dcterms:modified>
</cp:coreProperties>
</file>