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46"/>
  </p:notesMasterIdLst>
  <p:sldIdLst>
    <p:sldId id="825" r:id="rId2"/>
    <p:sldId id="901" r:id="rId3"/>
    <p:sldId id="1070" r:id="rId4"/>
    <p:sldId id="1071" r:id="rId5"/>
    <p:sldId id="1072" r:id="rId6"/>
    <p:sldId id="1073" r:id="rId7"/>
    <p:sldId id="1074" r:id="rId8"/>
    <p:sldId id="1082" r:id="rId9"/>
    <p:sldId id="1083" r:id="rId10"/>
    <p:sldId id="1084" r:id="rId11"/>
    <p:sldId id="1085" r:id="rId12"/>
    <p:sldId id="1086" r:id="rId13"/>
    <p:sldId id="1087" r:id="rId14"/>
    <p:sldId id="1088" r:id="rId15"/>
    <p:sldId id="1108" r:id="rId16"/>
    <p:sldId id="1089" r:id="rId17"/>
    <p:sldId id="1090" r:id="rId18"/>
    <p:sldId id="1091" r:id="rId19"/>
    <p:sldId id="1075" r:id="rId20"/>
    <p:sldId id="1076" r:id="rId21"/>
    <p:sldId id="1077" r:id="rId22"/>
    <p:sldId id="1078" r:id="rId23"/>
    <p:sldId id="905" r:id="rId24"/>
    <p:sldId id="907" r:id="rId25"/>
    <p:sldId id="959" r:id="rId26"/>
    <p:sldId id="1109" r:id="rId27"/>
    <p:sldId id="1081" r:id="rId28"/>
    <p:sldId id="1080" r:id="rId29"/>
    <p:sldId id="882" r:id="rId30"/>
    <p:sldId id="942" r:id="rId31"/>
    <p:sldId id="752" r:id="rId32"/>
    <p:sldId id="992" r:id="rId33"/>
    <p:sldId id="755" r:id="rId34"/>
    <p:sldId id="993" r:id="rId35"/>
    <p:sldId id="995" r:id="rId36"/>
    <p:sldId id="1092" r:id="rId37"/>
    <p:sldId id="1095" r:id="rId38"/>
    <p:sldId id="1094" r:id="rId39"/>
    <p:sldId id="1096" r:id="rId40"/>
    <p:sldId id="1097" r:id="rId41"/>
    <p:sldId id="1098" r:id="rId42"/>
    <p:sldId id="1103" r:id="rId43"/>
    <p:sldId id="1100" r:id="rId44"/>
    <p:sldId id="973" r:id="rId45"/>
  </p:sldIdLst>
  <p:sldSz cx="9144000" cy="6858000" type="screen4x3"/>
  <p:notesSz cx="6858000" cy="9144000"/>
  <p:embeddedFontLst>
    <p:embeddedFont>
      <p:font typeface="Corbel" panose="020B050302020402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Tw Cen MT" panose="020B0602020104020603" pitchFamily="34" charset="0"/>
      <p:regular r:id="rId57"/>
      <p:bold r:id="rId58"/>
      <p:italic r:id="rId59"/>
      <p:boldItalic r:id="rId60"/>
    </p:embeddedFont>
    <p:embeddedFont>
      <p:font typeface="Aharoni" panose="02010803020104030203" pitchFamily="2" charset="-79"/>
      <p:bold r:id="rId61"/>
    </p:embeddedFont>
    <p:embeddedFont>
      <p:font typeface="Wingdings 2" panose="05020102010507070707" pitchFamily="18" charset="2"/>
      <p:regular r:id="rId62"/>
    </p:embeddedFont>
    <p:embeddedFont>
      <p:font typeface="Engravers MT" panose="02090707080505020304" pitchFamily="18" charset="0"/>
      <p:regular r:id="rId63"/>
    </p:embeddedFont>
    <p:embeddedFont>
      <p:font typeface="Cambria Math" panose="02040503050406030204" pitchFamily="18" charset="0"/>
      <p:regular r:id="rId64"/>
    </p:embeddedFont>
  </p:embeddedFontLst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FF5D5D"/>
    <a:srgbClr val="83D64A"/>
    <a:srgbClr val="00B400"/>
    <a:srgbClr val="89FF89"/>
    <a:srgbClr val="E9AF8B"/>
    <a:srgbClr val="008000"/>
    <a:srgbClr val="A6C2DA"/>
    <a:srgbClr val="8FB3AA"/>
    <a:srgbClr val="5D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7" autoAdjust="0"/>
    <p:restoredTop sz="94660"/>
  </p:normalViewPr>
  <p:slideViewPr>
    <p:cSldViewPr>
      <p:cViewPr varScale="1">
        <p:scale>
          <a:sx n="72" d="100"/>
          <a:sy n="72" d="100"/>
        </p:scale>
        <p:origin x="9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BEAC-E005-4952-BC2E-B6DF74B63C24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7EF-200C-46F5-8C56-8DDEBEAA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2824147D-B2C6-4D42-8E72-ED85FD77CA93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0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GH: Gentry, Halevi</a:t>
            </a:r>
          </a:p>
          <a:p>
            <a:r>
              <a:rPr lang="en-US" altLang="en-US" smtClean="0"/>
              <a:t>GHS: Gentry, Halevi, Smart</a:t>
            </a:r>
          </a:p>
          <a:p>
            <a:r>
              <a:rPr lang="en-US" altLang="en-US" smtClean="0"/>
              <a:t>HS: Halevi, Shoup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2DFE45-13EB-445D-811F-611053AE76EE}" type="slidenum">
              <a:rPr lang="en-US" altLang="en-US" smtClean="0">
                <a:latin typeface="Calibri" panose="020F0502020204030204" pitchFamily="34" charset="0"/>
              </a:rPr>
              <a:pPr/>
              <a:t>37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4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Lopez-Alt </a:t>
            </a:r>
            <a:r>
              <a:rPr lang="en-US" dirty="0" err="1" smtClean="0"/>
              <a:t>Tromer</a:t>
            </a:r>
            <a:r>
              <a:rPr lang="en-US" dirty="0" smtClean="0"/>
              <a:t> </a:t>
            </a:r>
            <a:r>
              <a:rPr lang="en-US" dirty="0" err="1" smtClean="0"/>
              <a:t>Vaikun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Barak Goldreich Impag Rudich Sahai Vadhan Yang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301E36AF-5B62-40E0-93DA-17790FA21C7B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2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Gordon Katz Kolesnikov Malkin Raykova Vahlis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C7B9A859-AA09-4496-BFA3-E70AA3D9CF40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3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Lopez-Alt Tromer Vaikun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4A167B65-F002-4F4C-8C2F-9A4EEA19E450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6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7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9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49D86-B153-4439-AFA4-3C13CF73A29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August 16,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0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9892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C8625-A3A9-4EDA-8D48-7AD88038F3E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31F3-4C3F-4904-AC8D-3091AF275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8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tags" Target="../tags/tag41.xml"/><Relationship Id="rId16" Type="http://schemas.openxmlformats.org/officeDocument/2006/relationships/image" Target="../media/image50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5.png"/><Relationship Id="rId5" Type="http://schemas.openxmlformats.org/officeDocument/2006/relationships/tags" Target="../tags/tag44.xml"/><Relationship Id="rId15" Type="http://schemas.openxmlformats.org/officeDocument/2006/relationships/image" Target="../media/image49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53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8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57.png"/><Relationship Id="rId5" Type="http://schemas.openxmlformats.org/officeDocument/2006/relationships/tags" Target="../tags/tag53.xml"/><Relationship Id="rId10" Type="http://schemas.openxmlformats.org/officeDocument/2006/relationships/image" Target="../media/image56.png"/><Relationship Id="rId4" Type="http://schemas.openxmlformats.org/officeDocument/2006/relationships/tags" Target="../tags/tag52.xml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64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59.xml"/><Relationship Id="rId10" Type="http://schemas.openxmlformats.org/officeDocument/2006/relationships/image" Target="../media/image62.png"/><Relationship Id="rId4" Type="http://schemas.openxmlformats.org/officeDocument/2006/relationships/tags" Target="../tags/tag58.xml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6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64.xml"/><Relationship Id="rId10" Type="http://schemas.openxmlformats.org/officeDocument/2006/relationships/image" Target="../media/image62.png"/><Relationship Id="rId4" Type="http://schemas.openxmlformats.org/officeDocument/2006/relationships/tags" Target="../tags/tag63.xml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67.xml"/><Relationship Id="rId7" Type="http://schemas.openxmlformats.org/officeDocument/2006/relationships/image" Target="../media/image66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70.xml"/><Relationship Id="rId7" Type="http://schemas.openxmlformats.org/officeDocument/2006/relationships/image" Target="../media/image6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2.png"/><Relationship Id="rId5" Type="http://schemas.openxmlformats.org/officeDocument/2006/relationships/tags" Target="../tags/tag72.xml"/><Relationship Id="rId10" Type="http://schemas.openxmlformats.org/officeDocument/2006/relationships/image" Target="../media/image71.png"/><Relationship Id="rId4" Type="http://schemas.openxmlformats.org/officeDocument/2006/relationships/tags" Target="../tags/tag71.xml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75.xml"/><Relationship Id="rId7" Type="http://schemas.openxmlformats.org/officeDocument/2006/relationships/image" Target="../media/image7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7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6.xml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79.xml"/><Relationship Id="rId7" Type="http://schemas.openxmlformats.org/officeDocument/2006/relationships/image" Target="../media/image7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81.xml"/><Relationship Id="rId10" Type="http://schemas.openxmlformats.org/officeDocument/2006/relationships/image" Target="../media/image80.png"/><Relationship Id="rId4" Type="http://schemas.openxmlformats.org/officeDocument/2006/relationships/tags" Target="../tags/tag80.xml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84.xml"/><Relationship Id="rId7" Type="http://schemas.openxmlformats.org/officeDocument/2006/relationships/image" Target="../media/image8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6.png"/><Relationship Id="rId5" Type="http://schemas.openxmlformats.org/officeDocument/2006/relationships/tags" Target="../tags/tag86.xml"/><Relationship Id="rId10" Type="http://schemas.openxmlformats.org/officeDocument/2006/relationships/image" Target="../media/image85.png"/><Relationship Id="rId4" Type="http://schemas.openxmlformats.org/officeDocument/2006/relationships/tags" Target="../tags/tag85.xml"/><Relationship Id="rId9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89.xml"/><Relationship Id="rId7" Type="http://schemas.openxmlformats.org/officeDocument/2006/relationships/image" Target="../media/image88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8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1.png"/><Relationship Id="rId4" Type="http://schemas.openxmlformats.org/officeDocument/2006/relationships/tags" Target="../tags/tag90.xml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93.xml"/><Relationship Id="rId7" Type="http://schemas.openxmlformats.org/officeDocument/2006/relationships/image" Target="../media/image92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87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97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8.png"/><Relationship Id="rId4" Type="http://schemas.openxmlformats.org/officeDocument/2006/relationships/oleObject" Target="../embeddings/Microsoft_Excel_97-2003_Worksheet1.xls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5.gif"/><Relationship Id="rId4" Type="http://schemas.openxmlformats.org/officeDocument/2006/relationships/tags" Target="../tags/tag11.xml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99.xml"/><Relationship Id="rId7" Type="http://schemas.openxmlformats.org/officeDocument/2006/relationships/image" Target="../media/image10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0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0.xml"/><Relationship Id="rId9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14.xml"/><Relationship Id="rId21" Type="http://schemas.openxmlformats.org/officeDocument/2006/relationships/image" Target="../media/image28.png"/><Relationship Id="rId7" Type="http://schemas.openxmlformats.org/officeDocument/2006/relationships/tags" Target="../tags/tag18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1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5" Type="http://schemas.openxmlformats.org/officeDocument/2006/relationships/image" Target="../media/image22.png"/><Relationship Id="rId10" Type="http://schemas.openxmlformats.org/officeDocument/2006/relationships/tags" Target="../tags/tag21.xml"/><Relationship Id="rId19" Type="http://schemas.openxmlformats.org/officeDocument/2006/relationships/image" Target="../media/image26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tags" Target="../tags/tag24.xml"/><Relationship Id="rId21" Type="http://schemas.openxmlformats.org/officeDocument/2006/relationships/image" Target="../media/image32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36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35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tags" Target="../tags/tag31.xml"/><Relationship Id="rId19" Type="http://schemas.openxmlformats.org/officeDocument/2006/relationships/image" Target="../media/image30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705600" cy="685800"/>
          </a:xfrm>
        </p:spPr>
        <p:txBody>
          <a:bodyPr>
            <a:normAutofit/>
          </a:bodyPr>
          <a:lstStyle/>
          <a:p>
            <a:r>
              <a:rPr lang="en-US" dirty="0"/>
              <a:t>Spring School on </a:t>
            </a:r>
            <a:r>
              <a:rPr lang="en-US" dirty="0" smtClean="0"/>
              <a:t>Lattice-Based Crypto, Oxford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7233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Craig Gentry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IBM T.J. Watson Research Center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044184"/>
            <a:ext cx="26670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66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dirty="0" smtClean="0">
                <a:solidFill>
                  <a:srgbClr val="A6C2DA"/>
                </a:solidFill>
              </a:rPr>
              <a:t>Fully Homomorphic Encryption</a:t>
            </a:r>
            <a:endParaRPr lang="en-US" sz="3200" dirty="0" smtClean="0">
              <a:solidFill>
                <a:srgbClr val="A6C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93709"/>
            <a:ext cx="8892480" cy="4378491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{ADD,MULT} are Turing-complete (over any ring).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Take any (classically) efficiently computable function.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Express it 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a poly-size circuit of ADD and MULT gates.</a:t>
            </a:r>
          </a:p>
          <a:p>
            <a:pPr lvl="8"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kern="0" dirty="0" smtClean="0">
                <a:latin typeface="Calibri" pitchFamily="34" charset="0"/>
              </a:rPr>
              <a:t>Circuits vs. Turing machines (about the same):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kern="0" dirty="0" smtClean="0">
                <a:latin typeface="Calibri" pitchFamily="34" charset="0"/>
              </a:rPr>
              <a:t>Circuit size = O(</a:t>
            </a:r>
            <a:r>
              <a:rPr lang="en-US" kern="0" dirty="0" err="1" smtClean="0">
                <a:latin typeface="Calibri" pitchFamily="34" charset="0"/>
              </a:rPr>
              <a:t>T</a:t>
            </a:r>
            <a:r>
              <a:rPr lang="en-US" kern="0" baseline="-25000" dirty="0" err="1" smtClean="0">
                <a:latin typeface="Calibri" pitchFamily="34" charset="0"/>
              </a:rPr>
              <a:t>f</a:t>
            </a:r>
            <a:r>
              <a:rPr lang="en-US" kern="0" dirty="0" smtClean="0">
                <a:latin typeface="Calibri" pitchFamily="34" charset="0"/>
              </a:rPr>
              <a:t> log </a:t>
            </a:r>
            <a:r>
              <a:rPr lang="en-US" kern="0" dirty="0" err="1" smtClean="0">
                <a:latin typeface="Calibri" pitchFamily="34" charset="0"/>
              </a:rPr>
              <a:t>T</a:t>
            </a:r>
            <a:r>
              <a:rPr lang="en-US" kern="0" baseline="-25000" dirty="0" err="1" smtClean="0">
                <a:latin typeface="Calibri" pitchFamily="34" charset="0"/>
              </a:rPr>
              <a:t>f</a:t>
            </a:r>
            <a:r>
              <a:rPr lang="en-US" kern="0" dirty="0" smtClean="0">
                <a:latin typeface="Calibri" pitchFamily="34" charset="0"/>
              </a:rPr>
              <a:t>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kern="0" dirty="0" err="1" smtClean="0">
                <a:latin typeface="Calibri" pitchFamily="34" charset="0"/>
              </a:rPr>
              <a:t>T</a:t>
            </a:r>
            <a:r>
              <a:rPr lang="en-US" kern="0" baseline="-25000" dirty="0" err="1" smtClean="0">
                <a:latin typeface="Calibri" pitchFamily="34" charset="0"/>
              </a:rPr>
              <a:t>f</a:t>
            </a:r>
            <a:r>
              <a:rPr lang="en-US" kern="0" dirty="0" smtClean="0">
                <a:latin typeface="Calibri" pitchFamily="34" charset="0"/>
              </a:rPr>
              <a:t> = time to compute f on a TM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Computing General Functions</a:t>
            </a:r>
          </a:p>
        </p:txBody>
      </p:sp>
    </p:spTree>
    <p:extLst>
      <p:ext uri="{BB962C8B-B14F-4D97-AF65-F5344CB8AC3E}">
        <p14:creationId xmlns:p14="http://schemas.microsoft.com/office/powerpoint/2010/main" val="22847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 txBox="1">
            <a:spLocks/>
          </p:cNvSpPr>
          <p:nvPr/>
        </p:nvSpPr>
        <p:spPr bwMode="auto">
          <a:xfrm>
            <a:off x="304800" y="990600"/>
            <a:ext cx="8610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700"/>
              <a:t>	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2700"/>
              <a:t>Let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2700"/>
              <a:t> denote a valid encryption of bit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2700"/>
              <a:t>.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2700"/>
              <a:t>Suppose we have a (homomorphic) encryption scheme with public functions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E-ADD</a:t>
            </a:r>
            <a:r>
              <a:rPr lang="en-US" altLang="en-US" sz="2700"/>
              <a:t>,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E-MULT</a:t>
            </a:r>
            <a:r>
              <a:rPr lang="en-US" altLang="en-US" sz="2700"/>
              <a:t> where: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endParaRPr lang="en-US" altLang="en-US" sz="2700"/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en-US" sz="2700"/>
              <a:t>	for any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27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700"/>
              <a:t> and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27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70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915400" cy="2286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  <a:p>
            <a:r>
              <a:rPr lang="en-US" altLang="en-US" smtClean="0"/>
              <a:t>Then we can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en-US" smtClean="0"/>
              <a:t> and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en-US" smtClean="0"/>
              <a:t> </a:t>
            </a:r>
            <a:r>
              <a:rPr lang="en-US" altLang="en-US" i="1" smtClean="0"/>
              <a:t>encrypted</a:t>
            </a:r>
            <a:r>
              <a:rPr lang="en-US" altLang="en-US" smtClean="0"/>
              <a:t> bits.</a:t>
            </a:r>
          </a:p>
          <a:p>
            <a:r>
              <a:rPr lang="en-US" altLang="en-US" smtClean="0"/>
              <a:t>Proceeding bit-wise, we can compute </a:t>
            </a:r>
            <a:r>
              <a:rPr lang="en-US" altLang="en-US" i="1" smtClean="0"/>
              <a:t>any</a:t>
            </a:r>
            <a:r>
              <a:rPr lang="en-US" altLang="en-US" smtClean="0"/>
              <a:t> function on </a:t>
            </a:r>
            <a:r>
              <a:rPr lang="en-US" altLang="en-US" i="1" smtClean="0"/>
              <a:t>encrypted</a:t>
            </a:r>
            <a:r>
              <a:rPr lang="en-US" altLang="en-US" smtClean="0"/>
              <a:t> data.</a:t>
            </a: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Let’s Do This Encrypted…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143000" y="2998788"/>
            <a:ext cx="3810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E-MULT(</a:t>
            </a:r>
            <a:r>
              <a:rPr lang="en-US" alt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2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,b</a:t>
            </a:r>
            <a:r>
              <a:rPr lang="en-US" altLang="en-US" sz="2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) = b</a:t>
            </a:r>
            <a:r>
              <a:rPr lang="en-US" altLang="en-US" sz="2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200">
                <a:latin typeface="Corbel" panose="020B0503020204020204" pitchFamily="34" charset="0"/>
                <a:cs typeface="Courier New" panose="02070309020205020404" pitchFamily="49" charset="0"/>
              </a:rPr>
              <a:t>x 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2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altLang="en-US" sz="2200"/>
          </a:p>
        </p:txBody>
      </p:sp>
      <p:sp>
        <p:nvSpPr>
          <p:cNvPr id="6" name="Rectangle 5"/>
          <p:cNvSpPr/>
          <p:nvPr/>
        </p:nvSpPr>
        <p:spPr>
          <a:xfrm>
            <a:off x="3962400" y="3079750"/>
            <a:ext cx="7620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079750"/>
            <a:ext cx="3810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3067050"/>
            <a:ext cx="3810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4876800" y="2998788"/>
            <a:ext cx="3581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E-ADD(b</a:t>
            </a:r>
            <a:r>
              <a:rPr lang="en-US" altLang="en-US" sz="2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,b</a:t>
            </a:r>
            <a:r>
              <a:rPr lang="en-US" altLang="en-US" sz="2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) = b</a:t>
            </a:r>
            <a:r>
              <a:rPr lang="en-US" altLang="en-US" sz="2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+b</a:t>
            </a:r>
            <a:r>
              <a:rPr lang="en-US" altLang="en-US" sz="2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altLang="en-US" sz="2200"/>
          </a:p>
        </p:txBody>
      </p:sp>
      <p:sp>
        <p:nvSpPr>
          <p:cNvPr id="10" name="Rectangle 9"/>
          <p:cNvSpPr/>
          <p:nvPr/>
        </p:nvSpPr>
        <p:spPr>
          <a:xfrm>
            <a:off x="7339013" y="3067050"/>
            <a:ext cx="7620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3067050"/>
            <a:ext cx="3048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3067050"/>
            <a:ext cx="3048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3505200"/>
            <a:ext cx="457200" cy="3810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9400" y="3505200"/>
            <a:ext cx="457200" cy="3810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43000" y="1600200"/>
            <a:ext cx="3048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craig\Local Settings\Temporary Internet Files\Content.IE5\S1R1AR83\MC900232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0200"/>
            <a:ext cx="22066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590800" y="37846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38550" y="4149725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111011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657600" y="3860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E-ADD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36963" y="46180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100010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38550" y="4149725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u="sng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111011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3638550" y="35433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01100111101100100100010001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33800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6363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892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307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65638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0763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1332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9747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80038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62600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45163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2772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1187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4438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77000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19"/>
          <p:cNvSpPr/>
          <p:nvPr/>
        </p:nvSpPr>
        <p:spPr>
          <a:xfrm>
            <a:off x="6659563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Rectangle 20"/>
          <p:cNvSpPr/>
          <p:nvPr/>
        </p:nvSpPr>
        <p:spPr>
          <a:xfrm>
            <a:off x="684212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2627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208838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391400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73963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75652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40675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123238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305800" y="364331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733800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916363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098925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283075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4465638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648200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27" name="Content Placeholder 2"/>
          <p:cNvSpPr txBox="1">
            <a:spLocks/>
          </p:cNvSpPr>
          <p:nvPr/>
        </p:nvSpPr>
        <p:spPr>
          <a:xfrm>
            <a:off x="228600" y="1447800"/>
            <a:ext cx="86868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en-US" sz="3000" dirty="0">
                <a:latin typeface="Courier New" pitchFamily="49" charset="0"/>
                <a:cs typeface="Courier New" pitchFamily="49" charset="0"/>
              </a:rPr>
              <a:t>	b</a:t>
            </a:r>
            <a:r>
              <a:rPr lang="en-US" sz="3000" dirty="0">
                <a:latin typeface="+mn-lt"/>
                <a:cs typeface="+mn-cs"/>
              </a:rPr>
              <a:t> denotes an encryption of bit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3000" dirty="0">
                <a:latin typeface="+mn-lt"/>
                <a:cs typeface="+mn-cs"/>
              </a:rPr>
              <a:t>.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85800" y="1524000"/>
            <a:ext cx="3048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2" name="TextBox 66"/>
          <p:cNvSpPr txBox="1">
            <a:spLocks noChangeArrowheads="1"/>
          </p:cNvSpPr>
          <p:nvPr/>
        </p:nvSpPr>
        <p:spPr bwMode="auto">
          <a:xfrm>
            <a:off x="4211638" y="2852738"/>
            <a:ext cx="4968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00" u="sng"/>
              <a:t>Step 1: Match string against subsequences of file</a:t>
            </a:r>
          </a:p>
        </p:txBody>
      </p:sp>
      <p:sp>
        <p:nvSpPr>
          <p:cNvPr id="30763" name="TextBox 67"/>
          <p:cNvSpPr txBox="1">
            <a:spLocks noChangeArrowheads="1"/>
          </p:cNvSpPr>
          <p:nvPr/>
        </p:nvSpPr>
        <p:spPr bwMode="auto">
          <a:xfrm>
            <a:off x="1905000" y="2819400"/>
            <a:ext cx="190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00" u="sng"/>
              <a:t>Bit-wise encrypted file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79388" y="5084763"/>
            <a:ext cx="446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E-ZeroString(</a:t>
            </a:r>
            <a:r>
              <a:rPr lang="en-US" altLang="en-US" sz="20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100010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 = 0</a:t>
            </a:r>
            <a:r>
              <a:rPr lang="en-US" altLang="en-US" sz="20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altLang="en-US" sz="2000">
                <a:cs typeface="Courier New" panose="02070309020205020404" pitchFamily="49" charset="0"/>
              </a:rPr>
              <a:t>(not the zero string! not a match!)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476375" y="5724525"/>
            <a:ext cx="4535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E-ZeroString</a:t>
            </a:r>
            <a:r>
              <a:rPr lang="en-US" altLang="en-US"/>
              <a:t> function itself can be computed from basic bit operations.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268538" y="5157788"/>
            <a:ext cx="142875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420938" y="5157788"/>
            <a:ext cx="142875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573338" y="5157788"/>
            <a:ext cx="142875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725738" y="5157788"/>
            <a:ext cx="142875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78138" y="5157788"/>
            <a:ext cx="142875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030538" y="5157788"/>
            <a:ext cx="142875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779838" y="5157788"/>
            <a:ext cx="144462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7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mtClean="0"/>
              <a:t>Encrypted String Matching</a:t>
            </a: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730625" y="4724400"/>
            <a:ext cx="1066800" cy="228600"/>
            <a:chOff x="3707904" y="4725144"/>
            <a:chExt cx="1066800" cy="228600"/>
          </a:xfrm>
        </p:grpSpPr>
        <p:sp>
          <p:nvSpPr>
            <p:cNvPr id="57" name="Rectangle 56"/>
            <p:cNvSpPr/>
            <p:nvPr/>
          </p:nvSpPr>
          <p:spPr>
            <a:xfrm>
              <a:off x="3707904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90467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73029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57179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39742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2304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1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5" grpId="1"/>
      <p:bldP spid="43" grpId="0"/>
      <p:bldP spid="46" grpId="0"/>
      <p:bldP spid="58" grpId="0"/>
      <p:bldP spid="71" grpId="0"/>
      <p:bldP spid="72" grpId="0" animBg="1"/>
      <p:bldP spid="81" grpId="0" animBg="1"/>
      <p:bldP spid="82" grpId="0" animBg="1"/>
      <p:bldP spid="87" grpId="0" animBg="1"/>
      <p:bldP spid="88" grpId="0" animBg="1"/>
      <p:bldP spid="93" grpId="0" animBg="1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craig\Local Settings\Temporary Internet Files\Content.IE5\S1R1AR83\MC900232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0200"/>
            <a:ext cx="22066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590800" y="37846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905000" y="2819400"/>
            <a:ext cx="190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00" u="sng"/>
              <a:t>Bit-wise encrypted file</a:t>
            </a: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3638550" y="3557588"/>
            <a:ext cx="533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01100111101100100100010001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338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16363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9892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8307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65638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482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30763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1332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19747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80038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5626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45163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92772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11187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294438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770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19"/>
          <p:cNvSpPr/>
          <p:nvPr/>
        </p:nvSpPr>
        <p:spPr>
          <a:xfrm>
            <a:off x="6659563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Rectangle 20"/>
          <p:cNvSpPr/>
          <p:nvPr/>
        </p:nvSpPr>
        <p:spPr>
          <a:xfrm>
            <a:off x="684212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02627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208838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914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573963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75652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940675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23238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3058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638550" y="3975100"/>
            <a:ext cx="1295400" cy="461963"/>
            <a:chOff x="3639312" y="3962400"/>
            <a:chExt cx="1295400" cy="461665"/>
          </a:xfrm>
        </p:grpSpPr>
        <p:sp>
          <p:nvSpPr>
            <p:cNvPr id="32915" name="TextBox 14"/>
            <p:cNvSpPr txBox="1">
              <a:spLocks noChangeArrowheads="1"/>
            </p:cNvSpPr>
            <p:nvPr/>
          </p:nvSpPr>
          <p:spPr bwMode="auto">
            <a:xfrm>
              <a:off x="3639312" y="39624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</a:p>
          </p:txBody>
        </p:sp>
        <p:grpSp>
          <p:nvGrpSpPr>
            <p:cNvPr id="32916" name="Group 216"/>
            <p:cNvGrpSpPr>
              <a:grpSpLocks/>
            </p:cNvGrpSpPr>
            <p:nvPr/>
          </p:nvGrpSpPr>
          <p:grpSpPr bwMode="auto"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51823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5364925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54748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73163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914200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0967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3822700" y="3975100"/>
            <a:ext cx="1295400" cy="461963"/>
            <a:chOff x="3639312" y="3962400"/>
            <a:chExt cx="1295400" cy="461665"/>
          </a:xfrm>
        </p:grpSpPr>
        <p:sp>
          <p:nvSpPr>
            <p:cNvPr id="32907" name="TextBox 106"/>
            <p:cNvSpPr txBox="1">
              <a:spLocks noChangeArrowheads="1"/>
            </p:cNvSpPr>
            <p:nvPr/>
          </p:nvSpPr>
          <p:spPr bwMode="auto">
            <a:xfrm>
              <a:off x="3639312" y="39624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</a:p>
          </p:txBody>
        </p:sp>
        <p:grpSp>
          <p:nvGrpSpPr>
            <p:cNvPr id="32908" name="Group 216"/>
            <p:cNvGrpSpPr>
              <a:grpSpLocks/>
            </p:cNvGrpSpPr>
            <p:nvPr/>
          </p:nvGrpSpPr>
          <p:grpSpPr bwMode="auto"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51823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364925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54748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73163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914200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0967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6" name="Group 114"/>
          <p:cNvGrpSpPr>
            <a:grpSpLocks/>
          </p:cNvGrpSpPr>
          <p:nvPr/>
        </p:nvGrpSpPr>
        <p:grpSpPr bwMode="auto">
          <a:xfrm>
            <a:off x="4005263" y="3975100"/>
            <a:ext cx="1295400" cy="461963"/>
            <a:chOff x="3639312" y="3962400"/>
            <a:chExt cx="1295400" cy="461665"/>
          </a:xfrm>
        </p:grpSpPr>
        <p:sp>
          <p:nvSpPr>
            <p:cNvPr id="32899" name="TextBox 115"/>
            <p:cNvSpPr txBox="1">
              <a:spLocks noChangeArrowheads="1"/>
            </p:cNvSpPr>
            <p:nvPr/>
          </p:nvSpPr>
          <p:spPr bwMode="auto">
            <a:xfrm>
              <a:off x="3639312" y="39624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</a:p>
          </p:txBody>
        </p:sp>
        <p:grpSp>
          <p:nvGrpSpPr>
            <p:cNvPr id="32900" name="Group 216"/>
            <p:cNvGrpSpPr>
              <a:grpSpLocks/>
            </p:cNvGrpSpPr>
            <p:nvPr/>
          </p:nvGrpSpPr>
          <p:grpSpPr bwMode="auto"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51823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364924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54748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73163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914199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0967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4187825" y="3975100"/>
            <a:ext cx="1295400" cy="461963"/>
            <a:chOff x="3639312" y="3962400"/>
            <a:chExt cx="1295400" cy="461665"/>
          </a:xfrm>
        </p:grpSpPr>
        <p:sp>
          <p:nvSpPr>
            <p:cNvPr id="32891" name="TextBox 124"/>
            <p:cNvSpPr txBox="1">
              <a:spLocks noChangeArrowheads="1"/>
            </p:cNvSpPr>
            <p:nvPr/>
          </p:nvSpPr>
          <p:spPr bwMode="auto">
            <a:xfrm>
              <a:off x="3639312" y="39624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</a:p>
          </p:txBody>
        </p:sp>
        <p:grpSp>
          <p:nvGrpSpPr>
            <p:cNvPr id="32892" name="Group 216"/>
            <p:cNvGrpSpPr>
              <a:grpSpLocks/>
            </p:cNvGrpSpPr>
            <p:nvPr/>
          </p:nvGrpSpPr>
          <p:grpSpPr bwMode="auto"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1823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364925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54748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73163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914200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967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4370388" y="3975100"/>
            <a:ext cx="1295400" cy="461963"/>
            <a:chOff x="3639312" y="3962400"/>
            <a:chExt cx="1295400" cy="461665"/>
          </a:xfrm>
        </p:grpSpPr>
        <p:sp>
          <p:nvSpPr>
            <p:cNvPr id="32883" name="TextBox 133"/>
            <p:cNvSpPr txBox="1">
              <a:spLocks noChangeArrowheads="1"/>
            </p:cNvSpPr>
            <p:nvPr/>
          </p:nvSpPr>
          <p:spPr bwMode="auto">
            <a:xfrm>
              <a:off x="3639312" y="39624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</a:p>
          </p:txBody>
        </p:sp>
        <p:grpSp>
          <p:nvGrpSpPr>
            <p:cNvPr id="32884" name="Group 216"/>
            <p:cNvGrpSpPr>
              <a:grpSpLocks/>
            </p:cNvGrpSpPr>
            <p:nvPr/>
          </p:nvGrpSpPr>
          <p:grpSpPr bwMode="auto"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51823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364924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54748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73163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914199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0967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4552950" y="3975100"/>
            <a:ext cx="1295400" cy="461963"/>
            <a:chOff x="3639312" y="3962400"/>
            <a:chExt cx="1295400" cy="461665"/>
          </a:xfrm>
        </p:grpSpPr>
        <p:sp>
          <p:nvSpPr>
            <p:cNvPr id="32875" name="TextBox 142"/>
            <p:cNvSpPr txBox="1">
              <a:spLocks noChangeArrowheads="1"/>
            </p:cNvSpPr>
            <p:nvPr/>
          </p:nvSpPr>
          <p:spPr bwMode="auto">
            <a:xfrm>
              <a:off x="3639312" y="39624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</a:p>
          </p:txBody>
        </p:sp>
        <p:grpSp>
          <p:nvGrpSpPr>
            <p:cNvPr id="32876" name="Group 216"/>
            <p:cNvGrpSpPr>
              <a:grpSpLocks/>
            </p:cNvGrpSpPr>
            <p:nvPr/>
          </p:nvGrpSpPr>
          <p:grpSpPr bwMode="auto"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51823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364925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54748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73163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914200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0967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7" name="Group 157"/>
          <p:cNvGrpSpPr>
            <a:grpSpLocks/>
          </p:cNvGrpSpPr>
          <p:nvPr/>
        </p:nvGrpSpPr>
        <p:grpSpPr bwMode="auto">
          <a:xfrm>
            <a:off x="4737100" y="3975100"/>
            <a:ext cx="1295400" cy="461963"/>
            <a:chOff x="3639312" y="3962400"/>
            <a:chExt cx="1295400" cy="461665"/>
          </a:xfrm>
        </p:grpSpPr>
        <p:sp>
          <p:nvSpPr>
            <p:cNvPr id="32867" name="TextBox 160"/>
            <p:cNvSpPr txBox="1">
              <a:spLocks noChangeArrowheads="1"/>
            </p:cNvSpPr>
            <p:nvPr/>
          </p:nvSpPr>
          <p:spPr bwMode="auto">
            <a:xfrm>
              <a:off x="3639312" y="39624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</a:p>
          </p:txBody>
        </p:sp>
        <p:grpSp>
          <p:nvGrpSpPr>
            <p:cNvPr id="32868" name="Group 216"/>
            <p:cNvGrpSpPr>
              <a:grpSpLocks/>
            </p:cNvGrpSpPr>
            <p:nvPr/>
          </p:nvGrpSpPr>
          <p:grpSpPr bwMode="auto"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51823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364925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54748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73163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914200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0967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9" name="Group 168"/>
          <p:cNvGrpSpPr>
            <a:grpSpLocks/>
          </p:cNvGrpSpPr>
          <p:nvPr/>
        </p:nvGrpSpPr>
        <p:grpSpPr bwMode="auto">
          <a:xfrm>
            <a:off x="4919663" y="3975100"/>
            <a:ext cx="1295400" cy="461963"/>
            <a:chOff x="3639312" y="3962400"/>
            <a:chExt cx="1295400" cy="461665"/>
          </a:xfrm>
        </p:grpSpPr>
        <p:sp>
          <p:nvSpPr>
            <p:cNvPr id="32859" name="TextBox 169"/>
            <p:cNvSpPr txBox="1">
              <a:spLocks noChangeArrowheads="1"/>
            </p:cNvSpPr>
            <p:nvPr/>
          </p:nvSpPr>
          <p:spPr bwMode="auto">
            <a:xfrm>
              <a:off x="3639312" y="39624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</a:p>
          </p:txBody>
        </p:sp>
        <p:grpSp>
          <p:nvGrpSpPr>
            <p:cNvPr id="32860" name="Group 216"/>
            <p:cNvGrpSpPr>
              <a:grpSpLocks/>
            </p:cNvGrpSpPr>
            <p:nvPr/>
          </p:nvGrpSpPr>
          <p:grpSpPr bwMode="auto"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51823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364924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54748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731637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914199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096762" y="4267768"/>
                <a:ext cx="152400" cy="22845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3" name="Group 231"/>
          <p:cNvGrpSpPr>
            <a:grpSpLocks/>
          </p:cNvGrpSpPr>
          <p:nvPr/>
        </p:nvGrpSpPr>
        <p:grpSpPr bwMode="auto">
          <a:xfrm>
            <a:off x="4114800" y="4495800"/>
            <a:ext cx="457200" cy="841375"/>
            <a:chOff x="3429000" y="5334000"/>
            <a:chExt cx="457200" cy="841871"/>
          </a:xfrm>
        </p:grpSpPr>
        <p:sp>
          <p:nvSpPr>
            <p:cNvPr id="32855" name="TextBox 187"/>
            <p:cNvSpPr txBox="1">
              <a:spLocks noChangeArrowheads="1"/>
            </p:cNvSpPr>
            <p:nvPr/>
          </p:nvSpPr>
          <p:spPr bwMode="auto">
            <a:xfrm>
              <a:off x="3429000" y="5714206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grpSp>
          <p:nvGrpSpPr>
            <p:cNvPr id="32856" name="Group 230"/>
            <p:cNvGrpSpPr>
              <a:grpSpLocks/>
            </p:cNvGrpSpPr>
            <p:nvPr/>
          </p:nvGrpSpPr>
          <p:grpSpPr bwMode="auto"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189" name="Straight Arrow Connector 188"/>
              <p:cNvCxnSpPr/>
              <p:nvPr/>
            </p:nvCxnSpPr>
            <p:spPr>
              <a:xfrm rot="5400000">
                <a:off x="3447167" y="5485696"/>
                <a:ext cx="304980" cy="158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3529013" y="5821650"/>
                <a:ext cx="152400" cy="228735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7" name="Group 232"/>
          <p:cNvGrpSpPr>
            <a:grpSpLocks/>
          </p:cNvGrpSpPr>
          <p:nvPr/>
        </p:nvGrpSpPr>
        <p:grpSpPr bwMode="auto">
          <a:xfrm>
            <a:off x="4297363" y="4495800"/>
            <a:ext cx="457200" cy="841375"/>
            <a:chOff x="3429000" y="5334000"/>
            <a:chExt cx="457200" cy="841871"/>
          </a:xfrm>
        </p:grpSpPr>
        <p:sp>
          <p:nvSpPr>
            <p:cNvPr id="32851" name="TextBox 233"/>
            <p:cNvSpPr txBox="1">
              <a:spLocks noChangeArrowheads="1"/>
            </p:cNvSpPr>
            <p:nvPr/>
          </p:nvSpPr>
          <p:spPr bwMode="auto">
            <a:xfrm>
              <a:off x="3429000" y="5714206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grpSp>
          <p:nvGrpSpPr>
            <p:cNvPr id="32852" name="Group 230"/>
            <p:cNvGrpSpPr>
              <a:grpSpLocks/>
            </p:cNvGrpSpPr>
            <p:nvPr/>
          </p:nvGrpSpPr>
          <p:grpSpPr bwMode="auto"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rot="5400000">
                <a:off x="3447166" y="5485696"/>
                <a:ext cx="30498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Rectangle 236"/>
              <p:cNvSpPr/>
              <p:nvPr/>
            </p:nvSpPr>
            <p:spPr>
              <a:xfrm>
                <a:off x="3529012" y="5821650"/>
                <a:ext cx="152400" cy="228735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9" name="Group 237"/>
          <p:cNvGrpSpPr>
            <a:grpSpLocks/>
          </p:cNvGrpSpPr>
          <p:nvPr/>
        </p:nvGrpSpPr>
        <p:grpSpPr bwMode="auto">
          <a:xfrm>
            <a:off x="4479925" y="4495800"/>
            <a:ext cx="457200" cy="841375"/>
            <a:chOff x="3429000" y="5334000"/>
            <a:chExt cx="457200" cy="841871"/>
          </a:xfrm>
        </p:grpSpPr>
        <p:sp>
          <p:nvSpPr>
            <p:cNvPr id="32847" name="TextBox 238"/>
            <p:cNvSpPr txBox="1">
              <a:spLocks noChangeArrowheads="1"/>
            </p:cNvSpPr>
            <p:nvPr/>
          </p:nvSpPr>
          <p:spPr bwMode="auto">
            <a:xfrm>
              <a:off x="3429000" y="5714206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grpSp>
          <p:nvGrpSpPr>
            <p:cNvPr id="32848" name="Group 230"/>
            <p:cNvGrpSpPr>
              <a:grpSpLocks/>
            </p:cNvGrpSpPr>
            <p:nvPr/>
          </p:nvGrpSpPr>
          <p:grpSpPr bwMode="auto"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41" name="Straight Arrow Connector 240"/>
              <p:cNvCxnSpPr/>
              <p:nvPr/>
            </p:nvCxnSpPr>
            <p:spPr>
              <a:xfrm rot="5400000">
                <a:off x="3447167" y="5485696"/>
                <a:ext cx="304980" cy="158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Rectangle 241"/>
              <p:cNvSpPr/>
              <p:nvPr/>
            </p:nvSpPr>
            <p:spPr>
              <a:xfrm>
                <a:off x="3529013" y="5821650"/>
                <a:ext cx="152400" cy="228735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35" name="Group 242"/>
          <p:cNvGrpSpPr>
            <a:grpSpLocks/>
          </p:cNvGrpSpPr>
          <p:nvPr/>
        </p:nvGrpSpPr>
        <p:grpSpPr bwMode="auto">
          <a:xfrm>
            <a:off x="4664075" y="4495800"/>
            <a:ext cx="457200" cy="841375"/>
            <a:chOff x="3429000" y="5334000"/>
            <a:chExt cx="457200" cy="841871"/>
          </a:xfrm>
        </p:grpSpPr>
        <p:sp>
          <p:nvSpPr>
            <p:cNvPr id="32843" name="TextBox 243"/>
            <p:cNvSpPr txBox="1">
              <a:spLocks noChangeArrowheads="1"/>
            </p:cNvSpPr>
            <p:nvPr/>
          </p:nvSpPr>
          <p:spPr bwMode="auto">
            <a:xfrm>
              <a:off x="3429000" y="5714206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grpSp>
          <p:nvGrpSpPr>
            <p:cNvPr id="32844" name="Group 230"/>
            <p:cNvGrpSpPr>
              <a:grpSpLocks/>
            </p:cNvGrpSpPr>
            <p:nvPr/>
          </p:nvGrpSpPr>
          <p:grpSpPr bwMode="auto"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46" name="Straight Arrow Connector 245"/>
              <p:cNvCxnSpPr/>
              <p:nvPr/>
            </p:nvCxnSpPr>
            <p:spPr>
              <a:xfrm rot="5400000">
                <a:off x="3447167" y="5485696"/>
                <a:ext cx="304980" cy="158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tangle 246"/>
              <p:cNvSpPr/>
              <p:nvPr/>
            </p:nvSpPr>
            <p:spPr>
              <a:xfrm>
                <a:off x="3529013" y="5821650"/>
                <a:ext cx="152400" cy="228735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37" name="Group 247"/>
          <p:cNvGrpSpPr>
            <a:grpSpLocks/>
          </p:cNvGrpSpPr>
          <p:nvPr/>
        </p:nvGrpSpPr>
        <p:grpSpPr bwMode="auto">
          <a:xfrm>
            <a:off x="4846638" y="4495800"/>
            <a:ext cx="457200" cy="841375"/>
            <a:chOff x="3429000" y="5334000"/>
            <a:chExt cx="457200" cy="841871"/>
          </a:xfrm>
        </p:grpSpPr>
        <p:sp>
          <p:nvSpPr>
            <p:cNvPr id="32839" name="TextBox 248"/>
            <p:cNvSpPr txBox="1">
              <a:spLocks noChangeArrowheads="1"/>
            </p:cNvSpPr>
            <p:nvPr/>
          </p:nvSpPr>
          <p:spPr bwMode="auto">
            <a:xfrm>
              <a:off x="3429000" y="5714206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grpSp>
          <p:nvGrpSpPr>
            <p:cNvPr id="32840" name="Group 230"/>
            <p:cNvGrpSpPr>
              <a:grpSpLocks/>
            </p:cNvGrpSpPr>
            <p:nvPr/>
          </p:nvGrpSpPr>
          <p:grpSpPr bwMode="auto"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51" name="Straight Arrow Connector 250"/>
              <p:cNvCxnSpPr/>
              <p:nvPr/>
            </p:nvCxnSpPr>
            <p:spPr>
              <a:xfrm rot="5400000">
                <a:off x="3447166" y="5485696"/>
                <a:ext cx="30498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Rectangle 251"/>
              <p:cNvSpPr/>
              <p:nvPr/>
            </p:nvSpPr>
            <p:spPr>
              <a:xfrm>
                <a:off x="3529012" y="5821650"/>
                <a:ext cx="152400" cy="228735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39" name="Group 252"/>
          <p:cNvGrpSpPr>
            <a:grpSpLocks/>
          </p:cNvGrpSpPr>
          <p:nvPr/>
        </p:nvGrpSpPr>
        <p:grpSpPr bwMode="auto">
          <a:xfrm>
            <a:off x="5029200" y="4495800"/>
            <a:ext cx="457200" cy="841375"/>
            <a:chOff x="3429000" y="5334000"/>
            <a:chExt cx="457200" cy="841871"/>
          </a:xfrm>
        </p:grpSpPr>
        <p:sp>
          <p:nvSpPr>
            <p:cNvPr id="32835" name="TextBox 253"/>
            <p:cNvSpPr txBox="1">
              <a:spLocks noChangeArrowheads="1"/>
            </p:cNvSpPr>
            <p:nvPr/>
          </p:nvSpPr>
          <p:spPr bwMode="auto">
            <a:xfrm>
              <a:off x="3429000" y="5714206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grpSp>
          <p:nvGrpSpPr>
            <p:cNvPr id="32836" name="Group 230"/>
            <p:cNvGrpSpPr>
              <a:grpSpLocks/>
            </p:cNvGrpSpPr>
            <p:nvPr/>
          </p:nvGrpSpPr>
          <p:grpSpPr bwMode="auto"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56" name="Straight Arrow Connector 255"/>
              <p:cNvCxnSpPr/>
              <p:nvPr/>
            </p:nvCxnSpPr>
            <p:spPr>
              <a:xfrm rot="5400000">
                <a:off x="3447167" y="5485696"/>
                <a:ext cx="304980" cy="158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Rectangle 256"/>
              <p:cNvSpPr/>
              <p:nvPr/>
            </p:nvSpPr>
            <p:spPr>
              <a:xfrm>
                <a:off x="3529013" y="5821650"/>
                <a:ext cx="152400" cy="228735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45" name="Group 257"/>
          <p:cNvGrpSpPr>
            <a:grpSpLocks/>
          </p:cNvGrpSpPr>
          <p:nvPr/>
        </p:nvGrpSpPr>
        <p:grpSpPr bwMode="auto">
          <a:xfrm>
            <a:off x="5211763" y="4495800"/>
            <a:ext cx="457200" cy="841375"/>
            <a:chOff x="3429000" y="5334000"/>
            <a:chExt cx="457200" cy="841871"/>
          </a:xfrm>
        </p:grpSpPr>
        <p:sp>
          <p:nvSpPr>
            <p:cNvPr id="32831" name="TextBox 258"/>
            <p:cNvSpPr txBox="1">
              <a:spLocks noChangeArrowheads="1"/>
            </p:cNvSpPr>
            <p:nvPr/>
          </p:nvSpPr>
          <p:spPr bwMode="auto">
            <a:xfrm>
              <a:off x="3429000" y="5714206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grpSp>
          <p:nvGrpSpPr>
            <p:cNvPr id="32832" name="Group 230"/>
            <p:cNvGrpSpPr>
              <a:grpSpLocks/>
            </p:cNvGrpSpPr>
            <p:nvPr/>
          </p:nvGrpSpPr>
          <p:grpSpPr bwMode="auto"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61" name="Straight Arrow Connector 260"/>
              <p:cNvCxnSpPr/>
              <p:nvPr/>
            </p:nvCxnSpPr>
            <p:spPr>
              <a:xfrm rot="5400000">
                <a:off x="3447166" y="5485696"/>
                <a:ext cx="30498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Rectangle 261"/>
              <p:cNvSpPr/>
              <p:nvPr/>
            </p:nvSpPr>
            <p:spPr>
              <a:xfrm>
                <a:off x="3529012" y="5821650"/>
                <a:ext cx="152400" cy="228735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47" name="Group 262"/>
          <p:cNvGrpSpPr>
            <a:grpSpLocks/>
          </p:cNvGrpSpPr>
          <p:nvPr/>
        </p:nvGrpSpPr>
        <p:grpSpPr bwMode="auto">
          <a:xfrm>
            <a:off x="5394325" y="4495800"/>
            <a:ext cx="457200" cy="841375"/>
            <a:chOff x="3429000" y="5334000"/>
            <a:chExt cx="457200" cy="841871"/>
          </a:xfrm>
        </p:grpSpPr>
        <p:sp>
          <p:nvSpPr>
            <p:cNvPr id="32827" name="TextBox 263"/>
            <p:cNvSpPr txBox="1">
              <a:spLocks noChangeArrowheads="1"/>
            </p:cNvSpPr>
            <p:nvPr/>
          </p:nvSpPr>
          <p:spPr bwMode="auto">
            <a:xfrm>
              <a:off x="3429000" y="5714206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grpSp>
          <p:nvGrpSpPr>
            <p:cNvPr id="32828" name="Group 230"/>
            <p:cNvGrpSpPr>
              <a:grpSpLocks/>
            </p:cNvGrpSpPr>
            <p:nvPr/>
          </p:nvGrpSpPr>
          <p:grpSpPr bwMode="auto"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66" name="Straight Arrow Connector 265"/>
              <p:cNvCxnSpPr/>
              <p:nvPr/>
            </p:nvCxnSpPr>
            <p:spPr>
              <a:xfrm rot="5400000">
                <a:off x="3447167" y="5485696"/>
                <a:ext cx="304980" cy="158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Rectangle 266"/>
              <p:cNvSpPr/>
              <p:nvPr/>
            </p:nvSpPr>
            <p:spPr>
              <a:xfrm>
                <a:off x="3529013" y="5821650"/>
                <a:ext cx="152400" cy="228735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68" name="TextBox 267"/>
          <p:cNvSpPr txBox="1">
            <a:spLocks noChangeArrowheads="1"/>
          </p:cNvSpPr>
          <p:nvPr/>
        </p:nvSpPr>
        <p:spPr bwMode="auto">
          <a:xfrm>
            <a:off x="179388" y="5084763"/>
            <a:ext cx="446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E-OR(00000010…) = 1</a:t>
            </a:r>
          </a:p>
          <a:p>
            <a:r>
              <a:rPr lang="en-US" altLang="en-US" sz="2000">
                <a:solidFill>
                  <a:schemeClr val="tx2"/>
                </a:solidFill>
                <a:cs typeface="Courier New" panose="02070309020205020404" pitchFamily="49" charset="0"/>
              </a:rPr>
              <a:t>(string is in the encrypted file!)</a:t>
            </a:r>
          </a:p>
        </p:txBody>
      </p:sp>
      <p:sp>
        <p:nvSpPr>
          <p:cNvPr id="303" name="Content Placeholder 2"/>
          <p:cNvSpPr txBox="1">
            <a:spLocks/>
          </p:cNvSpPr>
          <p:nvPr/>
        </p:nvSpPr>
        <p:spPr>
          <a:xfrm>
            <a:off x="228600" y="1447800"/>
            <a:ext cx="86868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en-US" sz="3000" dirty="0">
                <a:latin typeface="Courier New" pitchFamily="49" charset="0"/>
                <a:cs typeface="Courier New" pitchFamily="49" charset="0"/>
              </a:rPr>
              <a:t>	b</a:t>
            </a:r>
            <a:r>
              <a:rPr lang="en-US" sz="3000" dirty="0">
                <a:latin typeface="+mn-lt"/>
                <a:cs typeface="+mn-cs"/>
              </a:rPr>
              <a:t> denotes an encryption of bit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3000" dirty="0">
                <a:latin typeface="+mn-lt"/>
                <a:cs typeface="+mn-cs"/>
              </a:rPr>
              <a:t>.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685800" y="1524000"/>
            <a:ext cx="3048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18" name="TextBox 304"/>
          <p:cNvSpPr txBox="1">
            <a:spLocks noChangeArrowheads="1"/>
          </p:cNvSpPr>
          <p:nvPr/>
        </p:nvSpPr>
        <p:spPr bwMode="auto">
          <a:xfrm>
            <a:off x="4267200" y="2743200"/>
            <a:ext cx="388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00" u="sng"/>
              <a:t>Step 2: Aggregate info about the subsequences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2124075" y="5807075"/>
            <a:ext cx="3743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E-OR</a:t>
            </a:r>
            <a:r>
              <a:rPr lang="en-US" altLang="en-US"/>
              <a:t> can also be computed from basic bit operations.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1362075" y="5157788"/>
            <a:ext cx="144463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514475" y="5157788"/>
            <a:ext cx="144463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666875" y="5157788"/>
            <a:ext cx="144463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819275" y="5157788"/>
            <a:ext cx="144463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971675" y="5157788"/>
            <a:ext cx="144463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124075" y="5157788"/>
            <a:ext cx="144463" cy="2159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E6C"/>
              </a:solidFill>
            </a:endParaRPr>
          </a:p>
        </p:txBody>
      </p:sp>
      <p:sp>
        <p:nvSpPr>
          <p:cNvPr id="32826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Encrypted String Matching</a:t>
            </a:r>
          </a:p>
        </p:txBody>
      </p:sp>
    </p:spTree>
    <p:extLst>
      <p:ext uri="{BB962C8B-B14F-4D97-AF65-F5344CB8AC3E}">
        <p14:creationId xmlns:p14="http://schemas.microsoft.com/office/powerpoint/2010/main" val="7702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/>
      <p:bldP spid="268" grpId="0"/>
      <p:bldP spid="171" grpId="0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78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Properties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13167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98637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Chosen-</a:t>
            </a:r>
            <a:r>
              <a:rPr lang="en-US" dirty="0" err="1" smtClean="0">
                <a:solidFill>
                  <a:srgbClr val="0070C0"/>
                </a:solidFill>
              </a:rPr>
              <a:t>ciphertext</a:t>
            </a:r>
            <a:r>
              <a:rPr lang="en-US" dirty="0" smtClean="0">
                <a:solidFill>
                  <a:srgbClr val="0070C0"/>
                </a:solidFill>
              </a:rPr>
              <a:t> security: </a:t>
            </a:r>
            <a:r>
              <a:rPr lang="en-US" dirty="0" smtClean="0"/>
              <a:t>HE is malleable by design, standard CCA security cannot be achieved.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Multi-hop:</a:t>
            </a:r>
            <a:r>
              <a:rPr lang="en-US" dirty="0" smtClean="0"/>
              <a:t> Can we apply </a:t>
            </a:r>
            <a:r>
              <a:rPr lang="en-US" dirty="0" err="1" smtClean="0"/>
              <a:t>Eval</a:t>
            </a:r>
            <a:r>
              <a:rPr lang="en-US" dirty="0" smtClean="0"/>
              <a:t> to evaluated </a:t>
            </a:r>
            <a:r>
              <a:rPr lang="en-US" dirty="0" err="1" smtClean="0"/>
              <a:t>ciphertexts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Usually yes, but not inherently so.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Function privacy:</a:t>
            </a:r>
            <a:r>
              <a:rPr lang="en-US" dirty="0" smtClean="0"/>
              <a:t> Does V(</a:t>
            </a:r>
            <a:r>
              <a:rPr lang="en-US" dirty="0" err="1" smtClean="0"/>
              <a:t>pk,f</a:t>
            </a:r>
            <a:r>
              <a:rPr lang="en-US" dirty="0" smtClean="0"/>
              <a:t>,…) hide f?</a:t>
            </a:r>
          </a:p>
          <a:p>
            <a:pPr lvl="1"/>
            <a:r>
              <a:rPr lang="en-US" dirty="0" smtClean="0"/>
              <a:t>Even from an adversary that has the secret key?</a:t>
            </a:r>
          </a:p>
          <a:p>
            <a:pPr lvl="1"/>
            <a:r>
              <a:rPr lang="en-US" dirty="0" smtClean="0"/>
              <a:t>This can be arranged.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82544"/>
            <a:ext cx="8991600" cy="4823056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Obfuscation: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 give the cloud an “encrypted” program </a:t>
            </a:r>
            <a:r>
              <a:rPr lang="en-US" dirty="0" err="1" smtClean="0"/>
              <a:t>Enc</a:t>
            </a:r>
            <a:r>
              <a:rPr lang="en-US" dirty="0" smtClean="0"/>
              <a:t>(P).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For any input x, cloud can compute </a:t>
            </a:r>
            <a:r>
              <a:rPr lang="en-US" dirty="0" err="1" smtClean="0"/>
              <a:t>Enc</a:t>
            </a:r>
            <a:r>
              <a:rPr lang="en-US" dirty="0" smtClean="0"/>
              <a:t>(P)(x) = P(x).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Cloud learns “nothing” about P, except {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,P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)}. </a:t>
            </a:r>
          </a:p>
          <a:p>
            <a:pPr lvl="8"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Difference between obfuscation and </a:t>
            </a:r>
            <a:r>
              <a:rPr lang="en-US" dirty="0" smtClean="0"/>
              <a:t>FHE</a:t>
            </a:r>
            <a:r>
              <a:rPr lang="en-US" dirty="0"/>
              <a:t>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In </a:t>
            </a:r>
            <a:r>
              <a:rPr lang="en-US" dirty="0" smtClean="0"/>
              <a:t>FHE</a:t>
            </a:r>
            <a:r>
              <a:rPr lang="en-US" dirty="0"/>
              <a:t>, cloud computes </a:t>
            </a:r>
            <a:r>
              <a:rPr lang="en-US" dirty="0" err="1" smtClean="0"/>
              <a:t>Enc</a:t>
            </a:r>
            <a:r>
              <a:rPr lang="en-US" dirty="0" smtClean="0"/>
              <a:t>(P(x</a:t>
            </a:r>
            <a:r>
              <a:rPr lang="en-US" dirty="0"/>
              <a:t>)), and it can’t decrypt to get P(x</a:t>
            </a:r>
            <a:r>
              <a:rPr lang="en-US" dirty="0" smtClean="0"/>
              <a:t>).</a:t>
            </a:r>
          </a:p>
          <a:p>
            <a:pPr lvl="8"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Barak et al: “On the (</a:t>
            </a:r>
            <a:r>
              <a:rPr lang="en-US" dirty="0" err="1" smtClean="0"/>
              <a:t>Im</a:t>
            </a:r>
            <a:r>
              <a:rPr lang="en-US" dirty="0" smtClean="0"/>
              <a:t>)possibility of Obfuscating Programs”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Certain types of obfuscation are impossible.</a:t>
            </a:r>
          </a:p>
          <a:p>
            <a:pPr lvl="8"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Garg</a:t>
            </a:r>
            <a:r>
              <a:rPr lang="en-US" dirty="0" smtClean="0"/>
              <a:t> et al: “Candidate </a:t>
            </a:r>
            <a:r>
              <a:rPr lang="en-US" dirty="0" err="1" smtClean="0"/>
              <a:t>Indistinguishability</a:t>
            </a:r>
            <a:r>
              <a:rPr lang="en-US" dirty="0" smtClean="0"/>
              <a:t> Obfuscation and Functional Encryption for All Circuits”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Certain types of obfuscation seem possible (we have schemes).</a:t>
            </a:r>
          </a:p>
          <a:p>
            <a:pPr lvl="8">
              <a:defRPr/>
            </a:pPr>
            <a:endParaRPr lang="en-US" dirty="0" smtClean="0"/>
          </a:p>
        </p:txBody>
      </p:sp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FHE Doesn’t Do Obfuscation</a:t>
            </a:r>
          </a:p>
        </p:txBody>
      </p:sp>
    </p:spTree>
    <p:extLst>
      <p:ext uri="{BB962C8B-B14F-4D97-AF65-F5344CB8AC3E}">
        <p14:creationId xmlns:p14="http://schemas.microsoft.com/office/powerpoint/2010/main" val="19171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136" y="1752600"/>
            <a:ext cx="8881864" cy="5148071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700" dirty="0" smtClean="0"/>
              <a:t>Circuits vs. RAMs: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Circuits are powerful</a:t>
            </a:r>
            <a:r>
              <a:rPr lang="en-US" sz="2400" dirty="0" smtClean="0"/>
              <a:t>: Circuit-size </a:t>
            </a:r>
            <a:r>
              <a:rPr lang="en-US" sz="2400" dirty="0" smtClean="0">
                <a:cs typeface="Times New Roman"/>
              </a:rPr>
              <a:t>≈</a:t>
            </a:r>
            <a:r>
              <a:rPr lang="en-US" sz="2400" dirty="0" smtClean="0"/>
              <a:t> TM complexity.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i="1" dirty="0" smtClean="0">
                <a:solidFill>
                  <a:srgbClr val="0070C0"/>
                </a:solidFill>
              </a:rPr>
              <a:t>But</a:t>
            </a:r>
            <a:r>
              <a:rPr lang="en-US" sz="2400" dirty="0" smtClean="0">
                <a:solidFill>
                  <a:srgbClr val="0070C0"/>
                </a:solidFill>
              </a:rPr>
              <a:t> random-access machines compute some functions much faster</a:t>
            </a:r>
            <a:r>
              <a:rPr lang="en-US" sz="2400" dirty="0" smtClean="0"/>
              <a:t> than a TM or circuit (Binary search)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Can’t do “random access” on encrypted data </a:t>
            </a:r>
            <a:r>
              <a:rPr lang="en-US" sz="2400" dirty="0" smtClean="0"/>
              <a:t>without leaking some information (not surprising)</a:t>
            </a:r>
          </a:p>
          <a:p>
            <a:pPr lvl="8">
              <a:defRPr/>
            </a:pPr>
            <a:endParaRPr lang="en-US" sz="12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700" dirty="0" smtClean="0"/>
              <a:t>What we can do: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Oblivious RAM</a:t>
            </a:r>
            <a:r>
              <a:rPr lang="en-US" sz="2400" dirty="0" smtClean="0"/>
              <a:t>: But this is a very interactive protocol between client and server where server can’t tell what client is computing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Use Obfuscation to do </a:t>
            </a:r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dirty="0" smtClean="0">
                <a:solidFill>
                  <a:srgbClr val="0070C0"/>
                </a:solidFill>
              </a:rPr>
              <a:t>RAM</a:t>
            </a:r>
            <a:r>
              <a:rPr lang="en-US" sz="2400" dirty="0" smtClean="0"/>
              <a:t>: Intuitively, obfuscation allows addresses in memory to be revealed “</a:t>
            </a:r>
            <a:r>
              <a:rPr lang="en-US" sz="2400" dirty="0" err="1" smtClean="0"/>
              <a:t>noninteractively</a:t>
            </a:r>
            <a:r>
              <a:rPr lang="en-US" sz="2400" dirty="0" smtClean="0"/>
              <a:t>”.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3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sz="2000" dirty="0"/>
          </a:p>
        </p:txBody>
      </p:sp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FHE Doesn’t Do RAM</a:t>
            </a:r>
          </a:p>
        </p:txBody>
      </p:sp>
    </p:spTree>
    <p:extLst>
      <p:ext uri="{BB962C8B-B14F-4D97-AF65-F5344CB8AC3E}">
        <p14:creationId xmlns:p14="http://schemas.microsoft.com/office/powerpoint/2010/main" val="12901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98637"/>
            <a:ext cx="8686800" cy="4525963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Multi-Key FHE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Different clients encrypt data under different FHE keys.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Later, cloud “combines” data encrypted under different keys: Enc</a:t>
            </a:r>
            <a:r>
              <a:rPr lang="en-US" baseline="-15000" dirty="0" smtClean="0"/>
              <a:t>pk1,…,</a:t>
            </a:r>
            <a:r>
              <a:rPr lang="en-US" baseline="-15000" dirty="0" err="1" smtClean="0"/>
              <a:t>pkt</a:t>
            </a:r>
            <a:r>
              <a:rPr lang="en-US" dirty="0" smtClean="0"/>
              <a:t>(f(m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)) 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err="1" smtClean="0"/>
              <a:t>Eval</a:t>
            </a:r>
            <a:r>
              <a:rPr lang="en-US" dirty="0" smtClean="0"/>
              <a:t>(pk</a:t>
            </a:r>
            <a:r>
              <a:rPr lang="en-US" baseline="-25000" dirty="0" smtClean="0"/>
              <a:t>1</a:t>
            </a:r>
            <a:r>
              <a:rPr lang="en-US" dirty="0" smtClean="0"/>
              <a:t>,…pk</a:t>
            </a:r>
            <a:r>
              <a:rPr lang="en-US" baseline="-25000" dirty="0" smtClean="0"/>
              <a:t>t</a:t>
            </a:r>
            <a:r>
              <a:rPr lang="en-US" dirty="0" smtClean="0"/>
              <a:t>,f,c</a:t>
            </a:r>
            <a:r>
              <a:rPr lang="en-US" baseline="-25000" dirty="0" smtClean="0"/>
              <a:t>1</a:t>
            </a:r>
            <a:r>
              <a:rPr lang="en-US" dirty="0" smtClean="0"/>
              <a:t>,…c</a:t>
            </a:r>
            <a:r>
              <a:rPr lang="en-US" baseline="-25000" dirty="0" smtClean="0"/>
              <a:t>t</a:t>
            </a:r>
            <a:r>
              <a:rPr lang="en-US" dirty="0" smtClean="0"/>
              <a:t>).</a:t>
            </a:r>
          </a:p>
          <a:p>
            <a:pPr lvl="8"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FHE doesn’t do this “automatically”.</a:t>
            </a:r>
          </a:p>
          <a:p>
            <a:pPr lvl="8"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But, now we have a couple of schemes that do this.</a:t>
            </a:r>
            <a:endParaRPr lang="en-US" dirty="0"/>
          </a:p>
        </p:txBody>
      </p:sp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FHE Doesn’t Do Multi-Key</a:t>
            </a:r>
          </a:p>
        </p:txBody>
      </p:sp>
    </p:spTree>
    <p:extLst>
      <p:ext uri="{BB962C8B-B14F-4D97-AF65-F5344CB8AC3E}">
        <p14:creationId xmlns:p14="http://schemas.microsoft.com/office/powerpoint/2010/main" val="27194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 Quiz! How can HE be secure?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8001000" cy="990600"/>
          </a:xfrm>
        </p:spPr>
        <p:txBody>
          <a:bodyPr>
            <a:noAutofit/>
          </a:bodyPr>
          <a:lstStyle/>
          <a:p>
            <a:r>
              <a:rPr lang="en-US" sz="3700" dirty="0" err="1" smtClean="0"/>
              <a:t>Homomorphic</a:t>
            </a:r>
            <a:r>
              <a:rPr lang="en-US" sz="3700" dirty="0" smtClean="0"/>
              <a:t> Encryption at a High Level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6593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HE Security: A Paradox?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393"/>
            <a:ext cx="8424672" cy="3224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52287"/>
            <a:ext cx="8427720" cy="9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Constructing HE: An Early Attempt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556760" cy="2152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" y="2194560"/>
            <a:ext cx="751713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" y="2819400"/>
            <a:ext cx="5568315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6" y="3276600"/>
            <a:ext cx="7736205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" y="3733800"/>
            <a:ext cx="6122670" cy="274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" y="4147185"/>
            <a:ext cx="8134350" cy="272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5417819"/>
            <a:ext cx="8331708" cy="6736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248400"/>
            <a:ext cx="4650105" cy="274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6" y="4522471"/>
            <a:ext cx="8333232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Constructing HE: Attempts Using Ring </a:t>
            </a:r>
            <a:r>
              <a:rPr lang="en-US" dirty="0" err="1" smtClean="0"/>
              <a:t>Homomorphisms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Homomorphism Approach to HE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60270"/>
            <a:ext cx="4091940" cy="27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693670"/>
            <a:ext cx="3476625" cy="274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154680"/>
            <a:ext cx="7692390" cy="270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11880"/>
            <a:ext cx="7673340" cy="62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4" y="5694045"/>
            <a:ext cx="7583805" cy="984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52949"/>
            <a:ext cx="8353045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3752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Ring </a:t>
            </a:r>
            <a:r>
              <a:rPr lang="en-US" sz="3600" dirty="0" err="1"/>
              <a:t>Homomorphisms</a:t>
            </a:r>
            <a:r>
              <a:rPr lang="en-US" sz="3600" dirty="0"/>
              <a:t> using Secret Eigenvectors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3" y="3737615"/>
            <a:ext cx="3204210" cy="3257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1905000"/>
            <a:ext cx="1905000" cy="838200"/>
          </a:xfrm>
          <a:prstGeom prst="rect">
            <a:avLst/>
          </a:prstGeom>
          <a:solidFill>
            <a:srgbClr val="83D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Ciphertext</a:t>
            </a:r>
            <a:r>
              <a:rPr lang="en-US" sz="3000" dirty="0" smtClean="0">
                <a:solidFill>
                  <a:schemeClr val="tx1"/>
                </a:solidFill>
              </a:rPr>
              <a:t> Matrix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1905000"/>
            <a:ext cx="1828800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Message Eigenvalue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905000"/>
            <a:ext cx="2057400" cy="838200"/>
          </a:xfrm>
          <a:prstGeom prst="rect">
            <a:avLst/>
          </a:prstGeom>
          <a:solidFill>
            <a:srgbClr val="FF5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Secret Key Eigenvector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1866900" y="2743200"/>
            <a:ext cx="800100" cy="581023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4953000" y="2743200"/>
            <a:ext cx="1638300" cy="73342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4191000" y="2743200"/>
            <a:ext cx="165736" cy="73342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1" y="4680585"/>
            <a:ext cx="7713345" cy="1339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3" y="6124575"/>
            <a:ext cx="4981575" cy="272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8" y="6505575"/>
            <a:ext cx="6943725" cy="27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1" y="4267200"/>
            <a:ext cx="772858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3752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Ring </a:t>
            </a:r>
            <a:r>
              <a:rPr lang="en-US" sz="3600" dirty="0" err="1"/>
              <a:t>Homomorphisms</a:t>
            </a:r>
            <a:r>
              <a:rPr lang="en-US" sz="3600" dirty="0"/>
              <a:t> using Secret Eigenvectors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3" y="3737615"/>
            <a:ext cx="3204210" cy="3257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1905000"/>
            <a:ext cx="1905000" cy="838200"/>
          </a:xfrm>
          <a:prstGeom prst="rect">
            <a:avLst/>
          </a:prstGeom>
          <a:solidFill>
            <a:srgbClr val="83D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Ciphertext</a:t>
            </a:r>
            <a:r>
              <a:rPr lang="en-US" sz="3000" dirty="0" smtClean="0">
                <a:solidFill>
                  <a:schemeClr val="tx1"/>
                </a:solidFill>
              </a:rPr>
              <a:t> Matrix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1905000"/>
            <a:ext cx="1828800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Message Eigenvalue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905000"/>
            <a:ext cx="2057400" cy="838200"/>
          </a:xfrm>
          <a:prstGeom prst="rect">
            <a:avLst/>
          </a:prstGeom>
          <a:solidFill>
            <a:srgbClr val="FF5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Secret Key Eigenvector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1866900" y="2743200"/>
            <a:ext cx="800100" cy="581023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4953000" y="2743200"/>
            <a:ext cx="1638300" cy="73342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4191000" y="2743200"/>
            <a:ext cx="165736" cy="73342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1" y="4680585"/>
            <a:ext cx="7713345" cy="1339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3" y="6124575"/>
            <a:ext cx="4981575" cy="272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8" y="6505575"/>
            <a:ext cx="6943725" cy="27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1" y="4267200"/>
            <a:ext cx="7728585" cy="2762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6250" y="4124910"/>
            <a:ext cx="7985766" cy="1891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Decryption function should be </a:t>
            </a:r>
            <a:r>
              <a:rPr lang="en-US" sz="2800" b="1" dirty="0" err="1" smtClean="0">
                <a:solidFill>
                  <a:schemeClr val="tx1"/>
                </a:solidFill>
              </a:rPr>
              <a:t>unlearnable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from plaintext/</a:t>
            </a:r>
            <a:r>
              <a:rPr lang="en-US" sz="2800" dirty="0" err="1" smtClean="0">
                <a:solidFill>
                  <a:schemeClr val="tx1"/>
                </a:solidFill>
              </a:rPr>
              <a:t>ciphertext</a:t>
            </a:r>
            <a:r>
              <a:rPr lang="en-US" sz="2800" dirty="0" smtClean="0">
                <a:solidFill>
                  <a:schemeClr val="tx1"/>
                </a:solidFill>
              </a:rPr>
              <a:t> pairs (m</a:t>
            </a:r>
            <a:r>
              <a:rPr lang="en-US" sz="2800" baseline="-25000" dirty="0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, E(m</a:t>
            </a:r>
            <a:r>
              <a:rPr lang="en-US" sz="2800" baseline="-25000" dirty="0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)).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Linear functions are learnable.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3752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Comment on Eigenvector Scheme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32" y="4814316"/>
            <a:ext cx="5617464" cy="367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9129" y="2981701"/>
            <a:ext cx="1905000" cy="838200"/>
          </a:xfrm>
          <a:prstGeom prst="rect">
            <a:avLst/>
          </a:prstGeom>
          <a:solidFill>
            <a:srgbClr val="83D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Ciphertext</a:t>
            </a:r>
            <a:r>
              <a:rPr lang="en-US" sz="3000" dirty="0" smtClean="0">
                <a:solidFill>
                  <a:schemeClr val="tx1"/>
                </a:solidFill>
              </a:rPr>
              <a:t> Matrix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1329" y="2981701"/>
            <a:ext cx="1828800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Message Eigenvalue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7329" y="2981701"/>
            <a:ext cx="2057400" cy="838200"/>
          </a:xfrm>
          <a:prstGeom prst="rect">
            <a:avLst/>
          </a:prstGeom>
          <a:solidFill>
            <a:srgbClr val="FF5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Secret Key Eigenvector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1651629" y="3819901"/>
            <a:ext cx="800100" cy="581023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4737729" y="3819901"/>
            <a:ext cx="1638300" cy="73342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3975729" y="3819901"/>
            <a:ext cx="165736" cy="73342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20511"/>
            <a:ext cx="8423148" cy="6278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9" y="1828797"/>
            <a:ext cx="8410957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Patch the Ring Homomorphism Schemes?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5781675" cy="278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" y="2649856"/>
            <a:ext cx="7692390" cy="626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36670"/>
            <a:ext cx="6553200" cy="274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4326255"/>
            <a:ext cx="6821805" cy="272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724400"/>
            <a:ext cx="575881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Patch the Eigenvector Scheme with Noise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05000"/>
            <a:ext cx="5316855" cy="325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3" y="2623184"/>
            <a:ext cx="3830955" cy="325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8" y="3232791"/>
            <a:ext cx="8345805" cy="1960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21680"/>
            <a:ext cx="840790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Key Encryption (PKE)</a:t>
            </a:r>
            <a:r>
              <a:rPr lang="en-US" sz="3600" dirty="0" smtClean="0"/>
              <a:t> [DH76,RSA77]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1981200"/>
            <a:ext cx="512826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4" y="2590800"/>
            <a:ext cx="4051935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2" y="3200400"/>
            <a:ext cx="4063365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4" y="5132073"/>
            <a:ext cx="8415528" cy="1011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1" y="6275070"/>
            <a:ext cx="7490460" cy="278130"/>
          </a:xfrm>
          <a:prstGeom prst="rect">
            <a:avLst/>
          </a:prstGeom>
        </p:spPr>
      </p:pic>
      <p:pic>
        <p:nvPicPr>
          <p:cNvPr id="11" name="Picture 12" descr="C:\Documents and Settings\craig\Local Settings\Temporary Internet Files\Content.IE5\HPOK5E8N\MCj04339030000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8859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6748463" y="1579563"/>
            <a:ext cx="2395537" cy="2306637"/>
            <a:chOff x="6748463" y="1251856"/>
            <a:chExt cx="2395537" cy="2307317"/>
          </a:xfrm>
        </p:grpSpPr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6748463" y="1251856"/>
              <a:ext cx="2395537" cy="2307317"/>
              <a:chOff x="5278892" y="2122260"/>
              <a:chExt cx="2743200" cy="2743200"/>
            </a:xfrm>
          </p:grpSpPr>
          <p:pic>
            <p:nvPicPr>
              <p:cNvPr id="15" name="Picture 11" descr="C:\Documents and Settings\craig\Local Settings\Temporary Internet Files\Content.IE5\MD12BDCG\MCj04413130000[1]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892" y="2122260"/>
                <a:ext cx="27432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7"/>
              <p:cNvSpPr txBox="1">
                <a:spLocks noChangeArrowheads="1"/>
              </p:cNvSpPr>
              <p:nvPr/>
            </p:nvSpPr>
            <p:spPr bwMode="auto">
              <a:xfrm rot="-352088">
                <a:off x="6248401" y="2794122"/>
                <a:ext cx="1447800" cy="31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5D5DC9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100" dirty="0">
                  <a:solidFill>
                    <a:srgbClr val="C00000"/>
                  </a:solidFill>
                  <a:latin typeface="Engravers MT" pitchFamily="18" charset="0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14" name="TextBox 51"/>
            <p:cNvSpPr txBox="1">
              <a:spLocks noChangeArrowheads="1"/>
            </p:cNvSpPr>
            <p:nvPr/>
          </p:nvSpPr>
          <p:spPr bwMode="auto">
            <a:xfrm rot="-5400000">
              <a:off x="6571249" y="1974079"/>
              <a:ext cx="13129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5D5DC9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0" dirty="0">
                  <a:solidFill>
                    <a:schemeClr val="tx1"/>
                  </a:solidFill>
                  <a:latin typeface="Engravers MT" pitchFamily="18" charset="0"/>
                </a:rPr>
                <a:t>Alice’s </a:t>
              </a:r>
            </a:p>
            <a:p>
              <a:pPr eaLnBrk="1" hangingPunct="1"/>
              <a:r>
                <a:rPr lang="en-US" altLang="en-US" sz="1400" b="0" dirty="0">
                  <a:solidFill>
                    <a:schemeClr val="tx1"/>
                  </a:solidFill>
                  <a:latin typeface="Engravers MT" pitchFamily="18" charset="0"/>
                </a:rPr>
                <a:t>   BOX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6" y="4038598"/>
            <a:ext cx="8417052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Bootstrapping: From Bounded to Unbounded Depth [G09]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 into Philosophy…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9" y="2079009"/>
            <a:ext cx="5541645" cy="22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2514600"/>
            <a:ext cx="7414260" cy="986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8" y="3864593"/>
            <a:ext cx="8252460" cy="276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71975"/>
            <a:ext cx="4535805" cy="276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00600"/>
            <a:ext cx="358330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Meets Cryptography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9010"/>
            <a:ext cx="7425690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1" y="2514600"/>
            <a:ext cx="8511540" cy="659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4" y="3429000"/>
            <a:ext cx="8410575" cy="1203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4" y="5566410"/>
            <a:ext cx="7624572" cy="275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105400"/>
            <a:ext cx="8324089" cy="2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Bootstrapping: Refreshing a </a:t>
            </a:r>
            <a:r>
              <a:rPr lang="en-US" dirty="0" err="1" smtClean="0"/>
              <a:t>Ciphertext</a:t>
            </a:r>
            <a:endParaRPr lang="en-US" dirty="0"/>
          </a:p>
        </p:txBody>
      </p:sp>
      <p:pic>
        <p:nvPicPr>
          <p:cNvPr id="36" name="Picture 27" descr="glove_bo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4152" y="2438400"/>
            <a:ext cx="1600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354952" y="3114675"/>
            <a:ext cx="1723549" cy="4001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f(m</a:t>
            </a:r>
            <a:r>
              <a:rPr lang="en-US" sz="2000" baseline="-25000" dirty="0" smtClean="0"/>
              <a:t>1</a:t>
            </a:r>
            <a:r>
              <a:rPr lang="en-US" sz="2000" dirty="0"/>
              <a:t>,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 </a:t>
            </a:r>
            <a:r>
              <a:rPr lang="en-US" sz="2000" dirty="0"/>
              <a:t>,</a:t>
            </a:r>
            <a:r>
              <a:rPr lang="en-US" sz="2000" dirty="0">
                <a:latin typeface="Tahoma" pitchFamily="34" charset="0"/>
              </a:rPr>
              <a:t>…</a:t>
            </a:r>
            <a:r>
              <a:rPr lang="en-US" sz="2000" dirty="0"/>
              <a:t>, </a:t>
            </a:r>
            <a:r>
              <a:rPr lang="en-US" sz="2000" dirty="0" err="1"/>
              <a:t>m</a:t>
            </a:r>
            <a:r>
              <a:rPr lang="en-US" sz="2000" baseline="-25000" dirty="0" err="1" smtClean="0"/>
              <a:t>t</a:t>
            </a:r>
            <a:r>
              <a:rPr lang="en-US" sz="2000" dirty="0"/>
              <a:t>)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392552" y="2652713"/>
            <a:ext cx="2286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316352" y="2514600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316352" y="31242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…</a:t>
            </a:r>
            <a:endParaRPr lang="en-US" dirty="0"/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1392552" y="2957513"/>
            <a:ext cx="2286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392552" y="3581400"/>
            <a:ext cx="2286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316352" y="2819400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328340" y="3486090"/>
            <a:ext cx="38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 smtClean="0"/>
              <a:t>m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4101138" y="2438400"/>
            <a:ext cx="263214" cy="40011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4996"/>
            <a:ext cx="8310373" cy="277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2" y="4329947"/>
            <a:ext cx="8340852" cy="2743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714760"/>
            <a:ext cx="8089393" cy="6263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" y="5437632"/>
            <a:ext cx="7914131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25 -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25 1.4814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25 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25 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25 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25 -2.96296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5 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44 -3.33333E-6 L 0.0015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8" grpId="2" animBg="1"/>
      <p:bldP spid="39" grpId="0"/>
      <p:bldP spid="39" grpId="1"/>
      <p:bldP spid="39" grpId="2"/>
      <p:bldP spid="40" grpId="0"/>
      <p:bldP spid="40" grpId="1"/>
      <p:bldP spid="40" grpId="2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/>
      <p:bldP spid="43" grpId="1"/>
      <p:bldP spid="43" grpId="2"/>
      <p:bldP spid="44" grpId="0"/>
      <p:bldP spid="44" grpId="1"/>
      <p:bldP spid="44" grpId="2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Bootstrapping: Refreshing a </a:t>
            </a:r>
            <a:r>
              <a:rPr lang="en-US" dirty="0" err="1"/>
              <a:t>Ciphertext</a:t>
            </a:r>
            <a:endParaRPr lang="en-US" dirty="0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43200" y="3962400"/>
            <a:ext cx="1600200" cy="1543050"/>
            <a:chOff x="1728" y="2160"/>
            <a:chExt cx="1008" cy="972"/>
          </a:xfrm>
        </p:grpSpPr>
        <p:pic>
          <p:nvPicPr>
            <p:cNvPr id="31765" name="Picture 27" descr="glove_bo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2160"/>
              <a:ext cx="1008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6" name="Text Box 15"/>
            <p:cNvSpPr txBox="1">
              <a:spLocks noChangeArrowheads="1"/>
            </p:cNvSpPr>
            <p:nvPr/>
          </p:nvSpPr>
          <p:spPr bwMode="auto">
            <a:xfrm>
              <a:off x="2467" y="2160"/>
              <a:ext cx="269" cy="25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D</a:t>
              </a:r>
              <a:r>
                <a:rPr lang="en-US" sz="2000" i="1" baseline="-25000" dirty="0" smtClean="0"/>
                <a:t>c</a:t>
              </a:r>
              <a:endParaRPr lang="en-US" sz="2000" i="1" baseline="-25000" dirty="0"/>
            </a:p>
          </p:txBody>
        </p:sp>
      </p:grp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352800" y="2976562"/>
            <a:ext cx="396875" cy="4001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y</a:t>
            </a:r>
            <a:endParaRPr lang="en-US" sz="2000" baseline="-25000" dirty="0">
              <a:latin typeface="+mj-lt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84250" y="4038600"/>
            <a:ext cx="533400" cy="1524000"/>
            <a:chOff x="528" y="2160"/>
            <a:chExt cx="336" cy="960"/>
          </a:xfrm>
        </p:grpSpPr>
        <p:sp>
          <p:nvSpPr>
            <p:cNvPr id="31761" name="Text Box 10"/>
            <p:cNvSpPr txBox="1">
              <a:spLocks noChangeArrowheads="1"/>
            </p:cNvSpPr>
            <p:nvPr/>
          </p:nvSpPr>
          <p:spPr bwMode="auto">
            <a:xfrm>
              <a:off x="528" y="2160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sk</a:t>
              </a:r>
              <a:r>
                <a:rPr lang="en-US" baseline="-25000"/>
                <a:t>1</a:t>
              </a:r>
            </a:p>
          </p:txBody>
        </p:sp>
        <p:sp>
          <p:nvSpPr>
            <p:cNvPr id="31762" name="Text Box 11"/>
            <p:cNvSpPr txBox="1">
              <a:spLocks noChangeArrowheads="1"/>
            </p:cNvSpPr>
            <p:nvPr/>
          </p:nvSpPr>
          <p:spPr bwMode="auto">
            <a:xfrm>
              <a:off x="528" y="2451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sk</a:t>
              </a:r>
              <a:r>
                <a:rPr lang="en-US" baseline="-25000"/>
                <a:t>2</a:t>
              </a:r>
            </a:p>
          </p:txBody>
        </p:sp>
        <p:sp>
          <p:nvSpPr>
            <p:cNvPr id="31763" name="Text Box 12"/>
            <p:cNvSpPr txBox="1">
              <a:spLocks noChangeArrowheads="1"/>
            </p:cNvSpPr>
            <p:nvPr/>
          </p:nvSpPr>
          <p:spPr bwMode="auto">
            <a:xfrm>
              <a:off x="528" y="2883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 err="1"/>
                <a:t>sk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31764" name="Text Box 13"/>
            <p:cNvSpPr txBox="1">
              <a:spLocks noChangeArrowheads="1"/>
            </p:cNvSpPr>
            <p:nvPr/>
          </p:nvSpPr>
          <p:spPr bwMode="auto">
            <a:xfrm>
              <a:off x="543" y="2592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ahoma" pitchFamily="34" charset="0"/>
                </a:rPr>
                <a:t>…</a:t>
              </a:r>
              <a:endParaRPr lang="en-US" sz="2400" dirty="0"/>
            </a:p>
          </p:txBody>
        </p:sp>
      </p:grpSp>
      <p:sp>
        <p:nvSpPr>
          <p:cNvPr id="68627" name="AutoShape 19"/>
          <p:cNvSpPr>
            <a:spLocks noChangeArrowheads="1"/>
          </p:cNvSpPr>
          <p:nvPr/>
        </p:nvSpPr>
        <p:spPr bwMode="auto">
          <a:xfrm>
            <a:off x="3346450" y="3429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3079224" y="2971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/>
              <a:t>c </a:t>
            </a:r>
            <a:endParaRPr lang="en-US" sz="2000" baseline="-25000" dirty="0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5327650" y="4643438"/>
            <a:ext cx="106680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(</a:t>
            </a:r>
            <a:r>
              <a:rPr lang="en-US" sz="2000" dirty="0" err="1" smtClean="0"/>
              <a:t>sk</a:t>
            </a:r>
            <a:r>
              <a:rPr lang="en-US" sz="2000" dirty="0"/>
              <a:t>)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27650" y="5033963"/>
            <a:ext cx="183515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= D(</a:t>
            </a:r>
            <a:r>
              <a:rPr lang="en-US" sz="2000" dirty="0" err="1" smtClean="0">
                <a:latin typeface="+mj-lt"/>
              </a:rPr>
              <a:t>sk,c</a:t>
            </a:r>
            <a:r>
              <a:rPr lang="en-US" sz="2000" dirty="0" smtClean="0">
                <a:latin typeface="+mj-lt"/>
              </a:rPr>
              <a:t>)  = 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y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477000" y="3352800"/>
            <a:ext cx="24384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New encryption of y, with </a:t>
            </a:r>
            <a:r>
              <a:rPr lang="en-US" sz="2000" i="1" dirty="0" smtClean="0">
                <a:solidFill>
                  <a:schemeClr val="tx1"/>
                </a:solidFill>
              </a:rPr>
              <a:t>less noise.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629400" y="3962400"/>
            <a:ext cx="1066800" cy="685800"/>
          </a:xfrm>
          <a:prstGeom prst="straightConnector1">
            <a:avLst/>
          </a:prstGeom>
          <a:ln w="3492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990600" y="4038600"/>
            <a:ext cx="533400" cy="1524000"/>
            <a:chOff x="528" y="2160"/>
            <a:chExt cx="336" cy="960"/>
          </a:xfrm>
        </p:grpSpPr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28" y="2160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sk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528" y="2451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sk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28" y="2883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sk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543" y="2592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ahoma" pitchFamily="34" charset="0"/>
                </a:rPr>
                <a:t>…</a:t>
              </a:r>
              <a:endParaRPr lang="en-US" sz="2400" dirty="0"/>
            </a:p>
          </p:txBody>
        </p:sp>
      </p:grpSp>
      <p:sp>
        <p:nvSpPr>
          <p:cNvPr id="40" name="Oval 39"/>
          <p:cNvSpPr/>
          <p:nvPr/>
        </p:nvSpPr>
        <p:spPr bwMode="auto">
          <a:xfrm>
            <a:off x="804672" y="3733800"/>
            <a:ext cx="914400" cy="2133600"/>
          </a:xfrm>
          <a:prstGeom prst="ellipse">
            <a:avLst/>
          </a:prstGeom>
          <a:noFill/>
          <a:ln w="31750">
            <a:solidFill>
              <a:srgbClr val="25A01C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981200" y="5943600"/>
            <a:ext cx="41148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Homomorphic</a:t>
            </a:r>
            <a:r>
              <a:rPr lang="en-US" sz="2000" dirty="0" smtClean="0">
                <a:solidFill>
                  <a:schemeClr val="tx1"/>
                </a:solidFill>
              </a:rPr>
              <a:t> computation applied only to the “fresh” encryption of </a:t>
            </a:r>
            <a:r>
              <a:rPr lang="en-US" sz="2000" i="1" dirty="0" smtClean="0">
                <a:solidFill>
                  <a:schemeClr val="tx1"/>
                </a:solidFill>
                <a:cs typeface="Times New Roman" pitchFamily="18" charset="0"/>
              </a:rPr>
              <a:t>sk.</a:t>
            </a:r>
            <a:endParaRPr lang="en-US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flipH="1" flipV="1">
            <a:off x="1524000" y="5791200"/>
            <a:ext cx="4572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724400" y="4648200"/>
            <a:ext cx="7713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i="1" dirty="0" smtClean="0"/>
              <a:t>c' =  </a:t>
            </a:r>
            <a:endParaRPr lang="en-US" sz="2200" baseline="-250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676400"/>
            <a:ext cx="7545705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775716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001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25 0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65 0.00255 L 0.00035 0.00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  <p:bldP spid="68627" grpId="0" animBg="1"/>
      <p:bldP spid="68628" grpId="0"/>
      <p:bldP spid="68631" grpId="0" animBg="1"/>
      <p:bldP spid="68631" grpId="1" animBg="1"/>
      <p:bldP spid="68632" grpId="0" animBg="1"/>
      <p:bldP spid="31" grpId="0" animBg="1"/>
      <p:bldP spid="40" grpId="0" animBg="1"/>
      <p:bldP spid="41" grpId="0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Bootstrapping Theorem (Informal) [G09]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4" y="1828800"/>
            <a:ext cx="7911465" cy="1845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6" y="3901439"/>
            <a:ext cx="8410956" cy="641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3" y="4724400"/>
            <a:ext cx="7953375" cy="6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772400" cy="1673225"/>
          </a:xfrm>
        </p:spPr>
        <p:txBody>
          <a:bodyPr/>
          <a:lstStyle/>
          <a:p>
            <a:r>
              <a:rPr lang="en-US" altLang="en-US" dirty="0" smtClean="0"/>
              <a:t>Focusing on the </a:t>
            </a:r>
            <a:r>
              <a:rPr lang="en-US" altLang="en-US" dirty="0" err="1" smtClean="0"/>
              <a:t>HELib</a:t>
            </a:r>
            <a:r>
              <a:rPr lang="en-US" altLang="en-US" dirty="0" smtClean="0"/>
              <a:t> (HE Library) open-source implementation by </a:t>
            </a:r>
            <a:r>
              <a:rPr lang="en-US" altLang="en-US" dirty="0" err="1" smtClean="0"/>
              <a:t>Halevi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Shoup</a:t>
            </a:r>
            <a:endParaRPr lang="en-US" altLang="en-US" dirty="0" smtClean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Current Performance / Practicality</a:t>
            </a:r>
          </a:p>
        </p:txBody>
      </p:sp>
    </p:spTree>
    <p:extLst>
      <p:ext uri="{BB962C8B-B14F-4D97-AF65-F5344CB8AC3E}">
        <p14:creationId xmlns:p14="http://schemas.microsoft.com/office/powerpoint/2010/main" val="9720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Usable Homomorphic Encryption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334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2009-10: Plausibility</a:t>
            </a:r>
          </a:p>
          <a:p>
            <a:pPr lvl="1"/>
            <a:r>
              <a:rPr lang="en-US" altLang="en-US" dirty="0" smtClean="0"/>
              <a:t>[GH’11] A single bit operation takes 30 minutes</a:t>
            </a:r>
          </a:p>
          <a:p>
            <a:r>
              <a:rPr lang="en-US" altLang="en-US" dirty="0" smtClean="0"/>
              <a:t>2011-2012: “Real Circuits”</a:t>
            </a:r>
          </a:p>
          <a:p>
            <a:pPr lvl="1"/>
            <a:r>
              <a:rPr lang="en-US" altLang="en-US" dirty="0" smtClean="0"/>
              <a:t>[GHS’12] A 30,000-gate in 36 hours</a:t>
            </a:r>
          </a:p>
          <a:p>
            <a:r>
              <a:rPr lang="en-US" altLang="en-US" dirty="0" smtClean="0"/>
              <a:t>2013-today: Usability</a:t>
            </a:r>
          </a:p>
          <a:p>
            <a:pPr lvl="1"/>
            <a:r>
              <a:rPr lang="en-US" altLang="en-US" dirty="0" err="1" smtClean="0">
                <a:solidFill>
                  <a:srgbClr val="C00000"/>
                </a:solidFill>
              </a:rPr>
              <a:t>HElib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[HS’14]: IBM’s open-source FHE implementation</a:t>
            </a:r>
          </a:p>
          <a:p>
            <a:pPr lvl="1"/>
            <a:r>
              <a:rPr lang="en-US" altLang="en-US" dirty="0" smtClean="0"/>
              <a:t>Basis for “generic” FHE computation</a:t>
            </a:r>
          </a:p>
          <a:p>
            <a:pPr lvl="2"/>
            <a:r>
              <a:rPr lang="en-US" altLang="en-US" dirty="0" smtClean="0"/>
              <a:t>An “assembly language” for FHE</a:t>
            </a:r>
          </a:p>
          <a:p>
            <a:pPr lvl="1"/>
            <a:r>
              <a:rPr lang="en-US" altLang="en-US" dirty="0" smtClean="0"/>
              <a:t>Implements </a:t>
            </a:r>
            <a:r>
              <a:rPr lang="en-US" altLang="en-US" dirty="0" err="1" smtClean="0"/>
              <a:t>Brakerski</a:t>
            </a:r>
            <a:r>
              <a:rPr lang="en-US" altLang="en-US" dirty="0" smtClean="0"/>
              <a:t>-Gentry-</a:t>
            </a:r>
            <a:r>
              <a:rPr lang="en-US" altLang="en-US" dirty="0" err="1" smtClean="0"/>
              <a:t>Vaikuntanathan</a:t>
            </a:r>
            <a:r>
              <a:rPr lang="en-US" altLang="en-US" dirty="0" smtClean="0"/>
              <a:t> (BGV) scheme</a:t>
            </a:r>
          </a:p>
          <a:p>
            <a:pPr lvl="2"/>
            <a:r>
              <a:rPr lang="en-US" altLang="en-US" dirty="0" smtClean="0"/>
              <a:t>Security based on ring LWE (RLWE)</a:t>
            </a:r>
          </a:p>
          <a:p>
            <a:pPr lvl="1"/>
            <a:r>
              <a:rPr lang="en-US" altLang="en-US" dirty="0"/>
              <a:t>The same 30,000-gate circuit in 4-15 minutes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638" y="381000"/>
            <a:ext cx="8863012" cy="1057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Speed of Computing on Encrypted </a:t>
            </a:r>
            <a:r>
              <a:rPr lang="en-US" sz="4000" dirty="0" smtClean="0"/>
              <a:t>Data</a:t>
            </a:r>
            <a:endParaRPr lang="en-US" dirty="0"/>
          </a:p>
        </p:txBody>
      </p:sp>
      <p:graphicFrame>
        <p:nvGraphicFramePr>
          <p:cNvPr id="31747" name="Chart 3"/>
          <p:cNvGraphicFramePr>
            <a:graphicFrameLocks/>
          </p:cNvGraphicFramePr>
          <p:nvPr/>
        </p:nvGraphicFramePr>
        <p:xfrm>
          <a:off x="101600" y="1616075"/>
          <a:ext cx="8712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hart" r:id="rId4" imgW="8718036" imgH="4883319" progId="Excel.Chart.8">
                  <p:embed/>
                </p:oleObj>
              </mc:Choice>
              <mc:Fallback>
                <p:oleObj name="Chart" r:id="rId4" imgW="8718036" imgH="48833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616075"/>
                        <a:ext cx="8712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905000" y="6061075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76513" y="590867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16363" y="590867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43513" y="590867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99238" y="590867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39088" y="590867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18"/>
          <p:cNvSpPr txBox="1">
            <a:spLocks noChangeArrowheads="1"/>
          </p:cNvSpPr>
          <p:nvPr/>
        </p:nvSpPr>
        <p:spPr bwMode="auto">
          <a:xfrm>
            <a:off x="2249488" y="6183313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2010</a:t>
            </a:r>
          </a:p>
        </p:txBody>
      </p:sp>
      <p:sp>
        <p:nvSpPr>
          <p:cNvPr id="31755" name="TextBox 19"/>
          <p:cNvSpPr txBox="1">
            <a:spLocks noChangeArrowheads="1"/>
          </p:cNvSpPr>
          <p:nvPr/>
        </p:nvSpPr>
        <p:spPr bwMode="auto">
          <a:xfrm>
            <a:off x="3589338" y="6183313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2011</a:t>
            </a:r>
          </a:p>
        </p:txBody>
      </p: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4929188" y="6183313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2012</a:t>
            </a:r>
          </a:p>
        </p:txBody>
      </p:sp>
      <p:sp>
        <p:nvSpPr>
          <p:cNvPr id="31757" name="TextBox 21"/>
          <p:cNvSpPr txBox="1">
            <a:spLocks noChangeArrowheads="1"/>
          </p:cNvSpPr>
          <p:nvPr/>
        </p:nvSpPr>
        <p:spPr bwMode="auto">
          <a:xfrm>
            <a:off x="6269038" y="6183313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2013</a:t>
            </a:r>
          </a:p>
        </p:txBody>
      </p:sp>
      <p:sp>
        <p:nvSpPr>
          <p:cNvPr id="31758" name="TextBox 22"/>
          <p:cNvSpPr txBox="1">
            <a:spLocks noChangeArrowheads="1"/>
          </p:cNvSpPr>
          <p:nvPr/>
        </p:nvSpPr>
        <p:spPr bwMode="auto">
          <a:xfrm>
            <a:off x="7608888" y="6183313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2014</a:t>
            </a:r>
          </a:p>
        </p:txBody>
      </p:sp>
      <p:sp>
        <p:nvSpPr>
          <p:cNvPr id="31759" name="TextBox 23"/>
          <p:cNvSpPr txBox="1">
            <a:spLocks noChangeArrowheads="1"/>
          </p:cNvSpPr>
          <p:nvPr/>
        </p:nvSpPr>
        <p:spPr bwMode="auto">
          <a:xfrm>
            <a:off x="4724400" y="2346325"/>
            <a:ext cx="4038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Estimated amortized time</a:t>
            </a:r>
            <a:br>
              <a:rPr lang="en-US" altLang="en-US" sz="2400"/>
            </a:br>
            <a:r>
              <a:rPr lang="en-US" altLang="en-US" sz="2400"/>
              <a:t>for computing a single bit</a:t>
            </a:r>
            <a:br>
              <a:rPr lang="en-US" altLang="en-US" sz="2400"/>
            </a:br>
            <a:r>
              <a:rPr lang="en-US" altLang="en-US" sz="2400"/>
              <a:t>operation on encrypted data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576513" y="1616075"/>
            <a:ext cx="5684837" cy="520700"/>
            <a:chOff x="2576051" y="1346349"/>
            <a:chExt cx="5684948" cy="52015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576051" y="1574711"/>
              <a:ext cx="5684948" cy="291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2" name="TextBox 12"/>
            <p:cNvSpPr txBox="1">
              <a:spLocks noChangeArrowheads="1"/>
            </p:cNvSpPr>
            <p:nvPr/>
          </p:nvSpPr>
          <p:spPr bwMode="auto">
            <a:xfrm>
              <a:off x="6276930" y="1346349"/>
              <a:ext cx="13313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/>
                <a:t>Moore’s law</a:t>
              </a:r>
            </a:p>
          </p:txBody>
        </p:sp>
        <p:cxnSp>
          <p:nvCxnSpPr>
            <p:cNvPr id="26" name="Straight Arrow Connector 25"/>
            <p:cNvCxnSpPr>
              <a:stCxn id="31762" idx="1"/>
            </p:cNvCxnSpPr>
            <p:nvPr/>
          </p:nvCxnSpPr>
          <p:spPr>
            <a:xfrm flipH="1">
              <a:off x="5863827" y="1530307"/>
              <a:ext cx="412758" cy="185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57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HElib Speed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410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Implementing the “AES-128” circuit</a:t>
            </a:r>
          </a:p>
          <a:p>
            <a:pPr lvl="1">
              <a:defRPr/>
            </a:pPr>
            <a:r>
              <a:rPr lang="en-US" dirty="0" smtClean="0"/>
              <a:t>AES is itself a cipher, ~30,000 gates</a:t>
            </a:r>
          </a:p>
          <a:p>
            <a:pPr lvl="1">
              <a:defRPr/>
            </a:pPr>
            <a:r>
              <a:rPr lang="en-US" dirty="0" smtClean="0"/>
              <a:t>Processing 100-200 blocks in 4-15 minutes</a:t>
            </a:r>
          </a:p>
          <a:p>
            <a:pPr lvl="2">
              <a:defRPr/>
            </a:pPr>
            <a:r>
              <a:rPr lang="en-US" dirty="0"/>
              <a:t>w/o bootstrapping: 120 blocks in 245 seconds</a:t>
            </a:r>
          </a:p>
          <a:p>
            <a:pPr lvl="2">
              <a:defRPr/>
            </a:pPr>
            <a:r>
              <a:rPr lang="en-US" dirty="0"/>
              <a:t>with bootstrapping: 180 blocks in 1050 seconds</a:t>
            </a:r>
          </a:p>
          <a:p>
            <a:pPr lvl="3">
              <a:defRPr/>
            </a:pPr>
            <a:r>
              <a:rPr lang="en-US" dirty="0"/>
              <a:t>But then you can keep processing the result</a:t>
            </a:r>
          </a:p>
          <a:p>
            <a:pPr>
              <a:defRPr/>
            </a:pPr>
            <a:r>
              <a:rPr lang="en-US" dirty="0" smtClean="0"/>
              <a:t>Encrypted genome Computations</a:t>
            </a:r>
          </a:p>
          <a:p>
            <a:pPr lvl="1">
              <a:defRPr/>
            </a:pPr>
            <a:r>
              <a:rPr lang="en-US" dirty="0" smtClean="0"/>
              <a:t>Comparing two genome sequences with ~100,000 SNPs in 5-10 minutes</a:t>
            </a:r>
          </a:p>
          <a:p>
            <a:pPr>
              <a:defRPr/>
            </a:pPr>
            <a:r>
              <a:rPr lang="en-US" dirty="0" smtClean="0"/>
              <a:t>Intersection </a:t>
            </a:r>
            <a:r>
              <a:rPr lang="en-US" dirty="0"/>
              <a:t>of two encrypted sets, each with ~100,000 elements, in ~5 </a:t>
            </a:r>
            <a:r>
              <a:rPr lang="en-US" dirty="0" smtClean="0"/>
              <a:t>minutes</a:t>
            </a:r>
          </a:p>
          <a:p>
            <a:pPr>
              <a:defRPr/>
            </a:pPr>
            <a:r>
              <a:rPr lang="en-US" dirty="0" smtClean="0"/>
              <a:t>Single-thread implementation on small laptop</a:t>
            </a:r>
          </a:p>
          <a:p>
            <a:pPr lvl="1">
              <a:defRPr/>
            </a:pPr>
            <a:r>
              <a:rPr lang="en-US" dirty="0" smtClean="0"/>
              <a:t>With parallelization/acceleration, speedup of</a:t>
            </a:r>
            <a:br>
              <a:rPr lang="en-US" dirty="0" smtClean="0"/>
            </a:br>
            <a:r>
              <a:rPr lang="en-US" dirty="0" smtClean="0"/>
              <a:t>2-3 orders of magnitude should be doable</a:t>
            </a:r>
          </a:p>
        </p:txBody>
      </p:sp>
    </p:spTree>
    <p:extLst>
      <p:ext uri="{BB962C8B-B14F-4D97-AF65-F5344CB8AC3E}">
        <p14:creationId xmlns:p14="http://schemas.microsoft.com/office/powerpoint/2010/main" val="347793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96400" cy="99060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Public-Key </a:t>
            </a:r>
            <a:r>
              <a:rPr lang="en-US" sz="4200" i="1" dirty="0" smtClean="0"/>
              <a:t>Homomorphic</a:t>
            </a:r>
            <a:r>
              <a:rPr lang="en-US" sz="4200" dirty="0" smtClean="0"/>
              <a:t> Encryption (HE) </a:t>
            </a:r>
            <a:r>
              <a:rPr lang="en-US" sz="3100" dirty="0" smtClean="0"/>
              <a:t>[RAD78]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1981200"/>
            <a:ext cx="6541770" cy="304800"/>
          </a:xfrm>
          <a:prstGeom prst="rect">
            <a:avLst/>
          </a:prstGeom>
        </p:spPr>
      </p:pic>
      <p:pic>
        <p:nvPicPr>
          <p:cNvPr id="3" name="Picture 2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" y="2514600"/>
            <a:ext cx="8418195" cy="6591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8117205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2" y="6277356"/>
            <a:ext cx="6149340" cy="27584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81400" y="3786554"/>
            <a:ext cx="2514600" cy="2385646"/>
            <a:chOff x="3581400" y="3786554"/>
            <a:chExt cx="2514600" cy="2385646"/>
          </a:xfrm>
        </p:grpSpPr>
        <p:pic>
          <p:nvPicPr>
            <p:cNvPr id="1026" name="Picture 2 2" descr="Mailroom glove box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786554"/>
              <a:ext cx="2514600" cy="2385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1741909">
              <a:off x="4340897" y="4177257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Engravers MT"/>
                </a:rPr>
                <a:t>GLOVEBOX</a:t>
              </a:r>
            </a:p>
            <a:p>
              <a:pPr algn="ctr"/>
              <a:r>
                <a:rPr lang="en-US" sz="1400" dirty="0" smtClean="0">
                  <a:latin typeface="Engravers MT"/>
                </a:rPr>
                <a:t>Access to messages</a:t>
              </a:r>
              <a:endParaRPr lang="en-US" sz="1400" dirty="0">
                <a:latin typeface="Engraver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The HElib “platform”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449" t="-135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45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What Next for HElib?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mtClean="0"/>
              <a:t>Much work needed before it becomes really usable</a:t>
            </a:r>
          </a:p>
          <a:p>
            <a:pPr lvl="1"/>
            <a:r>
              <a:rPr lang="en-US" altLang="en-US" smtClean="0"/>
              <a:t>Better CRYPTO/math algorithms (as always)</a:t>
            </a:r>
          </a:p>
          <a:p>
            <a:pPr lvl="1"/>
            <a:r>
              <a:rPr lang="en-US" altLang="en-US" smtClean="0"/>
              <a:t>More high-level functionality</a:t>
            </a:r>
          </a:p>
          <a:p>
            <a:pPr lvl="1"/>
            <a:r>
              <a:rPr lang="en-US" altLang="en-US" smtClean="0"/>
              <a:t>Speed: parallelism, accelerators</a:t>
            </a:r>
          </a:p>
          <a:p>
            <a:pPr lvl="1"/>
            <a:r>
              <a:rPr lang="en-US" altLang="en-US" smtClean="0"/>
              <a:t>Usability: better APIs, integration, tools</a:t>
            </a:r>
          </a:p>
        </p:txBody>
      </p:sp>
    </p:spTree>
    <p:extLst>
      <p:ext uri="{BB962C8B-B14F-4D97-AF65-F5344CB8AC3E}">
        <p14:creationId xmlns:p14="http://schemas.microsoft.com/office/powerpoint/2010/main" val="8663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Implementations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378952" cy="4953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Simple Encrypted Arithmetic Library (SEAL), Microsoft</a:t>
                </a:r>
              </a:p>
              <a:p>
                <a:pPr lvl="1"/>
                <a:r>
                  <a:rPr lang="en-US" dirty="0" smtClean="0"/>
                  <a:t>Implemented YASHE (NTRU-based)</a:t>
                </a:r>
              </a:p>
              <a:p>
                <a:pPr lvl="1"/>
                <a:r>
                  <a:rPr lang="en-US" dirty="0" smtClean="0"/>
                  <a:t>Now uses Fan-</a:t>
                </a:r>
                <a:r>
                  <a:rPr lang="en-US" dirty="0" err="1" smtClean="0"/>
                  <a:t>Vercauteren</a:t>
                </a:r>
                <a:r>
                  <a:rPr lang="en-US" dirty="0" smtClean="0"/>
                  <a:t> (RLWE-based)</a:t>
                </a:r>
              </a:p>
              <a:p>
                <a:r>
                  <a:rPr lang="en-US" dirty="0" smtClean="0"/>
                  <a:t>FV-</a:t>
                </a:r>
                <a:r>
                  <a:rPr lang="en-US" dirty="0" err="1" smtClean="0"/>
                  <a:t>NFLlib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CryptoExperts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Implements Fan-</a:t>
                </a:r>
                <a:r>
                  <a:rPr lang="en-US" dirty="0" err="1" smtClean="0"/>
                  <a:t>Vercauteren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, Crockett-</a:t>
                </a:r>
                <a:r>
                  <a:rPr lang="en-US" dirty="0" err="1" smtClean="0"/>
                  <a:t>Peikert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Implements BGV</a:t>
                </a:r>
              </a:p>
              <a:p>
                <a:r>
                  <a:rPr lang="en-US" dirty="0" err="1" smtClean="0"/>
                  <a:t>HomomorphicEncryption</a:t>
                </a:r>
                <a:r>
                  <a:rPr lang="en-US" dirty="0" smtClean="0"/>
                  <a:t> R Package, </a:t>
                </a:r>
                <a:r>
                  <a:rPr lang="en-US" dirty="0" err="1" smtClean="0"/>
                  <a:t>Aslett</a:t>
                </a:r>
                <a:r>
                  <a:rPr lang="en-US" dirty="0" smtClean="0"/>
                  <a:t> et al. (Oxford)</a:t>
                </a:r>
              </a:p>
              <a:p>
                <a:pPr lvl="1"/>
                <a:r>
                  <a:rPr lang="en-US" dirty="0" smtClean="0"/>
                  <a:t>Implements Fan-</a:t>
                </a:r>
                <a:r>
                  <a:rPr lang="en-US" dirty="0" err="1" smtClean="0"/>
                  <a:t>Vercauteren</a:t>
                </a:r>
                <a:endParaRPr lang="en-US" dirty="0"/>
              </a:p>
              <a:p>
                <a:pPr lvl="1"/>
                <a:r>
                  <a:rPr lang="en-US" dirty="0" smtClean="0"/>
                  <a:t>Uses high-level language R</a:t>
                </a:r>
              </a:p>
              <a:p>
                <a:pPr lvl="1"/>
                <a:r>
                  <a:rPr lang="en-US" dirty="0" smtClean="0"/>
                  <a:t>Tailored for statisticians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378952" cy="4953000"/>
              </a:xfrm>
              <a:blipFill rotWithShape="0">
                <a:blip r:embed="rId2"/>
                <a:stretch>
                  <a:fillRect l="-364" t="-2094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7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Getting Faster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7" y="3581400"/>
            <a:ext cx="7507224" cy="1013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2057400"/>
            <a:ext cx="6832092" cy="1350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5638800"/>
            <a:ext cx="7883652" cy="27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1073"/>
            <a:ext cx="8407908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867399" y="1374775"/>
            <a:ext cx="228282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>
                <a:solidFill>
                  <a:srgbClr val="C0C0C0"/>
                </a:solidFill>
                <a:latin typeface="Arial" charset="0"/>
              </a:rPr>
              <a:t>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55738" y="493713"/>
            <a:ext cx="7688262" cy="460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Thank You!  Questions?</a:t>
            </a: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4788024" y="1301750"/>
            <a:ext cx="2857500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 dirty="0">
                <a:latin typeface="Arial" charset="0"/>
              </a:rPr>
              <a:t>?</a:t>
            </a:r>
          </a:p>
        </p:txBody>
      </p:sp>
      <p:pic>
        <p:nvPicPr>
          <p:cNvPr id="94213" name="Picture 5" descr="j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2833688"/>
            <a:ext cx="14446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AutoShape 6"/>
          <p:cNvSpPr>
            <a:spLocks noChangeArrowheads="1"/>
          </p:cNvSpPr>
          <p:nvPr/>
        </p:nvSpPr>
        <p:spPr bwMode="auto">
          <a:xfrm rot="-7168426">
            <a:off x="1708944" y="1364456"/>
            <a:ext cx="1049338" cy="2701925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TIME</a:t>
            </a:r>
            <a:br>
              <a:rPr lang="en-US" sz="2400">
                <a:solidFill>
                  <a:schemeClr val="bg1"/>
                </a:solidFill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 EXPIRED</a:t>
            </a:r>
          </a:p>
        </p:txBody>
      </p:sp>
    </p:spTree>
    <p:extLst>
      <p:ext uri="{BB962C8B-B14F-4D97-AF65-F5344CB8AC3E}">
        <p14:creationId xmlns:p14="http://schemas.microsoft.com/office/powerpoint/2010/main" val="42445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Encrypted Cloud Computing</a:t>
            </a:r>
            <a:endParaRPr lang="en-US" dirty="0"/>
          </a:p>
        </p:txBody>
      </p:sp>
      <p:pic>
        <p:nvPicPr>
          <p:cNvPr id="3" name="Picture 14" descr="Cloud 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504" y="3197424"/>
            <a:ext cx="2971800" cy="1812925"/>
          </a:xfrm>
          <a:prstGeom prst="rect">
            <a:avLst/>
          </a:prstGeom>
          <a:noFill/>
        </p:spPr>
      </p:pic>
      <p:pic>
        <p:nvPicPr>
          <p:cNvPr id="4" name="Picture 16" descr="s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04" y="3426024"/>
            <a:ext cx="1681163" cy="1828800"/>
          </a:xfrm>
          <a:prstGeom prst="rect">
            <a:avLst/>
          </a:prstGeom>
          <a:noFill/>
        </p:spPr>
      </p:pic>
      <p:pic>
        <p:nvPicPr>
          <p:cNvPr id="5" name="Picture 17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4904" y="3676849"/>
            <a:ext cx="363538" cy="1120775"/>
          </a:xfrm>
          <a:prstGeom prst="rect">
            <a:avLst/>
          </a:prstGeom>
          <a:noFill/>
        </p:spPr>
      </p:pic>
      <p:pic>
        <p:nvPicPr>
          <p:cNvPr id="6" name="Picture 18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367" y="3700662"/>
            <a:ext cx="363537" cy="1120775"/>
          </a:xfrm>
          <a:prstGeom prst="rect">
            <a:avLst/>
          </a:prstGeom>
          <a:noFill/>
        </p:spPr>
      </p:pic>
      <p:pic>
        <p:nvPicPr>
          <p:cNvPr id="7" name="Picture 19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6904" y="3687962"/>
            <a:ext cx="363538" cy="1120775"/>
          </a:xfrm>
          <a:prstGeom prst="rect">
            <a:avLst/>
          </a:prstGeom>
          <a:noFill/>
        </p:spPr>
      </p:pic>
      <p:pic>
        <p:nvPicPr>
          <p:cNvPr id="8" name="Picture 20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5367" y="3676849"/>
            <a:ext cx="363537" cy="1120775"/>
          </a:xfrm>
          <a:prstGeom prst="rect">
            <a:avLst/>
          </a:prstGeom>
          <a:noFill/>
        </p:spPr>
      </p:pic>
      <p:pic>
        <p:nvPicPr>
          <p:cNvPr id="9" name="Picture 21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8904" y="3654624"/>
            <a:ext cx="363538" cy="1120775"/>
          </a:xfrm>
          <a:prstGeom prst="rect">
            <a:avLst/>
          </a:prstGeom>
          <a:noFill/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021904" y="5102424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Alice</a:t>
            </a:r>
            <a:endParaRPr lang="en-US" sz="2000" dirty="0">
              <a:cs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136904" y="4427240"/>
            <a:ext cx="13316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Server (Cloud)</a:t>
            </a:r>
            <a:endParaRPr lang="en-US" sz="2000" dirty="0">
              <a:cs typeface="Arial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5410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ts val="1800"/>
              </a:lnSpc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Data: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, …,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cs typeface="Arial" charset="0"/>
              </a:rPr>
              <a:t>t</a:t>
            </a:r>
            <a:endParaRPr lang="en-US" sz="2000" baseline="-25000" dirty="0" smtClean="0">
              <a:cs typeface="Arial" charset="0"/>
            </a:endParaRPr>
          </a:p>
          <a:p>
            <a:pPr algn="ctr" eaLnBrk="0" hangingPunct="0">
              <a:lnSpc>
                <a:spcPts val="1800"/>
              </a:lnSpc>
              <a:buFont typeface="Arial" charset="0"/>
              <a:buNone/>
            </a:pPr>
            <a:r>
              <a:rPr lang="en-US" sz="2000" dirty="0" smtClean="0"/>
              <a:t>Keys: </a:t>
            </a:r>
            <a:r>
              <a:rPr lang="en-US" sz="2000" dirty="0" err="1" smtClean="0"/>
              <a:t>sk</a:t>
            </a:r>
            <a:r>
              <a:rPr lang="en-US" sz="2000" dirty="0" smtClean="0"/>
              <a:t>, </a:t>
            </a:r>
            <a:r>
              <a:rPr lang="en-US" sz="2000" dirty="0" err="1" smtClean="0"/>
              <a:t>pk</a:t>
            </a:r>
            <a:endParaRPr lang="en-US" sz="2000" baseline="-25000" dirty="0">
              <a:cs typeface="Arial" charset="0"/>
            </a:endParaRP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auto">
          <a:xfrm flipV="1">
            <a:off x="107504" y="2444552"/>
            <a:ext cx="4456312" cy="676672"/>
          </a:xfrm>
          <a:prstGeom prst="wedgeRoundRectCallout">
            <a:avLst>
              <a:gd name="adj1" fmla="val -27167"/>
              <a:gd name="adj2" fmla="val -8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2000" dirty="0"/>
              <a:t>“I </a:t>
            </a:r>
            <a:r>
              <a:rPr lang="en-US" sz="2000" dirty="0" smtClean="0"/>
              <a:t>want 1) the cloud to process my data 2) even though it is encrypted.</a:t>
            </a:r>
            <a:endParaRPr lang="en-US" sz="2000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2774504" y="3883224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2819400" y="5756920"/>
            <a:ext cx="2699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err="1" smtClean="0">
                <a:cs typeface="Arial" charset="0"/>
              </a:rPr>
              <a:t>Ciphertext</a:t>
            </a:r>
            <a:r>
              <a:rPr lang="en-US" sz="2400" dirty="0" smtClean="0">
                <a:cs typeface="Arial" charset="0"/>
              </a:rPr>
              <a:t> c</a:t>
            </a:r>
            <a:endParaRPr lang="en-US" sz="2800" dirty="0">
              <a:cs typeface="Arial" charset="0"/>
            </a:endParaRP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819400" y="3426024"/>
            <a:ext cx="29177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E(pk,</a:t>
            </a:r>
            <a:r>
              <a:rPr lang="en-US" sz="2400" dirty="0"/>
              <a:t>m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 … E(</a:t>
            </a:r>
            <a:r>
              <a:rPr lang="en-US" sz="2400" dirty="0" err="1" smtClean="0">
                <a:cs typeface="Arial" charset="0"/>
              </a:rPr>
              <a:t>pk,</a:t>
            </a:r>
            <a:r>
              <a:rPr lang="en-US" sz="2400" dirty="0" err="1"/>
              <a:t>m</a:t>
            </a:r>
            <a:r>
              <a:rPr lang="en-US" sz="2400" baseline="-25000" dirty="0" err="1" smtClean="0">
                <a:cs typeface="Arial" charset="0"/>
              </a:rPr>
              <a:t>t</a:t>
            </a:r>
            <a:r>
              <a:rPr lang="en-US" sz="2400" dirty="0" smtClean="0">
                <a:cs typeface="Arial" charset="0"/>
              </a:rPr>
              <a:t>) </a:t>
            </a:r>
            <a:endParaRPr lang="en-US" sz="2400" dirty="0">
              <a:cs typeface="Arial" charset="0"/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2774504" y="4416624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3460304" y="4035624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function f</a:t>
            </a:r>
            <a:endParaRPr lang="en-US" sz="2400" dirty="0">
              <a:cs typeface="Arial" charset="0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685058" y="6019800"/>
            <a:ext cx="175334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/>
              <a:t>f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/>
              <a:t>m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, …, </a:t>
            </a:r>
            <a:r>
              <a:rPr lang="en-US" sz="2400" dirty="0" err="1"/>
              <a:t>m</a:t>
            </a:r>
            <a:r>
              <a:rPr lang="en-US" sz="2400" baseline="-25000" dirty="0" err="1" smtClean="0">
                <a:cs typeface="Arial" charset="0"/>
              </a:rPr>
              <a:t>t</a:t>
            </a:r>
            <a:r>
              <a:rPr lang="en-US" sz="2400" dirty="0" smtClean="0">
                <a:cs typeface="Arial" charset="0"/>
              </a:rPr>
              <a:t>)</a:t>
            </a:r>
            <a:endParaRPr lang="en-US" sz="2800" dirty="0">
              <a:cs typeface="Arial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2926904" y="4721424"/>
            <a:ext cx="1676400" cy="4887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could be encrypted too.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3765104" y="4416624"/>
            <a:ext cx="1524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Callout 22"/>
          <p:cNvSpPr/>
          <p:nvPr/>
        </p:nvSpPr>
        <p:spPr>
          <a:xfrm>
            <a:off x="4724400" y="1709738"/>
            <a:ext cx="4069904" cy="1716286"/>
          </a:xfrm>
          <a:prstGeom prst="cloudCallout">
            <a:avLst>
              <a:gd name="adj1" fmla="val -7500"/>
              <a:gd name="adj2" fmla="val 59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1981200"/>
            <a:ext cx="3925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Compute</a:t>
            </a:r>
            <a:endParaRPr lang="en-US" sz="2100" dirty="0" smtClean="0">
              <a:solidFill>
                <a:srgbClr val="002060"/>
              </a:solidFill>
            </a:endParaRPr>
          </a:p>
          <a:p>
            <a:pPr algn="ctr"/>
            <a:r>
              <a:rPr lang="en-US" sz="2100" b="1" dirty="0" smtClean="0">
                <a:solidFill>
                  <a:srgbClr val="002060"/>
                </a:solidFill>
              </a:rPr>
              <a:t>V[</a:t>
            </a:r>
            <a:r>
              <a:rPr lang="en-US" sz="2100" dirty="0" smtClean="0"/>
              <a:t> </a:t>
            </a:r>
            <a:r>
              <a:rPr lang="en-US" sz="2100" dirty="0" err="1" smtClean="0"/>
              <a:t>pk</a:t>
            </a:r>
            <a:r>
              <a:rPr lang="en-US" sz="2100" dirty="0" smtClean="0"/>
              <a:t>, f, E(pk,</a:t>
            </a:r>
            <a:r>
              <a:rPr lang="en-US" sz="2100" dirty="0"/>
              <a:t>m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), </a:t>
            </a:r>
            <a:r>
              <a:rPr lang="en-US" sz="2100" dirty="0"/>
              <a:t>… </a:t>
            </a:r>
            <a:r>
              <a:rPr lang="en-US" sz="2100" dirty="0" smtClean="0"/>
              <a:t>E(</a:t>
            </a:r>
            <a:r>
              <a:rPr lang="en-US" sz="2100" dirty="0" err="1" smtClean="0"/>
              <a:t>pk,</a:t>
            </a:r>
            <a:r>
              <a:rPr lang="en-US" sz="2100" dirty="0" err="1"/>
              <a:t>m</a:t>
            </a:r>
            <a:r>
              <a:rPr lang="en-US" sz="2100" baseline="-25000" dirty="0" err="1" smtClean="0"/>
              <a:t>t</a:t>
            </a:r>
            <a:r>
              <a:rPr lang="en-US" sz="2100" dirty="0" smtClean="0"/>
              <a:t>) </a:t>
            </a:r>
            <a:r>
              <a:rPr lang="en-US" sz="2100" b="1" dirty="0" smtClean="0">
                <a:solidFill>
                  <a:srgbClr val="002060"/>
                </a:solidFill>
              </a:rPr>
              <a:t>]</a:t>
            </a:r>
            <a:endParaRPr lang="en-US" sz="2100" b="1" dirty="0"/>
          </a:p>
        </p:txBody>
      </p:sp>
      <p:cxnSp>
        <p:nvCxnSpPr>
          <p:cNvPr id="27" name="Elbow Connector 26"/>
          <p:cNvCxnSpPr/>
          <p:nvPr/>
        </p:nvCxnSpPr>
        <p:spPr>
          <a:xfrm rot="10800000" flipV="1">
            <a:off x="2339752" y="4676800"/>
            <a:ext cx="3384376" cy="1584176"/>
          </a:xfrm>
          <a:prstGeom prst="bentConnector3">
            <a:avLst>
              <a:gd name="adj1" fmla="val 1350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10200" y="5410200"/>
            <a:ext cx="35814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Delegation: Should cost less for Alice to decrypt c than to compute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f(</a:t>
            </a: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, …, </a:t>
            </a:r>
            <a:r>
              <a:rPr lang="en-US" sz="2000" dirty="0" err="1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  <a:cs typeface="Arial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)</a:t>
            </a:r>
            <a:r>
              <a:rPr lang="en-US" sz="1900" dirty="0" smtClean="0">
                <a:solidFill>
                  <a:schemeClr val="tx1"/>
                </a:solidFill>
              </a:rPr>
              <a:t> herself.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3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The Homomorphism in HE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5735955" cy="276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39674"/>
            <a:ext cx="293370" cy="2990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22" y="2873964"/>
            <a:ext cx="192405" cy="2647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55" y="5347335"/>
            <a:ext cx="398145" cy="274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313045"/>
            <a:ext cx="512445" cy="3086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0" y="2590800"/>
            <a:ext cx="2404110" cy="36385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2798445" y="3013711"/>
            <a:ext cx="2992755" cy="17144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71800" y="5484495"/>
            <a:ext cx="2785110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15" y="5063204"/>
            <a:ext cx="1442085" cy="363855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509838" y="3309366"/>
            <a:ext cx="4762" cy="175383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86200"/>
            <a:ext cx="2061210" cy="36385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6091238" y="3335655"/>
            <a:ext cx="4762" cy="175383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06" y="3886199"/>
            <a:ext cx="1160145" cy="36385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0278"/>
            <a:ext cx="8705850" cy="6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and Arithmetic Circuits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000"/>
            <a:ext cx="8301990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73" y="4578668"/>
            <a:ext cx="299085" cy="217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18" y="4576470"/>
            <a:ext cx="306705" cy="215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80" y="4576470"/>
            <a:ext cx="308610" cy="220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55" y="4574565"/>
            <a:ext cx="312420" cy="2171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903052"/>
            <a:ext cx="240030" cy="238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3933533"/>
            <a:ext cx="177165" cy="177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3964012"/>
            <a:ext cx="177165" cy="177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10" y="3324885"/>
            <a:ext cx="177165" cy="1771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3294404"/>
            <a:ext cx="240030" cy="23812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2427630" y="4187850"/>
            <a:ext cx="344145" cy="31461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42030" y="4187850"/>
            <a:ext cx="344145" cy="31461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332630" y="4187850"/>
            <a:ext cx="344145" cy="31461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988945" y="4184700"/>
            <a:ext cx="282526" cy="307951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937049" y="4187850"/>
            <a:ext cx="282526" cy="307951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927649" y="4187850"/>
            <a:ext cx="282526" cy="307951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61030" y="3568432"/>
            <a:ext cx="344145" cy="31461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0"/>
          </p:cNvCxnSpPr>
          <p:nvPr/>
        </p:nvCxnSpPr>
        <p:spPr>
          <a:xfrm flipH="1" flipV="1">
            <a:off x="3649981" y="3502050"/>
            <a:ext cx="1155382" cy="461962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890010" y="3502050"/>
            <a:ext cx="329565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457575" y="2816250"/>
            <a:ext cx="0" cy="39073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295775" y="2816250"/>
            <a:ext cx="0" cy="39073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371975" y="3502050"/>
            <a:ext cx="367959" cy="39558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15" y="2470347"/>
            <a:ext cx="1339215" cy="2209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80" y="2438400"/>
            <a:ext cx="2217420" cy="270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29765"/>
            <a:ext cx="5935980" cy="30289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53000"/>
            <a:ext cx="5838825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34000"/>
            <a:ext cx="7776210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6400800"/>
            <a:ext cx="734568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Functionality</a:t>
            </a:r>
          </a:p>
        </p:txBody>
      </p:sp>
    </p:spTree>
    <p:extLst>
      <p:ext uri="{BB962C8B-B14F-4D97-AF65-F5344CB8AC3E}">
        <p14:creationId xmlns:p14="http://schemas.microsoft.com/office/powerpoint/2010/main" val="16229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560"/>
            <a:ext cx="8458200" cy="3229616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Forget encryption for a moment…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How does your computer compute a function?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Basically, by working on </a:t>
            </a:r>
            <a:r>
              <a:rPr lang="en-US" i="1" dirty="0" smtClean="0"/>
              <a:t>bits</a:t>
            </a:r>
            <a:r>
              <a:rPr lang="en-US" dirty="0" smtClean="0"/>
              <a:t>, 1’s and 0’s.</a:t>
            </a:r>
          </a:p>
          <a:p>
            <a:pPr lvl="8"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Using bit operations – for example,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AND(b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,b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)=1 </a:t>
            </a:r>
            <a:r>
              <a:rPr lang="en-US" sz="2700" dirty="0" smtClean="0"/>
              <a:t>if 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=b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=1</a:t>
            </a:r>
            <a:r>
              <a:rPr lang="en-US" sz="2700" dirty="0" smtClean="0"/>
              <a:t>; otherwise, equals 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700" dirty="0" smtClean="0"/>
              <a:t>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AND(b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,b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)= 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Times New Roman"/>
                <a:cs typeface="Times New Roman"/>
              </a:rPr>
              <a:t>×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sz="27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XOR(b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,b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)=0 </a:t>
            </a:r>
            <a:r>
              <a:rPr lang="en-US" sz="2700" dirty="0" smtClean="0"/>
              <a:t>if 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=b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/>
              <a:t>;  equals 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/>
              <a:t> if 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≠b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/>
              <a:t>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XOR(b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,b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)= 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+b</a:t>
            </a:r>
            <a:r>
              <a:rPr lang="en-US" sz="27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dirty="0" smtClean="0">
                <a:cs typeface="Courier New" pitchFamily="49" charset="0"/>
              </a:rPr>
              <a:t>(modulo 2)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Processing (Unencrypted) Data</a:t>
            </a:r>
          </a:p>
        </p:txBody>
      </p:sp>
    </p:spTree>
    <p:extLst>
      <p:ext uri="{BB962C8B-B14F-4D97-AF65-F5344CB8AC3E}">
        <p14:creationId xmlns:p14="http://schemas.microsoft.com/office/powerpoint/2010/main" val="18909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@YFZFNPNFUVWXY5MJ" val="4267"/>
  <p:tag name="FIRSTCRAIG@YFVYQJMFUVWXY5MJ" val="4267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Set $c \gets V(pk,f,c_1,\ldots,c_t)$, \ \ \ \&#10;Then $D(sk,c) = f(m_1,\ldots,m_t)$.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5"/>
  <p:tag name="ORIGINALWIDTH" val="4137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&#10;Chillotti et al. '16:&#10;``Faster Fully Homomorphic Encryption:&#10;Bootstrapping in less than $0.1$ Seconds&quot;.&#10;\end{arrowlist}&#10;\end{document}"/>
  <p:tag name="IGUANATEXSIZE" val="20"/>
  <p:tag name="IGUANATEXCURSOR" val="105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3026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 Security}}:&#10;Same definition as for basic PKE.&#10;&#10;&#10;\end{arrowlist}&#10;&#10;\end{document}"/>
  <p:tag name="IGUANATEXSIZE" val="20"/>
  <p:tag name="IGUANATEXCURSOR" val="1154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\mathcal{M} = $ set of messages,&#10;$\mathcal{C} = $ set of ciphertexts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\mathcal{C}^t$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\mathcal{C}$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\mathcal{M}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\mathcal{M}^t$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V(pk,f,\cdot,\ldots,\cdot)$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f(\cdot,\ldots,\cdot)$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D(sk,\cdot,\ldots,\cdot)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 Key Generation}}: &#10;$(sk, pk) \gets K(\secparam)$.&#10;&#10;\end{arrowlist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$D(sk,\cdot)$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For any key, messages, ciphertexts, and function $f$,&#10;the order of $D$ and $f$ doesn't matter: &#10;either way we get $f(m_1,\ldots,m_t)$.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\begin{itemize}&#10;\item&#10;If $f$ can always be computed by a Turing machine in time $T_f$,\\&#10;it can be computed by a Boolean circuit of size $O(T_f \log T_f)$.&#10;\end{itemize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x_1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x_2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x_3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x_4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+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\times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\times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 Encryption}}: &#10;$c \gets E(pk,m)$.&#10;&#10;\end{arrowlist}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\times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+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x_1x_2x_3x_4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$x_2+x_3+x_3x_4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{\bf \color{CadetBlue} Circuit:} A DAG of boolean/arithmetic&#10;gates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\begin{itemize}&#10;\item Computes some multivariate polynomial(s)&#10;\end{itemize}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\begin{itemize}&#10;\item \#monomials and degree can be exponential in circuit size&#10;\end{itemize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\begin{itemize}&#10;\item&#10;NAND$(x,y) = 1-xy$ is complete for Boolean circuits.&#10;\end{itemize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7"/>
  <p:tag name="ORIGINALWIDTH" val="4146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}} &#10;Cloud stores my encrypted files: &#10;$E(pk,F_1),\ldots,E(pk,F_n)$, $pk$.&#10;\item {{\bf \color{CadetBlue}}}&#10;Later, I want $F_3$, but want to hide ``3&quot; from cloud.&#10;\item {{\bf \color{CadetBlue}}} &#10;I send $E(pk,3)$ to the cloud.&#10;\item {{\bf \color{CadetBlue}}} &#10;Cloud runs $V(f, E(pk,3), E(pk,F_1), \ldots, E(pk,F_n))$,&#10;where $f$ is a circuit that extracts the indicated file,&#10;and sends the result: an encryption of $F_3$. &#10;\item {{\bf \color{CadetBlue}}} &#10;Paradox?: Can't the cloud ``see&quot; &#10;it sent the 3rd encrypted file?  &#10;\end{arrowlist}&#10;&#10;\end{document}"/>
  <p:tag name="IGUANATEXSIZE" val="20"/>
  <p:tag name="IGUANATEXCURSOR" val="1187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5.25"/>
  <p:tag name="ORIGINALWIDTH" val="4147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Resolution of Paradox:}} &#10;Semantic security implies that there are many encryptions&#10;of $F_3$, and that it's hard&#10;to tell when two ciphertexts encrypt the same thing.&#10;&#10;\end{arrowlist}&#10;&#10;\end{document}"/>
  <p:tag name="IGUANATEXSIZE" val="20"/>
  <p:tag name="IGUANATEXCURSOR" val="1232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 Decryption}}: &#10;$m \gets D(sk,c)$.&#10;&#10;\end{arrowlist}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{\bf \color{CadetBlue} Goldwasser-Micali HE scheme}: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Public key: $N = p\cdot q$, $x \in \Z/N\Z$ s.t. &#10;$\left(\frac{x}{p}\right) = \left(\frac{x}{q}\right) = -1$. &#10;\end{itemize}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Secret key: The factorization $(p,q)$ of $N$.&#10;\end{itemize}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Encryption of 0: A quadratic residue (square) modulo $N$.&#10;\end{itemize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Encryption of 1: $x$ times a quadratic residue.&#10;\end{itemize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Decryption: Use $p,q$ to decide whether $c$ is a square mod $N$.&#10;\end{itemize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1.5"/>
  <p:tag name="ORIGINALWIDTH" val="410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Homomorphic Addition: &#10;Suppose $c_1 = x^{m_1}r_1^2$ and $c_2 = x^{m_2}r_2^2$.&#10;Then, $c \gets c_1\cdot c_2 = x^{m_1+m_1} \cdot (r_1r_2)^2$&#10;encrypts $m_1+m_2 \bmod 2$.&#10;\end{itemize}&#10;\end{document}"/>
  <p:tag name="IGUANATEXSIZE" val="20"/>
  <p:tag name="IGUANATEXCURSOR" val="1260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Homomorphic Multiplication: &#10;???&#10;\end{itemize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4101"/>
  <p:tag name="OUTPUTDPI" val="1200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&#10;Security: Breaking GM $\to$ algorithm to decide if $x$ is a square.&#10;\end{itemize}&#10;\end{document}"/>
  <p:tag name="IGUANATEXSIZE" val="20"/>
  <p:tag name="IGUANATEXCURSOR" val="112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Ciphertexts live in a ring $R_C$.&#10;\end{itemize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4141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 Semantic Security [GM84]&#10;($m \in \{0,1\}$)}:} &#10;The distributions $(pk,E(pk,0))$ and $(pk,E(pk,1))$&#10;are hard to distinguish.&#10;(There exist no ``efficient&quot; distinguishing algorithms.)&#10;\iffalse&#10;\item {{\bf \color{CadetBlue} Semantic Security}} [GM84]:&#10;An adversary given $pk$ who chooses equal length messages $m_0,m_1$&#10;cannot efficiently distinguish &#10;between $E(pk,m_0)$ and $E(pk,m_1)$.&#10;\fi&#10;\end{arrowlist}&#10;&#10;&#10;\end{document}"/>
  <p:tag name="IGUANATEXSIZE" val="20"/>
  <p:tag name="IGUANATEXCURSOR" val="1300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Messages live a ring $R_M$.&#10;\end{itemize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{\bf \color{CadetBlue} Decryption is a ring homomorphism}&#10;$D : R_C \to R_M$.&#10;\end{itemize}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Homomorphic operations:&#10;$+$ and $\times$ on ciphertexts in $R_C$\\&#10;induce $+$ and $\times$ on underlying messages in $R_M$.&#10;\end{itemize}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Security: The encryptions of 0 form an ideal in the ring.\\&#10;Secure only if the ``Ideal Membership Problem&quot; is hard.\\&#10;Currently no secure examples.&#10;\end{itemize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4110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x}{\ensuremath{{\mathbf{x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\def\vecs{{\color{Red} \mathbf{s}}}&#10;&#10;\large&#10;&#10;&#10;\noindent &#10;&#10;\begin{itemize}&#10;\item Example [FK93]:&#10;Ciphertext that encrypts $m$ is a polynomial $c(\bfx)$&#10;that evaluates to $m$ at the secret key $\vecs$ ($m = c(\vecs)$).&#10;\end{itemize}&#10;\end{document}"/>
  <p:tag name="IGUANATEXSIZE" val="20"/>
  <p:tag name="IGUANATEXCURSOR" val="130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[usenames]{color}&#10;\pagestyle{empty}&#10;\begin{document}&#10;&#10;\def\vecC{{\color{OliveGreen} \mathbf{C}}}&#10;\def\vecv{{\color{Red} \mathbf{v}}}&#10;\def\vecs{{\color{Red} \mathbf{s}}}&#10;&#10;\Large&#10;&#10;$\vecC \cdot  \vecs \ = \ m \cdot \vecs \bmod q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\color{OliveGreen} \mathbf{C}_1}}&#10;\def\vecCb{{\color{OliveGreen} \mathbf{C}_2}}&#10;\def\vecCp{{\color{OliveGreen} \mathbf{C}^+}}&#10;\def\vecCt{{\color{OliveGreen} \mathbf{C}^\times}}&#10;&#10;\def\vecv{{\color{Red} \mathbf{s}}}&#10;\def\vecs{{\color{Red} \mathbf{s}}}&#10;&#10;&#10;\large&#10;&#10;\begin{arrowlist}&#10;\item {{\color{CadetBlue} \bf Homomorphism:}} &#10;Add or multiply ciphertexts.\\&#10;Suppose $\vecCa \cdot  \vecv = m_1 \cdot \vecv \bmod q$&#10;and $\vecCb \cdot  \vecv = m_2 \cdot \vecv \bmod q$.\\&#10;Then $(\vecCa + \vecCb) \cdot  \vecv = (m_1+m_2) \cdot \vecv \bmod q$\\&#10;And $\vecCa \cdot \vecCb \cdot  \vecv = m_1 \cdot m_2 \cdot \vecv \bmod q$&#10;\end{arrowlist}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s}}}&#10;&#10;\large&#10;&#10;\begin{arrowlist}&#10;\item {{\color{CadetBlue} \bf Attack on Eigenvector Scheme:}} &#10;\end{arrowlist}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s}}}&#10;&#10;\large&#10;&#10;\begin{itemize}&#10;\item Linear algebra: Encryptions of 0 live in a subspace.&#10;\end{itemize}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\color{OliveGreen} \mathbf{C}_1}}&#10;\def\vecCb{{\color{OliveGreen} \mathbf{C}_2}}&#10;\def\vecCp{{\color{OliveGreen} \mathbf{C}^+}}&#10;\def\vecCt{{\color{OliveGreen} \mathbf{C}^\times}}&#10;&#10;\def\vecv{{\color{Red} \mathbf{s}}}&#10;\def\vecs{{\color{Red} \mathbf{s}}}&#10;&#10;&#10;\large&#10;&#10;\begin{arrowlist}&#10;\item {{\color{CadetBlue} \bf Decryption:}} &#10;Map ciphertext matrix to eigenvalue for $\vecv$.&#10;\end{arrowlist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itemize}&#10;\item Any secure PKE must be {\em probabilistic}:&#10;many $c$'s per $m$.&#10;\end{itemize}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[usenames]{color}&#10;\pagestyle{empty}&#10;\begin{document}&#10;&#10;\def\vecC{{\color{OliveGreen} \mathbf{C}}}&#10;\def\vecv{{\color{Red} \mathbf{v}}}&#10;\def\vecs{{\color{Red} \mathbf{s}}}&#10;&#10;\Large&#10;&#10;$\vecC \cdot  \vecs \ = \ m \cdot \vecs \bmod q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\color{OliveGreen} \mathbf{C}_1}}&#10;\def\vecCb{{\color{OliveGreen} \mathbf{C}_2}}&#10;\def\vecCp{{\color{OliveGreen} \mathbf{C}^+}}&#10;\def\vecCt{{\color{OliveGreen} \mathbf{C}^\times}}&#10;&#10;\def\vecv{{\color{Red} \mathbf{s}}}&#10;\def\vecs{{\color{Red} \mathbf{s}}}&#10;&#10;&#10;\large&#10;&#10;\begin{arrowlist}&#10;\item {{\color{CadetBlue} \bf Homomorphism:}} &#10;Add or multiply ciphertexts.\\&#10;Suppose $\vecCa \cdot  \vecv = m_1 \cdot \vecv \bmod q$&#10;and $\vecCb \cdot  \vecv = m_2 \cdot \vecv \bmod q$.\\&#10;Then $(\vecCa + \vecCb) \cdot  \vecv = (m_1+m_2) \cdot \vecv \bmod q$\\&#10;And $\vecCa \cdot \vecCb \cdot  \vecv = m_1 \cdot m_2 \cdot \vecv \bmod q$&#10;\end{arrowlist}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s}}}&#10;&#10;\large&#10;&#10;\begin{arrowlist}&#10;\item {{\color{CadetBlue} \bf Attack on Eigenvector Scheme:}} &#10;\end{arrowlist}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s}}}&#10;&#10;\large&#10;&#10;\begin{itemize}&#10;\item Linear algebra: Encryptions of 0 live in a subspace.&#10;\end{itemize}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\color{OliveGreen} \mathbf{C}_1}}&#10;\def\vecCb{{\color{OliveGreen} \mathbf{C}_2}}&#10;\def\vecCp{{\color{OliveGreen} \mathbf{C}^+}}&#10;\def\vecCt{{\color{OliveGreen} \mathbf{C}^\times}}&#10;&#10;\def\vecv{{\color{Red} \mathbf{s}}}&#10;\def\vecs{{\color{Red} \mathbf{s}}}&#10;&#10;&#10;\large&#10;&#10;\begin{arrowlist}&#10;\item {{\color{CadetBlue} \bf Decryption:}} &#10;Map ciphertext matrix to eigenvalue for $\vecv$.&#10;\end{arrowlist}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0.75"/>
  <p:tag name="ORIGINALWIDTH" val="2764.5"/>
  <p:tag name="OUTPUTDPI" val="1200"/>
  <p:tag name="LATEXADDIN" val="\documentclass{article}&#10;\usepackage{amsmath,amsfonts}&#10;\usepackage[usenames]{color}&#10;\pagestyle{empty}&#10;\begin{document}&#10;&#10;\def\vecC{{\color{OliveGreen} \mathbf{C}}}&#10;\def\vecv{{\color{Red} \mathbf{v}}}&#10;\def\vecs{{\color{Red} \mathbf{s}}}&#10;&#10;\Large&#10;&#10;$\vecC \cdot  \vecs \ = \ m \cdot \vecs \bmod N \ \ \ \ \ (N=p\cdot q)$&#10;&#10;\end{document}"/>
  <p:tag name="IGUANATEXSIZE" val="20"/>
  <p:tag name="IGUANATEXCURSOR" val="301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"/>
  <p:tag name="ORIGINALWIDTH" val="4145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\color{OliveGreen} \mathbf{C}_1}}&#10;\def\vecCb{{\color{OliveGreen} \mathbf{C}_2}}&#10;\def\vecCp{{\color{OliveGreen} \mathbf{C}^+}}&#10;\def\vecCt{{\color{OliveGreen} \mathbf{C}^\times}}&#10;&#10;\def\vecv{{\color{Red} \mathbf{s}}}&#10;\def\vecs{{\color{Red} \mathbf{s}}}&#10;&#10;&#10;\large&#10;&#10;\begin{arrowlist}&#10;\item {{\color{CadetBlue} \bf Applications Limited:}}&#10;Since obtaining an encryption of 0 ``blows up&quot; the scheme.&#10;\end{arrowlist}&#10;&#10;&#10;\end{document}"/>
  <p:tag name="IGUANATEXSIZE" val="20"/>
  <p:tag name="IGUANATEXCURSOR" val="628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4139.25"/>
  <p:tag name="OUTPUTDPI" val="1200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\color{OliveGreen} \mathbf{C}_1}}&#10;\def\vecCb{{\color{OliveGreen} \mathbf{C}_2}}&#10;\def\vecCp{{\color{OliveGreen} \mathbf{C}^+}}&#10;\def\vecCt{{\color{OliveGreen} \mathbf{C}^\times}}&#10;&#10;\def\vecv{{\color{Red} \mathbf{s}}}&#10;\def\vecs{{\color{Red} \mathbf{s}}}&#10;&#10;&#10;\large&#10;&#10;\begin{arrowlist}&#10;\item {{\color{CadetBlue} \bf Kipnis-Hibshoosh `12:}}&#10;If modulus hard to factor ($N = p \cdot q$), &#10;eigenvector scheme is ``one way&quot; (hard to recover uniform $m$).&#10;\end{arrowlist}&#10;&#10;&#10;\end{document}"/>
  <p:tag name="IGUANATEXSIZE" val="20"/>
  <p:tag name="IGUANATEXCURSOR" val="742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arrowlist}&#10;\item Can we prevent the linear algebra attack?&#10;\end{arrowlist}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Do ring homomorphisms and ideal membership problems\\&#10;inherently have too much {\em structure}?&#10;\end{itemize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4142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 Correctness}}: &#10;For all messages $m$, &#10;all key pairs &#10;$(sk,pk) \gets K(\secparam)$,&#10;and all ciphertexts $c \gets E(pk,m)$,&#10;we have $m = D(sk,c)$.&#10;&#10;\end{arrowlist}&#10;&#10;\end{document}"/>
  <p:tag name="IGUANATEXSIZE" val="20"/>
  <p:tag name="IGUANATEXCURSOR" val="1239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arrowlist}&#10;\item The fix we know about: sprinkle on some {\em noise}.&#10;\end{arrowlist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Intuition: {\em Noisy linear equations are hard to solve.}&#10;\end{itemize}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&#10;\noindent &#10;&#10;\begin{itemize}&#10;\item ``Manage&quot; the noise to allow computation.&#10;\end{itemize}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&#10;\large&#10;&#10;\begin{arrowlist}&#10;\item&#10;The {{\color{OliveGreen}\underline{{\em Approximate} Eigenvector Method}}}&#10;\end{arrowlist}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[usenames]{color}&#10;\pagestyle{empty}&#10;\begin{document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\Large&#10;&#10;$\vecC \cdot  \vecs \ = \ m \cdot \vecs + {{\bf e}}\bmod q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\large&#10;&#10;\begin{itemize}&#10;\item {{\bf e}} is a {\em noise vector} with small coefficients ($\ll q$)&#10;\item $\vecs$ is an {\em approximate eigenvector} with at least one big coefficient&#10;\item To decrypt, mult by $\vecs$ and remove noise (noisy homomorphism)&#10;\item Add and Mult: Matrix Add and Mult, &#10;with complications&#10;\end{itemize}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4137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&#10;\large&#10;&#10;\begin{arrowlist}&#10;\item&#10;We'll discuss noisy lattice-based FHE schemes in detail later...&#10;\end{arrowlist}&#10;\end{document}"/>
  <p:tag name="IGUANATEXSIZE" val="20"/>
  <p:tag name="IGUANATEXCURSOR" val="393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Can the human mind understand itself?&#10;\end{arrowlist}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itemize}&#10;\item Or, as a mind becomes more complex, does the task of \\&#10;understanding also become more complex, so that \\&#10;self-understanding it always just out of reach?&#10;\end{itemize}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Self-references often causes problems&#10;in mathematics and CS&#10;\end{arrowlist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 Procedures}}: &#10;$K$, $E$, $D$, and $V$ (for ``Evaluate&quot;)&#10;&#10;\end{arrowlist}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itemize}&#10;\item G\&quot;odel's Incompleteness Theorem&#10;\end{itemize}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itemize}&#10;\item Turing's Halting Problem&#10;\end{itemize}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Can a homomorphic encryption scheme decrypt itself?&#10;\end{arrowlist}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itemize}&#10;\item We can try to plug the decryption function&#10;$D(\cdot,\cdot)$ into $V(\cdot, \ldots, \cdot)$.&#10;If we run $V(pk, D(\cdot,\cdot), c_1, \ldots, c_t)$, does it work?&#10;\end{itemize}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itemize}&#10;\item Suppose our HE scheme can Eval depth-$d$ circuits:&#10;\subitem Is it always true that HE's dec function has depth $&gt; d$?&#10;\subitem Is $D(\cdot,\cdot)$ always beyond the Eval capacity of the HE scheme?&#10;\end{itemize}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3752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itemize}&#10;\item This is {\em necessary} condition for FHE. &#10;Is it also {\em sufficient}?&#10;\end{itemize}&#10;\end{document}"/>
  <p:tag name="IGUANATEXSIZE" val="20"/>
  <p:tag name="IGUANATEXCURSOR" val="977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4096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If our HE scheme can evaluate its own $D$,&#10;how can we use it?&#10;\end{arrowlist}&#10;\end{document}"/>
  <p:tag name="IGUANATEXSIZE" val="20"/>
  <p:tag name="IGUANATEXCURSOR" val="970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4089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&#10;Suppose we can evaluate depth $d$ circuits,&#10;and $f$ has depth $d$.&#10;\end{arrowlist}&#10;\end{document}"/>
  <p:tag name="IGUANATEXSIZE" val="20"/>
  <p:tag name="IGUANATEXCURSOR" val="990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4104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&#10;Now we have a ``stale&quot; ciphertext;&#10;can't evaluate it any more.&#10;\end{arrowlist}&#10;\end{document}"/>
  <p:tag name="IGUANATEXSIZE" val="20"/>
  <p:tag name="IGUANATEXCURSOR" val="986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8.25"/>
  <p:tag name="ORIGINALWIDTH" val="3981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&#10;We want a ``fresh&quot; &#10;ciphertext that encrypts the&#10;same thing,\\&#10;such that we can evaluate more on the fresh ciphertext.&#10;\end{arrowlist}&#10;\end{document}"/>
  <p:tag name="IGUANATEXSIZE" val="20"/>
  <p:tag name="IGUANATEXCURSOR" val="1015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\large&#10;&#10;\begin{arrowlist}&#10;\item {{\bf \color{CadetBlue} Correctness}}:&#10;For any function $f \in \mathcal{F}$ (a family of functions),&#10;and any ciphertexts $c_1 \gets E(pk,m_1), \ldots, c_t \gets E(pk,m_t)$,&#10;&#10;&#10;&#10;\end{arrowlist}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3894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&#10;Bootstrapping {\em refreshes} ciphertexts, &#10;by running $V(\cdot, \ldots, \cdot)$ \\&#10;on $D(\cdot,\cdot)$&#10;using an &#10;{\em encrypted secret key}.&#10;\end{arrowlist}&#10;\end{document}"/>
  <p:tag name="IGUANATEXSIZE" val="20"/>
  <p:tag name="IGUANATEXCURSOR" val="1065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For a ciphertext $c$, consider the function $D_c(\cdot) = D(\cdot,c)$&#10;\end{arrowlist}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Suppose we can Eval depth $d$, but $D_c(\cdot)$ has depth $d-1$.&#10;\end{arrowlist}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Include in the public key the encrypted secret key $E_{pk}(sk)$.&#10;\end{arrowlist}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Suppose $\mathcal{E}$ is a HE scheme&#10;\begin{itemize}&#10;\item that can evaluate arithmetic circuits of depth $d$&#10;\item whose decryption algorithm is a circuit of depth $d-1$&#10;\end{itemize}&#10;\item Call $\mathcal{E}$ a ``bootstrappable&quot; HE scheme&#10;\end{arrowlist}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5.75"/>
  <p:tag name="ORIGINALWIDTH" val="4139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&#10;\item Thm: From a bootstrappable HE, &#10;assuming &#10;circular security,&#10;we can construct FHE&#10;(that can evaluate unbounded depth).&#10;\end{arrowlist}&#10;\end{document}"/>
  <p:tag name="IGUANATEXSIZE" val="20"/>
  <p:tag name="IGUANATEXCURSOR" val="950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&#10;&#10;\item Technique: Use encrypted secret key and bootstrapping&#10;to \\&#10;refresh ciphertexts when needed.&#10;&#10;\end{arrowlist}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.75"/>
  <p:tag name="ORIGINALWIDTH" val="3694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Ducas-Micciancio '14 (a descendant of GSW13,BV14):\\&#10;Bootstrapping implementation runs in $&lt;1$ second &#10;on a\\ single-core machine. (But plaintexts are 1 bit.)&#10;\end{arrowlist}&#10;\end{document}"/>
  <p:tag name="IGUANATEXSIZE" val="20"/>
  <p:tag name="IGUANATEXCURSOR" val="1106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4.5"/>
  <p:tag name="ORIGINALWIDTH" val="3362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Halevi-Shoup '14 (a descendant of BV12,BGV12):\\&#10;Bootstrapping runs in about 5 minutes,&#10;but each \\&#10;ciphertext holds $1024$ messages from GF($2^{16}$),\\&#10;so amortized bootstrap time $&lt;$ 1 second.&#10;\end{arrowlist}&#10;\end{document}&#10;"/>
  <p:tag name="IGUANATEXSIZE" val="20"/>
  <p:tag name="IGUANATEXCURSOR" val="1138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3879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Huge progress over past 8 years, in efficiency and security.&#10;\end{arrowlist}&#10;\end{document}&#10;"/>
  <p:tag name="IGUANATEXSIZE" val="20"/>
  <p:tag name="IGUANATEXCURSOR" val="978"/>
  <p:tag name="TRANSPARENCY" val="True"/>
  <p:tag name="FILENAME" val=""/>
  <p:tag name="INPUTTYPE" val="0"/>
  <p:tag name="LATEXENGINEID" val="0"/>
  <p:tag name="TEMPFOLDER" val="c:\temp\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42140</TotalTime>
  <Words>1297</Words>
  <Application>Microsoft Office PowerPoint</Application>
  <PresentationFormat>On-screen Show (4:3)</PresentationFormat>
  <Paragraphs>264</Paragraphs>
  <Slides>44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Corbel</vt:lpstr>
      <vt:lpstr>Calibri</vt:lpstr>
      <vt:lpstr>Times New Roman</vt:lpstr>
      <vt:lpstr>Arial</vt:lpstr>
      <vt:lpstr>Courier New</vt:lpstr>
      <vt:lpstr>Tahoma</vt:lpstr>
      <vt:lpstr>Tw Cen MT</vt:lpstr>
      <vt:lpstr>Aharoni</vt:lpstr>
      <vt:lpstr>Wingdings 2</vt:lpstr>
      <vt:lpstr>Engravers MT</vt:lpstr>
      <vt:lpstr>Wingdings</vt:lpstr>
      <vt:lpstr>Segoe</vt:lpstr>
      <vt:lpstr>Cambria Math</vt:lpstr>
      <vt:lpstr>Median</vt:lpstr>
      <vt:lpstr>Chart</vt:lpstr>
      <vt:lpstr>PowerPoint Presentation</vt:lpstr>
      <vt:lpstr>Homomorphic Encryption at a High Level</vt:lpstr>
      <vt:lpstr>Public Key Encryption (PKE) [DH76,RSA77]</vt:lpstr>
      <vt:lpstr>Public-Key Homomorphic Encryption (HE) [RAD78]</vt:lpstr>
      <vt:lpstr>Encrypted Cloud Computing</vt:lpstr>
      <vt:lpstr>The Homomorphism in HE</vt:lpstr>
      <vt:lpstr>Computation and Arithmetic Circuits</vt:lpstr>
      <vt:lpstr>Functionality</vt:lpstr>
      <vt:lpstr>Processing (Unencrypted) Data</vt:lpstr>
      <vt:lpstr>Computing General Functions</vt:lpstr>
      <vt:lpstr>Let’s Do This Encrypted…</vt:lpstr>
      <vt:lpstr>Encrypted String Matching</vt:lpstr>
      <vt:lpstr>Encrypted String Matching</vt:lpstr>
      <vt:lpstr>Properties and Limitations</vt:lpstr>
      <vt:lpstr>Some Properties</vt:lpstr>
      <vt:lpstr>FHE Doesn’t Do Obfuscation</vt:lpstr>
      <vt:lpstr>FHE Doesn’t Do RAM</vt:lpstr>
      <vt:lpstr>FHE Doesn’t Do Multi-Key</vt:lpstr>
      <vt:lpstr>Pop Quiz! How can HE be secure?</vt:lpstr>
      <vt:lpstr>HE Security: A Paradox?</vt:lpstr>
      <vt:lpstr>Constructing HE: An Early Attempt</vt:lpstr>
      <vt:lpstr>Partially Homomorphic Encryption</vt:lpstr>
      <vt:lpstr>Constructing HE: Attempts Using Ring Homomorphisms</vt:lpstr>
      <vt:lpstr>Ring Homomorphism Approach to HE</vt:lpstr>
      <vt:lpstr>Ring Homomorphisms using Secret Eigenvectors </vt:lpstr>
      <vt:lpstr>Ring Homomorphisms using Secret Eigenvectors </vt:lpstr>
      <vt:lpstr>Comment on Eigenvector Scheme</vt:lpstr>
      <vt:lpstr>Can We Patch the Ring Homomorphism Schemes?</vt:lpstr>
      <vt:lpstr>Patch the Eigenvector Scheme with Noise</vt:lpstr>
      <vt:lpstr>Bootstrapping: From Bounded to Unbounded Depth [G09]</vt:lpstr>
      <vt:lpstr>A Digression into Philosophy…</vt:lpstr>
      <vt:lpstr>Philosophy Meets Cryptography</vt:lpstr>
      <vt:lpstr>Bootstrapping: Refreshing a Ciphertext</vt:lpstr>
      <vt:lpstr>Bootstrapping: Refreshing a Ciphertext</vt:lpstr>
      <vt:lpstr>Bootstrapping Theorem (Informal) [G09]</vt:lpstr>
      <vt:lpstr>Current Performance / Practicality</vt:lpstr>
      <vt:lpstr>Usable Homomorphic Encryption</vt:lpstr>
      <vt:lpstr>Speed of Computing on Encrypted Data</vt:lpstr>
      <vt:lpstr>HElib Speed Examples</vt:lpstr>
      <vt:lpstr>The HElib “platform”</vt:lpstr>
      <vt:lpstr>What Next for HElib?</vt:lpstr>
      <vt:lpstr>Other Implementations</vt:lpstr>
      <vt:lpstr>Bootstrapping Getting Faster</vt:lpstr>
      <vt:lpstr>Thank You!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Homomorphic Encryption: current State of the Art</dc:title>
  <dc:creator>Michelle</dc:creator>
  <cp:lastModifiedBy>ADMINIBM</cp:lastModifiedBy>
  <cp:revision>1281</cp:revision>
  <dcterms:created xsi:type="dcterms:W3CDTF">2006-08-16T00:00:00Z</dcterms:created>
  <dcterms:modified xsi:type="dcterms:W3CDTF">2017-03-30T18:57:52Z</dcterms:modified>
</cp:coreProperties>
</file>