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2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960" r:id="rId1"/>
  </p:sldMasterIdLst>
  <p:notesMasterIdLst>
    <p:notesMasterId r:id="rId40"/>
  </p:notesMasterIdLst>
  <p:sldIdLst>
    <p:sldId id="825" r:id="rId2"/>
    <p:sldId id="905" r:id="rId3"/>
    <p:sldId id="1190" r:id="rId4"/>
    <p:sldId id="1191" r:id="rId5"/>
    <p:sldId id="1188" r:id="rId6"/>
    <p:sldId id="1107" r:id="rId7"/>
    <p:sldId id="1108" r:id="rId8"/>
    <p:sldId id="1113" r:id="rId9"/>
    <p:sldId id="1081" r:id="rId10"/>
    <p:sldId id="1091" r:id="rId11"/>
    <p:sldId id="1159" r:id="rId12"/>
    <p:sldId id="1195" r:id="rId13"/>
    <p:sldId id="1217" r:id="rId14"/>
    <p:sldId id="1092" r:id="rId15"/>
    <p:sldId id="1093" r:id="rId16"/>
    <p:sldId id="1094" r:id="rId17"/>
    <p:sldId id="1202" r:id="rId18"/>
    <p:sldId id="1204" r:id="rId19"/>
    <p:sldId id="1205" r:id="rId20"/>
    <p:sldId id="1080" r:id="rId21"/>
    <p:sldId id="1114" r:id="rId22"/>
    <p:sldId id="1115" r:id="rId23"/>
    <p:sldId id="1117" r:id="rId24"/>
    <p:sldId id="1084" r:id="rId25"/>
    <p:sldId id="1209" r:id="rId26"/>
    <p:sldId id="1210" r:id="rId27"/>
    <p:sldId id="1213" r:id="rId28"/>
    <p:sldId id="1214" r:id="rId29"/>
    <p:sldId id="1085" r:id="rId30"/>
    <p:sldId id="1098" r:id="rId31"/>
    <p:sldId id="1099" r:id="rId32"/>
    <p:sldId id="1100" r:id="rId33"/>
    <p:sldId id="1101" r:id="rId34"/>
    <p:sldId id="1102" r:id="rId35"/>
    <p:sldId id="1103" r:id="rId36"/>
    <p:sldId id="1104" r:id="rId37"/>
    <p:sldId id="1105" r:id="rId38"/>
    <p:sldId id="1106" r:id="rId3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Century" panose="02040604050505020304" pitchFamily="18" charset="0"/>
      <p:regular r:id="rId45"/>
    </p:embeddedFont>
    <p:embeddedFont>
      <p:font typeface="Wingdings 2" panose="05020102010507070707" pitchFamily="18" charset="2"/>
      <p:regular r:id="rId46"/>
    </p:embeddedFont>
    <p:embeddedFont>
      <p:font typeface="Segoe Print" panose="02000600000000000000" pitchFamily="2" charset="0"/>
      <p:regular r:id="rId47"/>
      <p:bold r:id="rId48"/>
    </p:embeddedFont>
    <p:embeddedFont>
      <p:font typeface="Tw Cen MT" panose="020B0602020104020603" pitchFamily="34" charset="0"/>
      <p:regular r:id="rId49"/>
      <p:bold r:id="rId50"/>
      <p:italic r:id="rId51"/>
      <p:boldItalic r:id="rId52"/>
    </p:embeddedFont>
  </p:embeddedFontLst>
  <p:custDataLst>
    <p:tags r:id="rId5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D5D"/>
    <a:srgbClr val="83D64A"/>
    <a:srgbClr val="00B400"/>
    <a:srgbClr val="89FF89"/>
    <a:srgbClr val="E9AF8B"/>
    <a:srgbClr val="008000"/>
    <a:srgbClr val="A6C2DA"/>
    <a:srgbClr val="FF7D7D"/>
    <a:srgbClr val="8FB3AA"/>
    <a:srgbClr val="5DFF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84" autoAdjust="0"/>
    <p:restoredTop sz="94660"/>
  </p:normalViewPr>
  <p:slideViewPr>
    <p:cSldViewPr>
      <p:cViewPr varScale="1">
        <p:scale>
          <a:sx n="72" d="100"/>
          <a:sy n="72" d="100"/>
        </p:scale>
        <p:origin x="68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1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4BEAC-E005-4952-BC2E-B6DF74B63C24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C57EF-200C-46F5-8C56-8DDEBEAA9E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665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Gaussian</a:t>
            </a:r>
            <a:r>
              <a:rPr lang="en-US" baseline="0" dirty="0" smtClean="0"/>
              <a:t> elimination fails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C57EF-200C-46F5-8C56-8DDEBEAA9EB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947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C57EF-200C-46F5-8C56-8DDEBEAA9EB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301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tags" Target="../tags/tag21.xml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notesSlide" Target="../notesSlides/notesSlide2.xml"/><Relationship Id="rId5" Type="http://schemas.openxmlformats.org/officeDocument/2006/relationships/tags" Target="../tags/tag24.xml"/><Relationship Id="rId15" Type="http://schemas.openxmlformats.org/officeDocument/2006/relationships/image" Target="../media/image25.png"/><Relationship Id="rId10" Type="http://schemas.openxmlformats.org/officeDocument/2006/relationships/slideLayout" Target="../slideLayouts/slideLayout6.xml"/><Relationship Id="rId19" Type="http://schemas.openxmlformats.org/officeDocument/2006/relationships/image" Target="../media/image29.png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tags" Target="../tags/tag30.xml"/><Relationship Id="rId16" Type="http://schemas.openxmlformats.org/officeDocument/2006/relationships/image" Target="../media/image36.png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image" Target="../media/image31.png"/><Relationship Id="rId5" Type="http://schemas.openxmlformats.org/officeDocument/2006/relationships/tags" Target="../tags/tag33.xml"/><Relationship Id="rId15" Type="http://schemas.openxmlformats.org/officeDocument/2006/relationships/image" Target="../media/image35.png"/><Relationship Id="rId10" Type="http://schemas.openxmlformats.org/officeDocument/2006/relationships/slideLayout" Target="../slideLayouts/slideLayout6.xml"/><Relationship Id="rId19" Type="http://schemas.openxmlformats.org/officeDocument/2006/relationships/image" Target="../media/image39.png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tags" Target="../tags/tag40.xml"/><Relationship Id="rId7" Type="http://schemas.openxmlformats.org/officeDocument/2006/relationships/image" Target="../media/image41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40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41.xml"/><Relationship Id="rId9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tags" Target="../tags/tag44.xml"/><Relationship Id="rId7" Type="http://schemas.openxmlformats.org/officeDocument/2006/relationships/image" Target="../media/image44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8.png"/><Relationship Id="rId5" Type="http://schemas.openxmlformats.org/officeDocument/2006/relationships/tags" Target="../tags/tag46.xml"/><Relationship Id="rId10" Type="http://schemas.openxmlformats.org/officeDocument/2006/relationships/image" Target="../media/image47.png"/><Relationship Id="rId4" Type="http://schemas.openxmlformats.org/officeDocument/2006/relationships/tags" Target="../tags/tag45.xml"/><Relationship Id="rId9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tags" Target="../tags/tag49.xml"/><Relationship Id="rId7" Type="http://schemas.openxmlformats.org/officeDocument/2006/relationships/image" Target="../media/image49.pn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53.png"/><Relationship Id="rId5" Type="http://schemas.openxmlformats.org/officeDocument/2006/relationships/tags" Target="../tags/tag51.xml"/><Relationship Id="rId10" Type="http://schemas.openxmlformats.org/officeDocument/2006/relationships/image" Target="../media/image52.png"/><Relationship Id="rId4" Type="http://schemas.openxmlformats.org/officeDocument/2006/relationships/tags" Target="../tags/tag50.xml"/><Relationship Id="rId9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58.png"/><Relationship Id="rId3" Type="http://schemas.openxmlformats.org/officeDocument/2006/relationships/tags" Target="../tags/tag54.xml"/><Relationship Id="rId7" Type="http://schemas.openxmlformats.org/officeDocument/2006/relationships/tags" Target="../tags/tag58.xml"/><Relationship Id="rId12" Type="http://schemas.openxmlformats.org/officeDocument/2006/relationships/image" Target="../media/image57.pn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image" Target="../media/image56.png"/><Relationship Id="rId5" Type="http://schemas.openxmlformats.org/officeDocument/2006/relationships/tags" Target="../tags/tag56.xml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4" Type="http://schemas.openxmlformats.org/officeDocument/2006/relationships/tags" Target="../tags/tag55.xml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tags" Target="../tags/tag61.xml"/><Relationship Id="rId7" Type="http://schemas.openxmlformats.org/officeDocument/2006/relationships/image" Target="../media/image62.png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image" Target="../media/image61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62.xml"/><Relationship Id="rId9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69.png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12" Type="http://schemas.openxmlformats.org/officeDocument/2006/relationships/image" Target="../media/image68.png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11" Type="http://schemas.openxmlformats.org/officeDocument/2006/relationships/image" Target="../media/image67.png"/><Relationship Id="rId5" Type="http://schemas.openxmlformats.org/officeDocument/2006/relationships/tags" Target="../tags/tag67.xml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4" Type="http://schemas.openxmlformats.org/officeDocument/2006/relationships/tags" Target="../tags/tag66.xml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76.png"/><Relationship Id="rId3" Type="http://schemas.openxmlformats.org/officeDocument/2006/relationships/tags" Target="../tags/tag72.xml"/><Relationship Id="rId7" Type="http://schemas.openxmlformats.org/officeDocument/2006/relationships/tags" Target="../tags/tag76.xml"/><Relationship Id="rId12" Type="http://schemas.openxmlformats.org/officeDocument/2006/relationships/image" Target="../media/image75.png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11" Type="http://schemas.openxmlformats.org/officeDocument/2006/relationships/image" Target="../media/image74.png"/><Relationship Id="rId5" Type="http://schemas.openxmlformats.org/officeDocument/2006/relationships/tags" Target="../tags/tag74.xml"/><Relationship Id="rId15" Type="http://schemas.openxmlformats.org/officeDocument/2006/relationships/image" Target="../media/image78.png"/><Relationship Id="rId10" Type="http://schemas.openxmlformats.org/officeDocument/2006/relationships/image" Target="../media/image73.png"/><Relationship Id="rId4" Type="http://schemas.openxmlformats.org/officeDocument/2006/relationships/tags" Target="../tags/tag73.xml"/><Relationship Id="rId9" Type="http://schemas.openxmlformats.org/officeDocument/2006/relationships/image" Target="../media/image72.png"/><Relationship Id="rId14" Type="http://schemas.openxmlformats.org/officeDocument/2006/relationships/image" Target="../media/image7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84.xml"/><Relationship Id="rId13" Type="http://schemas.openxmlformats.org/officeDocument/2006/relationships/image" Target="../media/image81.png"/><Relationship Id="rId18" Type="http://schemas.openxmlformats.org/officeDocument/2006/relationships/image" Target="../media/image86.png"/><Relationship Id="rId3" Type="http://schemas.openxmlformats.org/officeDocument/2006/relationships/tags" Target="../tags/tag79.xml"/><Relationship Id="rId7" Type="http://schemas.openxmlformats.org/officeDocument/2006/relationships/tags" Target="../tags/tag83.xml"/><Relationship Id="rId12" Type="http://schemas.openxmlformats.org/officeDocument/2006/relationships/image" Target="../media/image80.png"/><Relationship Id="rId17" Type="http://schemas.openxmlformats.org/officeDocument/2006/relationships/image" Target="../media/image85.png"/><Relationship Id="rId2" Type="http://schemas.openxmlformats.org/officeDocument/2006/relationships/tags" Target="../tags/tag78.xml"/><Relationship Id="rId16" Type="http://schemas.openxmlformats.org/officeDocument/2006/relationships/image" Target="../media/image84.png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11" Type="http://schemas.openxmlformats.org/officeDocument/2006/relationships/image" Target="../media/image79.png"/><Relationship Id="rId5" Type="http://schemas.openxmlformats.org/officeDocument/2006/relationships/tags" Target="../tags/tag81.xml"/><Relationship Id="rId15" Type="http://schemas.openxmlformats.org/officeDocument/2006/relationships/image" Target="../media/image83.png"/><Relationship Id="rId10" Type="http://schemas.openxmlformats.org/officeDocument/2006/relationships/slideLayout" Target="../slideLayouts/slideLayout6.xml"/><Relationship Id="rId19" Type="http://schemas.openxmlformats.org/officeDocument/2006/relationships/image" Target="../media/image87.png"/><Relationship Id="rId4" Type="http://schemas.openxmlformats.org/officeDocument/2006/relationships/tags" Target="../tags/tag80.xml"/><Relationship Id="rId9" Type="http://schemas.openxmlformats.org/officeDocument/2006/relationships/tags" Target="../tags/tag85.xml"/><Relationship Id="rId14" Type="http://schemas.openxmlformats.org/officeDocument/2006/relationships/image" Target="../media/image8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13" Type="http://schemas.openxmlformats.org/officeDocument/2006/relationships/image" Target="../media/image91.png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../media/image90.png"/><Relationship Id="rId17" Type="http://schemas.openxmlformats.org/officeDocument/2006/relationships/image" Target="../media/image94.png"/><Relationship Id="rId2" Type="http://schemas.openxmlformats.org/officeDocument/2006/relationships/tags" Target="../tags/tag87.xml"/><Relationship Id="rId16" Type="http://schemas.openxmlformats.org/officeDocument/2006/relationships/image" Target="../media/image93.png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89.png"/><Relationship Id="rId5" Type="http://schemas.openxmlformats.org/officeDocument/2006/relationships/tags" Target="../tags/tag90.xml"/><Relationship Id="rId15" Type="http://schemas.openxmlformats.org/officeDocument/2006/relationships/image" Target="../media/image46.png"/><Relationship Id="rId10" Type="http://schemas.openxmlformats.org/officeDocument/2006/relationships/image" Target="../media/image88.png"/><Relationship Id="rId4" Type="http://schemas.openxmlformats.org/officeDocument/2006/relationships/tags" Target="../tags/tag89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9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101.xml"/><Relationship Id="rId13" Type="http://schemas.openxmlformats.org/officeDocument/2006/relationships/image" Target="../media/image98.png"/><Relationship Id="rId3" Type="http://schemas.openxmlformats.org/officeDocument/2006/relationships/tags" Target="../tags/tag96.xml"/><Relationship Id="rId7" Type="http://schemas.openxmlformats.org/officeDocument/2006/relationships/tags" Target="../tags/tag100.xml"/><Relationship Id="rId12" Type="http://schemas.openxmlformats.org/officeDocument/2006/relationships/image" Target="../media/image97.png"/><Relationship Id="rId17" Type="http://schemas.openxmlformats.org/officeDocument/2006/relationships/image" Target="../media/image102.png"/><Relationship Id="rId2" Type="http://schemas.openxmlformats.org/officeDocument/2006/relationships/tags" Target="../tags/tag95.xml"/><Relationship Id="rId16" Type="http://schemas.openxmlformats.org/officeDocument/2006/relationships/image" Target="../media/image101.png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image" Target="../media/image96.png"/><Relationship Id="rId5" Type="http://schemas.openxmlformats.org/officeDocument/2006/relationships/tags" Target="../tags/tag98.xml"/><Relationship Id="rId15" Type="http://schemas.openxmlformats.org/officeDocument/2006/relationships/image" Target="../media/image100.png"/><Relationship Id="rId10" Type="http://schemas.openxmlformats.org/officeDocument/2006/relationships/image" Target="../media/image95.png"/><Relationship Id="rId4" Type="http://schemas.openxmlformats.org/officeDocument/2006/relationships/tags" Target="../tags/tag97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9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tags" Target="../tags/tag104.xml"/><Relationship Id="rId7" Type="http://schemas.openxmlformats.org/officeDocument/2006/relationships/image" Target="../media/image103.png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image" Target="../media/image95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5.xml"/><Relationship Id="rId9" Type="http://schemas.openxmlformats.org/officeDocument/2006/relationships/image" Target="../media/image10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113.xml"/><Relationship Id="rId13" Type="http://schemas.openxmlformats.org/officeDocument/2006/relationships/image" Target="../media/image108.png"/><Relationship Id="rId18" Type="http://schemas.openxmlformats.org/officeDocument/2006/relationships/image" Target="../media/image113.png"/><Relationship Id="rId3" Type="http://schemas.openxmlformats.org/officeDocument/2006/relationships/tags" Target="../tags/tag108.xml"/><Relationship Id="rId7" Type="http://schemas.openxmlformats.org/officeDocument/2006/relationships/tags" Target="../tags/tag112.xml"/><Relationship Id="rId12" Type="http://schemas.openxmlformats.org/officeDocument/2006/relationships/image" Target="../media/image107.png"/><Relationship Id="rId17" Type="http://schemas.openxmlformats.org/officeDocument/2006/relationships/image" Target="../media/image112.png"/><Relationship Id="rId2" Type="http://schemas.openxmlformats.org/officeDocument/2006/relationships/tags" Target="../tags/tag107.xml"/><Relationship Id="rId16" Type="http://schemas.openxmlformats.org/officeDocument/2006/relationships/image" Target="../media/image111.png"/><Relationship Id="rId1" Type="http://schemas.openxmlformats.org/officeDocument/2006/relationships/tags" Target="../tags/tag106.xml"/><Relationship Id="rId6" Type="http://schemas.openxmlformats.org/officeDocument/2006/relationships/tags" Target="../tags/tag111.xml"/><Relationship Id="rId11" Type="http://schemas.openxmlformats.org/officeDocument/2006/relationships/image" Target="../media/image106.png"/><Relationship Id="rId5" Type="http://schemas.openxmlformats.org/officeDocument/2006/relationships/tags" Target="../tags/tag110.xml"/><Relationship Id="rId15" Type="http://schemas.openxmlformats.org/officeDocument/2006/relationships/image" Target="../media/image110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14.png"/><Relationship Id="rId4" Type="http://schemas.openxmlformats.org/officeDocument/2006/relationships/tags" Target="../tags/tag109.xml"/><Relationship Id="rId9" Type="http://schemas.openxmlformats.org/officeDocument/2006/relationships/tags" Target="../tags/tag114.xml"/><Relationship Id="rId14" Type="http://schemas.openxmlformats.org/officeDocument/2006/relationships/image" Target="../media/image10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13" Type="http://schemas.openxmlformats.org/officeDocument/2006/relationships/image" Target="../media/image120.png"/><Relationship Id="rId3" Type="http://schemas.openxmlformats.org/officeDocument/2006/relationships/tags" Target="../tags/tag117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19.png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tags" Target="../tags/tag120.xml"/><Relationship Id="rId11" Type="http://schemas.openxmlformats.org/officeDocument/2006/relationships/image" Target="../media/image118.png"/><Relationship Id="rId5" Type="http://schemas.openxmlformats.org/officeDocument/2006/relationships/tags" Target="../tags/tag119.xml"/><Relationship Id="rId10" Type="http://schemas.openxmlformats.org/officeDocument/2006/relationships/image" Target="../media/image117.png"/><Relationship Id="rId4" Type="http://schemas.openxmlformats.org/officeDocument/2006/relationships/tags" Target="../tags/tag118.xml"/><Relationship Id="rId9" Type="http://schemas.openxmlformats.org/officeDocument/2006/relationships/image" Target="../media/image11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tags" Target="../tags/tag123.xml"/><Relationship Id="rId7" Type="http://schemas.openxmlformats.org/officeDocument/2006/relationships/image" Target="../media/image115.png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23.png"/><Relationship Id="rId5" Type="http://schemas.openxmlformats.org/officeDocument/2006/relationships/tags" Target="../tags/tag125.xml"/><Relationship Id="rId10" Type="http://schemas.openxmlformats.org/officeDocument/2006/relationships/image" Target="../media/image122.png"/><Relationship Id="rId4" Type="http://schemas.openxmlformats.org/officeDocument/2006/relationships/tags" Target="../tags/tag124.xml"/><Relationship Id="rId9" Type="http://schemas.openxmlformats.org/officeDocument/2006/relationships/image" Target="../media/image1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133.xml"/><Relationship Id="rId13" Type="http://schemas.openxmlformats.org/officeDocument/2006/relationships/image" Target="../media/image127.png"/><Relationship Id="rId3" Type="http://schemas.openxmlformats.org/officeDocument/2006/relationships/tags" Target="../tags/tag128.xml"/><Relationship Id="rId7" Type="http://schemas.openxmlformats.org/officeDocument/2006/relationships/tags" Target="../tags/tag132.xml"/><Relationship Id="rId12" Type="http://schemas.openxmlformats.org/officeDocument/2006/relationships/image" Target="../media/image126.png"/><Relationship Id="rId17" Type="http://schemas.openxmlformats.org/officeDocument/2006/relationships/image" Target="../media/image131.png"/><Relationship Id="rId2" Type="http://schemas.openxmlformats.org/officeDocument/2006/relationships/tags" Target="../tags/tag127.xml"/><Relationship Id="rId16" Type="http://schemas.openxmlformats.org/officeDocument/2006/relationships/image" Target="../media/image130.png"/><Relationship Id="rId1" Type="http://schemas.openxmlformats.org/officeDocument/2006/relationships/tags" Target="../tags/tag126.xml"/><Relationship Id="rId6" Type="http://schemas.openxmlformats.org/officeDocument/2006/relationships/tags" Target="../tags/tag131.xml"/><Relationship Id="rId11" Type="http://schemas.openxmlformats.org/officeDocument/2006/relationships/image" Target="../media/image125.png"/><Relationship Id="rId5" Type="http://schemas.openxmlformats.org/officeDocument/2006/relationships/tags" Target="../tags/tag130.xml"/><Relationship Id="rId15" Type="http://schemas.openxmlformats.org/officeDocument/2006/relationships/image" Target="../media/image129.png"/><Relationship Id="rId10" Type="http://schemas.openxmlformats.org/officeDocument/2006/relationships/image" Target="../media/image124.png"/><Relationship Id="rId4" Type="http://schemas.openxmlformats.org/officeDocument/2006/relationships/tags" Target="../tags/tag129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5" Type="http://schemas.openxmlformats.org/officeDocument/2006/relationships/image" Target="../media/image134.png"/><Relationship Id="rId4" Type="http://schemas.openxmlformats.org/officeDocument/2006/relationships/image" Target="../media/image1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5" Type="http://schemas.openxmlformats.org/officeDocument/2006/relationships/image" Target="../media/image134.png"/><Relationship Id="rId4" Type="http://schemas.openxmlformats.org/officeDocument/2006/relationships/image" Target="../media/image13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3" Type="http://schemas.openxmlformats.org/officeDocument/2006/relationships/tags" Target="../tags/tag141.xml"/><Relationship Id="rId7" Type="http://schemas.openxmlformats.org/officeDocument/2006/relationships/image" Target="../media/image134.png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6" Type="http://schemas.openxmlformats.org/officeDocument/2006/relationships/image" Target="../media/image133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2.xml"/><Relationship Id="rId9" Type="http://schemas.openxmlformats.org/officeDocument/2006/relationships/image" Target="../media/image13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3" Type="http://schemas.openxmlformats.org/officeDocument/2006/relationships/tags" Target="../tags/tag145.xml"/><Relationship Id="rId7" Type="http://schemas.openxmlformats.org/officeDocument/2006/relationships/image" Target="../media/image138.png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6" Type="http://schemas.openxmlformats.org/officeDocument/2006/relationships/image" Target="../media/image137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6.xml"/><Relationship Id="rId9" Type="http://schemas.openxmlformats.org/officeDocument/2006/relationships/image" Target="../media/image14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3" Type="http://schemas.openxmlformats.org/officeDocument/2006/relationships/tags" Target="../tags/tag149.xml"/><Relationship Id="rId7" Type="http://schemas.openxmlformats.org/officeDocument/2006/relationships/image" Target="../media/image142.png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6" Type="http://schemas.openxmlformats.org/officeDocument/2006/relationships/image" Target="../media/image14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0.xml"/><Relationship Id="rId9" Type="http://schemas.openxmlformats.org/officeDocument/2006/relationships/image" Target="../media/image14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5" Type="http://schemas.openxmlformats.org/officeDocument/2006/relationships/image" Target="../media/image146.png"/><Relationship Id="rId4" Type="http://schemas.openxmlformats.org/officeDocument/2006/relationships/image" Target="../media/image145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13" Type="http://schemas.openxmlformats.org/officeDocument/2006/relationships/image" Target="../media/image10.png"/><Relationship Id="rId3" Type="http://schemas.openxmlformats.org/officeDocument/2006/relationships/tags" Target="../tags/tag7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9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image" Target="../media/image8.png"/><Relationship Id="rId5" Type="http://schemas.openxmlformats.org/officeDocument/2006/relationships/tags" Target="../tags/tag9.xml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tags" Target="../tags/tag8.xml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image" Target="../media/image21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6050037"/>
            <a:ext cx="6705600" cy="685800"/>
          </a:xfrm>
        </p:spPr>
        <p:txBody>
          <a:bodyPr>
            <a:normAutofit/>
          </a:bodyPr>
          <a:lstStyle/>
          <a:p>
            <a:r>
              <a:rPr lang="en-US" dirty="0"/>
              <a:t>Spring School on </a:t>
            </a:r>
            <a:r>
              <a:rPr lang="en-US" dirty="0" smtClean="0"/>
              <a:t>Lattice-Based Crypto, Oxford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3723382"/>
            <a:ext cx="891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Craig Gentry</a:t>
            </a:r>
          </a:p>
          <a:p>
            <a:pPr algn="ctr"/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IBM T.J. Watson Research Center</a:t>
            </a:r>
            <a:endParaRPr lang="en-US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0" y="6044184"/>
            <a:ext cx="2667000" cy="685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March 2017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905000"/>
            <a:ext cx="9144000" cy="669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4400" dirty="0" smtClean="0">
                <a:solidFill>
                  <a:srgbClr val="A6C2DA"/>
                </a:solidFill>
              </a:rPr>
              <a:t>Fully Homomorphic Encryption</a:t>
            </a:r>
            <a:endParaRPr lang="en-US" sz="3200" dirty="0" smtClean="0">
              <a:solidFill>
                <a:srgbClr val="A6C2D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8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Regev’s</a:t>
            </a:r>
            <a:r>
              <a:rPr lang="en-US" dirty="0" smtClean="0"/>
              <a:t> Cryptosystem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962400" y="1752600"/>
            <a:ext cx="2133600" cy="117919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10300" y="2155545"/>
            <a:ext cx="381000" cy="373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400" dirty="0" smtClean="0"/>
              <a:t>=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9" y="2133600"/>
            <a:ext cx="1613535" cy="2705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10" y="3810000"/>
            <a:ext cx="7421881" cy="3048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030" y="5791198"/>
            <a:ext cx="5091684" cy="3048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3" y="5292092"/>
            <a:ext cx="4823460" cy="304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133600"/>
            <a:ext cx="1409241" cy="28521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06" y="6400800"/>
            <a:ext cx="3781425" cy="27051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705600" y="1752600"/>
            <a:ext cx="21336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705600" y="2705106"/>
            <a:ext cx="2133600" cy="22669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dirty="0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b="1" dirty="0" err="1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tB+e</a:t>
            </a:r>
            <a:endParaRPr lang="en-US" sz="2400" b="1" dirty="0">
              <a:solidFill>
                <a:schemeClr val="tx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2" y="3188299"/>
            <a:ext cx="6578629" cy="3169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1" y="4256532"/>
            <a:ext cx="7178041" cy="3154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5" y="4724397"/>
            <a:ext cx="7970521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64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7999"/>
            <a:ext cx="4771644" cy="304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049905"/>
            <a:ext cx="1169670" cy="3028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4724400"/>
            <a:ext cx="4722876" cy="3048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5410200"/>
            <a:ext cx="7932420" cy="3048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1905000"/>
            <a:ext cx="5067300" cy="3048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90800"/>
            <a:ext cx="899160" cy="2609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09998"/>
            <a:ext cx="4261104" cy="304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301" y="3809998"/>
            <a:ext cx="3515868" cy="65836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095999"/>
            <a:ext cx="8368285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81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924800" cy="1828800"/>
          </a:xfrm>
        </p:spPr>
        <p:txBody>
          <a:bodyPr>
            <a:normAutofit/>
          </a:bodyPr>
          <a:lstStyle/>
          <a:p>
            <a:r>
              <a:rPr lang="en-US" dirty="0" smtClean="0"/>
              <a:t>Focusing on the Gentry-</a:t>
            </a:r>
            <a:r>
              <a:rPr lang="en-US" dirty="0" err="1" smtClean="0"/>
              <a:t>Sahai</a:t>
            </a:r>
            <a:r>
              <a:rPr lang="en-US" dirty="0" smtClean="0"/>
              <a:t>-Waters (GSW) scheme.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Brakerski</a:t>
            </a:r>
            <a:r>
              <a:rPr lang="en-US" dirty="0" smtClean="0"/>
              <a:t> and </a:t>
            </a:r>
            <a:r>
              <a:rPr lang="en-US" dirty="0" err="1" smtClean="0"/>
              <a:t>Vaikuntanathan</a:t>
            </a:r>
            <a:r>
              <a:rPr lang="en-US" dirty="0" smtClean="0"/>
              <a:t> were the first to construct HE based on LWE.)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4100"/>
              </a:lnSpc>
            </a:pPr>
            <a:r>
              <a:rPr lang="en-US" dirty="0" smtClean="0"/>
              <a:t>Leveled FHE Based on LWE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11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Properties of </a:t>
            </a:r>
            <a:r>
              <a:rPr lang="en-US" dirty="0" err="1" smtClean="0"/>
              <a:t>Regev’s</a:t>
            </a:r>
            <a:r>
              <a:rPr lang="en-US" dirty="0" smtClean="0"/>
              <a:t> Scheme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5" y="2209803"/>
            <a:ext cx="8427720" cy="6568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24201"/>
            <a:ext cx="8410957" cy="6659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091940"/>
            <a:ext cx="8334756" cy="10119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5465064"/>
            <a:ext cx="8418577" cy="93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59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9154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Matrix Version of </a:t>
            </a:r>
            <a:r>
              <a:rPr lang="en-US" dirty="0" err="1" smtClean="0"/>
              <a:t>Regev</a:t>
            </a:r>
            <a:r>
              <a:rPr lang="en-US" dirty="0" smtClean="0"/>
              <a:t> (1</a:t>
            </a:r>
            <a:r>
              <a:rPr lang="en-US" baseline="30000" dirty="0" smtClean="0"/>
              <a:t>st</a:t>
            </a:r>
            <a:r>
              <a:rPr lang="en-US" dirty="0" smtClean="0"/>
              <a:t> Attempt)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33" y="1905002"/>
            <a:ext cx="3400425" cy="28003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40" y="2386961"/>
            <a:ext cx="8427721" cy="99974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8" y="4853940"/>
            <a:ext cx="6243828" cy="10134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06" y="6092191"/>
            <a:ext cx="7999095" cy="62674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62000" y="3496402"/>
            <a:ext cx="1147756" cy="122677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86000" y="3970093"/>
            <a:ext cx="381000" cy="373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400" dirty="0" smtClean="0"/>
              <a:t>=</a:t>
            </a:r>
            <a:endParaRPr lang="en-US" sz="24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3043244" y="3495314"/>
            <a:ext cx="1231204" cy="1305286"/>
            <a:chOff x="4186244" y="3495314"/>
            <a:chExt cx="1231204" cy="1305286"/>
          </a:xfrm>
        </p:grpSpPr>
        <p:sp>
          <p:nvSpPr>
            <p:cNvPr id="21" name="Rectangle 20"/>
            <p:cNvSpPr/>
            <p:nvPr/>
          </p:nvSpPr>
          <p:spPr>
            <a:xfrm>
              <a:off x="4186244" y="3505200"/>
              <a:ext cx="1147756" cy="12267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b="1" dirty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186244" y="3495314"/>
              <a:ext cx="38824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endPara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412352" y="3683913"/>
              <a:ext cx="38824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endPara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640952" y="3912513"/>
              <a:ext cx="38824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endPara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029200" y="4369713"/>
              <a:ext cx="38824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endPara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823066" y="4064913"/>
              <a:ext cx="43473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  <a:endPara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495800" y="3970093"/>
            <a:ext cx="381000" cy="373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400" dirty="0"/>
              <a:t>+</a:t>
            </a:r>
          </a:p>
        </p:txBody>
      </p:sp>
      <p:grpSp>
        <p:nvGrpSpPr>
          <p:cNvPr id="47" name="Group 46"/>
          <p:cNvGrpSpPr/>
          <p:nvPr/>
        </p:nvGrpSpPr>
        <p:grpSpPr>
          <a:xfrm rot="5400000">
            <a:off x="5181600" y="3429000"/>
            <a:ext cx="1293944" cy="1295400"/>
            <a:chOff x="6324600" y="3429000"/>
            <a:chExt cx="1293944" cy="1295400"/>
          </a:xfrm>
        </p:grpSpPr>
        <p:sp>
          <p:nvSpPr>
            <p:cNvPr id="29" name="Rectangle 28"/>
            <p:cNvSpPr/>
            <p:nvPr/>
          </p:nvSpPr>
          <p:spPr>
            <a:xfrm>
              <a:off x="6387179" y="3493601"/>
              <a:ext cx="1147756" cy="122677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b="1" dirty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324600" y="3429000"/>
              <a:ext cx="12939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  <a:cs typeface="Times New Roman" panose="02020603050405020304" pitchFamily="18" charset="0"/>
                </a:rPr>
                <a:t>c</a:t>
              </a:r>
              <a:r>
                <a:rPr lang="en-US" sz="2000" baseline="-25000" dirty="0" smtClean="0">
                  <a:latin typeface="+mj-lt"/>
                  <a:cs typeface="Times New Roman" panose="02020603050405020304" pitchFamily="18" charset="0"/>
                </a:rPr>
                <a:t>1</a:t>
              </a:r>
              <a:r>
                <a:rPr lang="en-US" sz="2000" dirty="0" smtClean="0">
                  <a:latin typeface="+mj-lt"/>
                  <a:cs typeface="Times New Roman" panose="02020603050405020304" pitchFamily="18" charset="0"/>
                </a:rPr>
                <a:t> = </a:t>
              </a:r>
              <a:r>
                <a:rPr lang="en-US" sz="2000" dirty="0" err="1" smtClean="0">
                  <a:latin typeface="+mj-lt"/>
                  <a:cs typeface="Times New Roman" panose="02020603050405020304" pitchFamily="18" charset="0"/>
                </a:rPr>
                <a:t>Enc</a:t>
              </a:r>
              <a:r>
                <a:rPr lang="en-US" sz="2000" dirty="0" smtClean="0">
                  <a:latin typeface="+mj-lt"/>
                  <a:cs typeface="Times New Roman" panose="02020603050405020304" pitchFamily="18" charset="0"/>
                </a:rPr>
                <a:t>(0)</a:t>
              </a:r>
              <a:endParaRPr lang="en-US" sz="2000"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324600" y="3714690"/>
              <a:ext cx="12939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  <a:cs typeface="Times New Roman" panose="02020603050405020304" pitchFamily="18" charset="0"/>
                </a:rPr>
                <a:t>c</a:t>
              </a:r>
              <a:r>
                <a:rPr lang="en-US" sz="2000" baseline="-25000" dirty="0">
                  <a:latin typeface="+mj-lt"/>
                  <a:cs typeface="Times New Roman" panose="02020603050405020304" pitchFamily="18" charset="0"/>
                </a:rPr>
                <a:t>2</a:t>
              </a:r>
              <a:r>
                <a:rPr lang="en-US" sz="2000" dirty="0" smtClean="0">
                  <a:latin typeface="+mj-lt"/>
                  <a:cs typeface="Times New Roman" panose="02020603050405020304" pitchFamily="18" charset="0"/>
                </a:rPr>
                <a:t> = </a:t>
              </a:r>
              <a:r>
                <a:rPr lang="en-US" sz="2000" dirty="0" err="1" smtClean="0">
                  <a:latin typeface="+mj-lt"/>
                  <a:cs typeface="Times New Roman" panose="02020603050405020304" pitchFamily="18" charset="0"/>
                </a:rPr>
                <a:t>Enc</a:t>
              </a:r>
              <a:r>
                <a:rPr lang="en-US" sz="2000" dirty="0" smtClean="0">
                  <a:latin typeface="+mj-lt"/>
                  <a:cs typeface="Times New Roman" panose="02020603050405020304" pitchFamily="18" charset="0"/>
                </a:rPr>
                <a:t>(0)</a:t>
              </a:r>
              <a:endParaRPr lang="en-US" sz="2000"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324600" y="4324290"/>
              <a:ext cx="12747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latin typeface="+mj-lt"/>
                  <a:cs typeface="Times New Roman" panose="02020603050405020304" pitchFamily="18" charset="0"/>
                </a:rPr>
                <a:t>c</a:t>
              </a:r>
              <a:r>
                <a:rPr lang="en-US" sz="2000" baseline="-25000" dirty="0" err="1" smtClean="0">
                  <a:latin typeface="+mj-lt"/>
                  <a:cs typeface="Times New Roman" panose="02020603050405020304" pitchFamily="18" charset="0"/>
                </a:rPr>
                <a:t>n</a:t>
              </a:r>
              <a:r>
                <a:rPr lang="en-US" sz="2000" dirty="0" smtClean="0">
                  <a:latin typeface="+mj-lt"/>
                  <a:cs typeface="Times New Roman" panose="02020603050405020304" pitchFamily="18" charset="0"/>
                </a:rPr>
                <a:t> = </a:t>
              </a:r>
              <a:r>
                <a:rPr lang="en-US" sz="2000" dirty="0" err="1" smtClean="0">
                  <a:latin typeface="+mj-lt"/>
                  <a:cs typeface="Times New Roman" panose="02020603050405020304" pitchFamily="18" charset="0"/>
                </a:rPr>
                <a:t>Enc</a:t>
              </a:r>
              <a:r>
                <a:rPr lang="en-US" sz="2000" dirty="0" smtClean="0">
                  <a:latin typeface="+mj-lt"/>
                  <a:cs typeface="Times New Roman" panose="02020603050405020304" pitchFamily="18" charset="0"/>
                </a:rPr>
                <a:t>(0)</a:t>
              </a:r>
              <a:endParaRPr lang="en-US" sz="2000"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804266" y="3962400"/>
              <a:ext cx="43473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  <a:endPara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6387179" y="3809999"/>
              <a:ext cx="1150903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6400800" y="4114799"/>
              <a:ext cx="1150903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6400800" y="4419599"/>
              <a:ext cx="1150903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5380927" y="4704436"/>
            <a:ext cx="3153473" cy="1012088"/>
            <a:chOff x="5380927" y="4704436"/>
            <a:chExt cx="3153473" cy="1012088"/>
          </a:xfrm>
        </p:grpSpPr>
        <p:cxnSp>
          <p:nvCxnSpPr>
            <p:cNvPr id="49" name="Straight Arrow Connector 48"/>
            <p:cNvCxnSpPr>
              <a:endCxn id="33" idx="3"/>
            </p:cNvCxnSpPr>
            <p:nvPr/>
          </p:nvCxnSpPr>
          <p:spPr>
            <a:xfrm flipH="1" flipV="1">
              <a:off x="5380927" y="4704436"/>
              <a:ext cx="1377284" cy="51054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endCxn id="30" idx="3"/>
            </p:cNvCxnSpPr>
            <p:nvPr/>
          </p:nvCxnSpPr>
          <p:spPr>
            <a:xfrm flipH="1" flipV="1">
              <a:off x="6276217" y="4723672"/>
              <a:ext cx="450956" cy="263668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1" name="Picture 50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8292" y="4953000"/>
              <a:ext cx="1626108" cy="7635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778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7630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Approximate Eigenvector </a:t>
            </a:r>
            <a:r>
              <a:rPr lang="en-US" dirty="0" err="1" smtClean="0"/>
              <a:t>Homomorphisms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5" y="2057403"/>
            <a:ext cx="8325613" cy="3276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4" y="2939418"/>
            <a:ext cx="5148072" cy="2910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1" y="3665220"/>
            <a:ext cx="6571488" cy="3703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495802"/>
            <a:ext cx="5847588" cy="27432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035" y="5029196"/>
            <a:ext cx="5545836" cy="73456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781800" y="4419600"/>
            <a:ext cx="1828800" cy="609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New Noise</a:t>
            </a:r>
            <a:endParaRPr lang="en-US" sz="3000" dirty="0">
              <a:solidFill>
                <a:schemeClr val="tx1"/>
              </a:solidFill>
            </a:endParaRPr>
          </a:p>
        </p:txBody>
      </p:sp>
      <p:cxnSp>
        <p:nvCxnSpPr>
          <p:cNvPr id="24" name="Straight Arrow Connector 23"/>
          <p:cNvCxnSpPr>
            <a:stCxn id="23" idx="2"/>
          </p:cNvCxnSpPr>
          <p:nvPr/>
        </p:nvCxnSpPr>
        <p:spPr>
          <a:xfrm flipH="1">
            <a:off x="6781800" y="5029200"/>
            <a:ext cx="914400" cy="381000"/>
          </a:xfrm>
          <a:prstGeom prst="straightConnector1">
            <a:avLst/>
          </a:prstGeom>
          <a:ln w="34925">
            <a:solidFill>
              <a:schemeClr val="bg1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037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Controlling the Noise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616521" y="609600"/>
            <a:ext cx="1828800" cy="609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New Noise</a:t>
            </a:r>
            <a:endParaRPr lang="en-US" sz="3000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>
            <a:stCxn id="6" idx="2"/>
          </p:cNvCxnSpPr>
          <p:nvPr/>
        </p:nvCxnSpPr>
        <p:spPr>
          <a:xfrm flipH="1">
            <a:off x="6324600" y="1219200"/>
            <a:ext cx="1206321" cy="609600"/>
          </a:xfrm>
          <a:prstGeom prst="straightConnector1">
            <a:avLst/>
          </a:prstGeom>
          <a:ln w="34925">
            <a:solidFill>
              <a:schemeClr val="bg1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6" y="2478408"/>
            <a:ext cx="7572375" cy="6400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2" y="3348990"/>
            <a:ext cx="7941565" cy="9951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4" y="4572001"/>
            <a:ext cx="5103495" cy="2724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2" y="5029201"/>
            <a:ext cx="7322820" cy="2724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63" y="5410200"/>
            <a:ext cx="7389495" cy="3219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7" y="5749292"/>
            <a:ext cx="8336280" cy="6686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239" y="1928191"/>
            <a:ext cx="5207508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67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Gadget Matrix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960422"/>
            <a:ext cx="8206740" cy="20909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4" y="4343400"/>
            <a:ext cx="8418576" cy="62636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45" y="5105400"/>
            <a:ext cx="4247388" cy="32004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562600"/>
            <a:ext cx="3674364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84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Flattening </a:t>
            </a:r>
            <a:r>
              <a:rPr lang="en-US" dirty="0" err="1" smtClean="0"/>
              <a:t>Ciphertexts</a:t>
            </a:r>
            <a:r>
              <a:rPr lang="en-US" dirty="0"/>
              <a:t> </a:t>
            </a:r>
            <a:r>
              <a:rPr lang="en-US" dirty="0" smtClean="0"/>
              <a:t>via Gadget Matrix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960423"/>
            <a:ext cx="7018020" cy="30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14600"/>
            <a:ext cx="7347204" cy="304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006446"/>
            <a:ext cx="3259836" cy="2148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3" y="3581400"/>
            <a:ext cx="3928872" cy="27889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043546"/>
            <a:ext cx="3555492" cy="30784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648202"/>
            <a:ext cx="5521452" cy="32004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634" y="5181592"/>
            <a:ext cx="6821424" cy="1626108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934200" y="4351394"/>
            <a:ext cx="1676400" cy="83020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schemeClr val="tx1"/>
                </a:solidFill>
              </a:rPr>
              <a:t>New Noise is small.</a:t>
            </a:r>
            <a:endParaRPr lang="en-US" sz="2500" dirty="0">
              <a:solidFill>
                <a:schemeClr val="tx1"/>
              </a:solidFill>
            </a:endParaRPr>
          </a:p>
        </p:txBody>
      </p:sp>
      <p:cxnSp>
        <p:nvCxnSpPr>
          <p:cNvPr id="24" name="Straight Arrow Connector 23"/>
          <p:cNvCxnSpPr>
            <a:stCxn id="21" idx="2"/>
          </p:cNvCxnSpPr>
          <p:nvPr/>
        </p:nvCxnSpPr>
        <p:spPr>
          <a:xfrm>
            <a:off x="7772400" y="5181600"/>
            <a:ext cx="0" cy="1219200"/>
          </a:xfrm>
          <a:prstGeom prst="straightConnector1">
            <a:avLst/>
          </a:prstGeom>
          <a:ln w="34925">
            <a:solidFill>
              <a:schemeClr val="bg1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715000" y="2999410"/>
            <a:ext cx="3200399" cy="83020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Security of new encryption follows from </a:t>
            </a:r>
            <a:r>
              <a:rPr lang="en-US" sz="2200" dirty="0" err="1" smtClean="0">
                <a:solidFill>
                  <a:schemeClr val="tx1"/>
                </a:solidFill>
              </a:rPr>
              <a:t>Regev</a:t>
            </a:r>
            <a:r>
              <a:rPr lang="en-US" sz="2200" dirty="0" smtClean="0">
                <a:solidFill>
                  <a:schemeClr val="tx1"/>
                </a:solidFill>
              </a:rPr>
              <a:t>.</a:t>
            </a:r>
            <a:endParaRPr lang="en-US" sz="2200" dirty="0">
              <a:solidFill>
                <a:schemeClr val="tx1"/>
              </a:solidFill>
            </a:endParaRPr>
          </a:p>
        </p:txBody>
      </p:sp>
      <p:cxnSp>
        <p:nvCxnSpPr>
          <p:cNvPr id="41" name="Straight Arrow Connector 40"/>
          <p:cNvCxnSpPr>
            <a:stCxn id="39" idx="1"/>
          </p:cNvCxnSpPr>
          <p:nvPr/>
        </p:nvCxnSpPr>
        <p:spPr>
          <a:xfrm flipH="1" flipV="1">
            <a:off x="4983480" y="2819400"/>
            <a:ext cx="731520" cy="595113"/>
          </a:xfrm>
          <a:prstGeom prst="straightConnector1">
            <a:avLst/>
          </a:prstGeom>
          <a:ln w="34925">
            <a:solidFill>
              <a:schemeClr val="bg1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043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 of GSW HE Scheme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34515"/>
            <a:ext cx="5497830" cy="2724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8" y="2362199"/>
            <a:ext cx="7606284" cy="2743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7" y="2819400"/>
            <a:ext cx="8331708" cy="3063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1" y="3303270"/>
            <a:ext cx="8345805" cy="6610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67" y="4806315"/>
            <a:ext cx="8429244" cy="9829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1" y="4067175"/>
            <a:ext cx="3667125" cy="276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40" y="5972174"/>
            <a:ext cx="3491484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7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en-US" dirty="0" smtClean="0"/>
              <a:t>Learning with Errors (LWE)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77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en-US" dirty="0" smtClean="0"/>
              <a:t>Identity-Based HE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09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Identity-Based FHE (IBFHE)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34515"/>
            <a:ext cx="4843272" cy="2240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581400"/>
            <a:ext cx="6751320" cy="27279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09800"/>
            <a:ext cx="8260080" cy="304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90800"/>
            <a:ext cx="8357235" cy="276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2" y="2926080"/>
            <a:ext cx="5907405" cy="274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3" y="3960494"/>
            <a:ext cx="3624072" cy="2773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341494"/>
            <a:ext cx="6031992" cy="2164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867400"/>
            <a:ext cx="8740141" cy="6583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908802"/>
            <a:ext cx="7869936" cy="65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01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6868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GSW IBE → IBFHE Compiler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3" y="1834517"/>
            <a:ext cx="7722870" cy="2724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2" y="2209801"/>
            <a:ext cx="8333233" cy="6583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2958464"/>
            <a:ext cx="8334756" cy="6583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2" y="3733801"/>
            <a:ext cx="8081773" cy="6964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40" y="4868184"/>
            <a:ext cx="2071116" cy="2712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8" y="7335164"/>
            <a:ext cx="6243828" cy="101346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62000" y="5400674"/>
            <a:ext cx="1856614" cy="122677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C</a:t>
            </a:r>
            <a:r>
              <a:rPr lang="en-US" sz="3000" b="1" baseline="-25000" dirty="0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ID</a:t>
            </a:r>
            <a:endParaRPr lang="en-US" sz="3000" b="1" baseline="-25000" dirty="0">
              <a:solidFill>
                <a:schemeClr val="tx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60756" y="5878017"/>
            <a:ext cx="381000" cy="373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400" dirty="0" smtClean="0"/>
              <a:t>=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4436165" y="5840917"/>
            <a:ext cx="381000" cy="373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400" dirty="0"/>
              <a:t>+</a:t>
            </a:r>
          </a:p>
        </p:txBody>
      </p:sp>
      <p:pic>
        <p:nvPicPr>
          <p:cNvPr id="41" name="Picture 4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155" y="5840917"/>
            <a:ext cx="868680" cy="259080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4971495" y="5405963"/>
            <a:ext cx="1856614" cy="122677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C’</a:t>
            </a:r>
            <a:r>
              <a:rPr lang="en-US" sz="3000" b="1" baseline="-25000" dirty="0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ID</a:t>
            </a:r>
            <a:endParaRPr lang="en-US" sz="3000" b="1" baseline="-25000" dirty="0">
              <a:solidFill>
                <a:schemeClr val="tx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010400" y="4696777"/>
            <a:ext cx="1714105" cy="865823"/>
            <a:chOff x="7010400" y="4696777"/>
            <a:chExt cx="1714105" cy="865823"/>
          </a:xfrm>
        </p:grpSpPr>
        <p:pic>
          <p:nvPicPr>
            <p:cNvPr id="47" name="Picture 46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5473" y="4696777"/>
              <a:ext cx="1399032" cy="437388"/>
            </a:xfrm>
            <a:prstGeom prst="rect">
              <a:avLst/>
            </a:prstGeom>
          </p:spPr>
        </p:pic>
        <p:cxnSp>
          <p:nvCxnSpPr>
            <p:cNvPr id="48" name="Straight Arrow Connector 47"/>
            <p:cNvCxnSpPr/>
            <p:nvPr/>
          </p:nvCxnSpPr>
          <p:spPr>
            <a:xfrm flipH="1">
              <a:off x="7010400" y="5181600"/>
              <a:ext cx="838200" cy="381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1014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26" grpId="0"/>
      <p:bldP spid="4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Attribute-Based FHE (ABFHE)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34515"/>
            <a:ext cx="3268980" cy="2247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2209800"/>
            <a:ext cx="7680960" cy="304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038601"/>
            <a:ext cx="8248650" cy="2762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3" y="3505200"/>
            <a:ext cx="5009388" cy="304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2" y="2657474"/>
            <a:ext cx="5902452" cy="2773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2" y="3091828"/>
            <a:ext cx="4291965" cy="2762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2" y="4450080"/>
            <a:ext cx="3933825" cy="2800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5410200"/>
            <a:ext cx="8415528" cy="56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58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Slides from Daniel </a:t>
            </a:r>
            <a:r>
              <a:rPr lang="en-US" dirty="0" err="1" smtClean="0"/>
              <a:t>Wichs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en-US" dirty="0" smtClean="0"/>
              <a:t>Multi-Key HE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57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Multi-Key HE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34515"/>
            <a:ext cx="3268980" cy="2247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98" y="2285999"/>
            <a:ext cx="5687568" cy="27432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97" y="2721864"/>
            <a:ext cx="7770876" cy="63093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98" y="3581400"/>
            <a:ext cx="3851148" cy="27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37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Multi-Key Version of GSW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1834515"/>
            <a:ext cx="8394193" cy="2773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98" y="2285999"/>
            <a:ext cx="4291584" cy="304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97" y="2721864"/>
            <a:ext cx="6886956" cy="3261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3358515"/>
            <a:ext cx="8092441" cy="2773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98" y="3809997"/>
            <a:ext cx="8214361" cy="3048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96" y="4245863"/>
            <a:ext cx="8331708" cy="66598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693542"/>
            <a:ext cx="2209800" cy="78028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98" y="5562600"/>
            <a:ext cx="8090916" cy="27432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172200"/>
            <a:ext cx="8353045" cy="27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87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Expanded </a:t>
            </a:r>
            <a:r>
              <a:rPr lang="en-US" dirty="0" err="1" smtClean="0"/>
              <a:t>Ciphertexts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28700" y="2003145"/>
            <a:ext cx="381000" cy="373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400" dirty="0" smtClean="0"/>
              <a:t>=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1524000" y="1600200"/>
            <a:ext cx="21336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24000" y="2552706"/>
            <a:ext cx="2133600" cy="22669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baseline="-25000" dirty="0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 = t</a:t>
            </a:r>
            <a:r>
              <a:rPr lang="en-US" sz="2400" b="1" baseline="-25000" dirty="0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B+e</a:t>
            </a:r>
            <a:r>
              <a:rPr lang="en-US" sz="2400" b="1" baseline="-25000" dirty="0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1</a:t>
            </a:r>
            <a:endParaRPr lang="en-US" sz="2400" b="1" baseline="-25000" dirty="0">
              <a:solidFill>
                <a:schemeClr val="tx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912799"/>
            <a:ext cx="99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Century" panose="02040604050505020304" pitchFamily="18" charset="0"/>
              </a:rPr>
              <a:t>A</a:t>
            </a:r>
            <a:r>
              <a:rPr lang="en-US" sz="3000" b="1" baseline="-25000" dirty="0" smtClean="0">
                <a:latin typeface="Century" panose="02040604050505020304" pitchFamily="18" charset="0"/>
              </a:rPr>
              <a:t>1</a:t>
            </a:r>
            <a:endParaRPr lang="en-US" sz="3000" b="1" baseline="-25000" dirty="0">
              <a:latin typeface="Century" panose="020406040505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76900" y="2003145"/>
            <a:ext cx="381000" cy="373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400" dirty="0" smtClean="0"/>
              <a:t>=</a:t>
            </a:r>
            <a:endParaRPr lang="en-US" sz="2400" dirty="0"/>
          </a:p>
        </p:txBody>
      </p:sp>
      <p:sp>
        <p:nvSpPr>
          <p:cNvPr id="21" name="Rectangle 20"/>
          <p:cNvSpPr/>
          <p:nvPr/>
        </p:nvSpPr>
        <p:spPr>
          <a:xfrm>
            <a:off x="6172200" y="1600200"/>
            <a:ext cx="21336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2200" y="2552706"/>
            <a:ext cx="2133600" cy="22669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baseline="-25000" dirty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 = t</a:t>
            </a:r>
            <a:r>
              <a:rPr lang="en-US" sz="2400" b="1" baseline="-25000" dirty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B+e</a:t>
            </a:r>
            <a:r>
              <a:rPr lang="en-US" sz="2400" b="1" baseline="-25000" dirty="0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2</a:t>
            </a:r>
            <a:endParaRPr lang="en-US" sz="2400" b="1" baseline="-25000" dirty="0">
              <a:solidFill>
                <a:schemeClr val="tx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81600" y="1912799"/>
            <a:ext cx="99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Century" panose="02040604050505020304" pitchFamily="18" charset="0"/>
              </a:rPr>
              <a:t>A</a:t>
            </a:r>
            <a:r>
              <a:rPr lang="en-US" sz="3000" b="1" baseline="-25000" dirty="0">
                <a:latin typeface="Century" panose="02040604050505020304" pitchFamily="18" charset="0"/>
              </a:rPr>
              <a:t>2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0" y="1371600"/>
            <a:ext cx="0" cy="198120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98" y="3048000"/>
            <a:ext cx="3535680" cy="3048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048000"/>
            <a:ext cx="3535680" cy="30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3657600"/>
            <a:ext cx="8410957" cy="6446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8" y="4489699"/>
            <a:ext cx="6656832" cy="72847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8" y="5285229"/>
            <a:ext cx="8095488" cy="65836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8" y="6126480"/>
            <a:ext cx="755904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09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Expanded </a:t>
            </a:r>
            <a:r>
              <a:rPr lang="en-US" dirty="0" err="1" smtClean="0"/>
              <a:t>Ciphertexts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28700" y="2003145"/>
            <a:ext cx="381000" cy="373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400" dirty="0" smtClean="0"/>
              <a:t>=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1524000" y="1600200"/>
            <a:ext cx="21336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24000" y="2552706"/>
            <a:ext cx="2133600" cy="22669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baseline="-25000" dirty="0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 = t</a:t>
            </a:r>
            <a:r>
              <a:rPr lang="en-US" sz="2400" b="1" baseline="-25000" dirty="0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B+e</a:t>
            </a:r>
            <a:r>
              <a:rPr lang="en-US" sz="2400" b="1" baseline="-25000" dirty="0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1</a:t>
            </a:r>
            <a:endParaRPr lang="en-US" sz="2400" b="1" baseline="-25000" dirty="0">
              <a:solidFill>
                <a:schemeClr val="tx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912799"/>
            <a:ext cx="99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Century" panose="02040604050505020304" pitchFamily="18" charset="0"/>
              </a:rPr>
              <a:t>A</a:t>
            </a:r>
            <a:r>
              <a:rPr lang="en-US" sz="3000" b="1" baseline="-25000" dirty="0" smtClean="0">
                <a:latin typeface="Century" panose="02040604050505020304" pitchFamily="18" charset="0"/>
              </a:rPr>
              <a:t>1</a:t>
            </a:r>
            <a:endParaRPr lang="en-US" sz="3000" b="1" baseline="-25000" dirty="0">
              <a:latin typeface="Century" panose="020406040505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76900" y="2003145"/>
            <a:ext cx="381000" cy="373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400" dirty="0" smtClean="0"/>
              <a:t>=</a:t>
            </a:r>
            <a:endParaRPr lang="en-US" sz="2400" dirty="0"/>
          </a:p>
        </p:txBody>
      </p:sp>
      <p:sp>
        <p:nvSpPr>
          <p:cNvPr id="21" name="Rectangle 20"/>
          <p:cNvSpPr/>
          <p:nvPr/>
        </p:nvSpPr>
        <p:spPr>
          <a:xfrm>
            <a:off x="6172200" y="1600200"/>
            <a:ext cx="21336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2200" y="2552706"/>
            <a:ext cx="2133600" cy="22669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baseline="-25000" dirty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 = t</a:t>
            </a:r>
            <a:r>
              <a:rPr lang="en-US" sz="2400" b="1" baseline="-25000" dirty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B+e</a:t>
            </a:r>
            <a:r>
              <a:rPr lang="en-US" sz="2400" b="1" baseline="-25000" dirty="0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2</a:t>
            </a:r>
            <a:endParaRPr lang="en-US" sz="2400" b="1" baseline="-25000" dirty="0">
              <a:solidFill>
                <a:schemeClr val="tx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81600" y="1912799"/>
            <a:ext cx="99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Century" panose="02040604050505020304" pitchFamily="18" charset="0"/>
              </a:rPr>
              <a:t>A</a:t>
            </a:r>
            <a:r>
              <a:rPr lang="en-US" sz="3000" b="1" baseline="-25000" dirty="0">
                <a:latin typeface="Century" panose="02040604050505020304" pitchFamily="18" charset="0"/>
              </a:rPr>
              <a:t>2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0" y="1371600"/>
            <a:ext cx="0" cy="198120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98" y="3048000"/>
            <a:ext cx="3535680" cy="3048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048000"/>
            <a:ext cx="3535680" cy="304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4" y="3872485"/>
            <a:ext cx="8409433" cy="2758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8" y="4405885"/>
            <a:ext cx="8331708" cy="7284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8" y="5209032"/>
            <a:ext cx="8334757" cy="65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0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en-US" dirty="0" smtClean="0"/>
              <a:t>Bootstrapping GSW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01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Linear Equations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28" y="1905000"/>
            <a:ext cx="8202930" cy="304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971800" y="2590800"/>
            <a:ext cx="609600" cy="990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A</a:t>
            </a:r>
            <a:endParaRPr lang="en-US" sz="3000" b="1" dirty="0">
              <a:solidFill>
                <a:schemeClr val="tx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0" y="2667000"/>
            <a:ext cx="228600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Century" panose="02040604050505020304" pitchFamily="18" charset="0"/>
              </a:rPr>
              <a:t>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67200" y="27432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=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4800600" y="2590800"/>
            <a:ext cx="228600" cy="990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91200" y="27432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(mod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92" y="4038600"/>
            <a:ext cx="3150870" cy="2781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95" y="4572001"/>
            <a:ext cx="7488936" cy="65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85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836152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Evaluating an Actual Decryption Circuit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074" y="2367913"/>
            <a:ext cx="2923032" cy="381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" y="1834515"/>
            <a:ext cx="6212205" cy="27241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14" y="2901314"/>
            <a:ext cx="8100060" cy="3048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" y="3537591"/>
            <a:ext cx="8431530" cy="65722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15" y="4366260"/>
            <a:ext cx="8338185" cy="30289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17" y="4766310"/>
            <a:ext cx="8376285" cy="64389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29" y="5486400"/>
            <a:ext cx="7892415" cy="67627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0" y="6248400"/>
            <a:ext cx="600837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10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Barrington’s Theorem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2036446"/>
            <a:ext cx="8170545" cy="154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97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9064752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Width-5 Permutation Branching Programs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2057400"/>
            <a:ext cx="762000" cy="58477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2,0</a:t>
            </a:r>
            <a:endParaRPr lang="en-US" sz="3200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2057400"/>
            <a:ext cx="762000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1,0</a:t>
            </a:r>
            <a:endParaRPr lang="en-US" sz="3200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2209800" y="2057400"/>
            <a:ext cx="762000" cy="584775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 lIns="91440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/>
              <a:t>3</a:t>
            </a:r>
            <a:r>
              <a:rPr lang="en-US" sz="3200" baseline="-25000" dirty="0" smtClean="0"/>
              <a:t>,0</a:t>
            </a:r>
            <a:endParaRPr lang="en-US" sz="3200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4038600" y="2057400"/>
            <a:ext cx="762000" cy="584775"/>
          </a:xfrm>
          <a:prstGeom prst="rect">
            <a:avLst/>
          </a:prstGeom>
          <a:solidFill>
            <a:srgbClr val="FF7D7D"/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5,0</a:t>
            </a:r>
            <a:endParaRPr lang="en-US" sz="3200" baseline="-25000" dirty="0"/>
          </a:p>
        </p:txBody>
      </p:sp>
      <p:sp>
        <p:nvSpPr>
          <p:cNvPr id="8" name="Rectangle 7"/>
          <p:cNvSpPr/>
          <p:nvPr/>
        </p:nvSpPr>
        <p:spPr>
          <a:xfrm>
            <a:off x="7620000" y="1981200"/>
            <a:ext cx="914400" cy="762000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124200" y="2057400"/>
            <a:ext cx="762000" cy="58477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4,0</a:t>
            </a:r>
            <a:endParaRPr lang="en-US" sz="320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4953000" y="2057400"/>
            <a:ext cx="762000" cy="584775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6,0</a:t>
            </a:r>
            <a:endParaRPr lang="en-US" sz="3200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5867400" y="2057400"/>
            <a:ext cx="762000" cy="58477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7,0</a:t>
            </a:r>
            <a:endParaRPr lang="en-US" sz="3200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6781800" y="2057399"/>
            <a:ext cx="762000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8,0</a:t>
            </a:r>
            <a:endParaRPr lang="en-US" sz="3200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7696200" y="2057400"/>
            <a:ext cx="762000" cy="584775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9,0</a:t>
            </a:r>
            <a:endParaRPr lang="en-US" sz="3200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1295400" y="2844225"/>
            <a:ext cx="762000" cy="58477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2,1</a:t>
            </a:r>
            <a:endParaRPr lang="en-US" sz="3200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381000" y="2844225"/>
            <a:ext cx="762000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1,1</a:t>
            </a:r>
            <a:endParaRPr lang="en-US" sz="3200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2209800" y="2844225"/>
            <a:ext cx="762000" cy="584775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 lIns="91440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3,1</a:t>
            </a:r>
            <a:endParaRPr lang="en-US" sz="3200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4038600" y="2844225"/>
            <a:ext cx="762000" cy="584775"/>
          </a:xfrm>
          <a:prstGeom prst="rect">
            <a:avLst/>
          </a:prstGeom>
          <a:solidFill>
            <a:srgbClr val="FF7D7D"/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5,1</a:t>
            </a:r>
            <a:endParaRPr lang="en-US" sz="3200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3124200" y="2844225"/>
            <a:ext cx="762000" cy="58477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4,1</a:t>
            </a:r>
            <a:endParaRPr lang="en-US" sz="3200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4953000" y="2844225"/>
            <a:ext cx="762000" cy="584775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6,1</a:t>
            </a:r>
            <a:endParaRPr lang="en-US" sz="3200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5867400" y="2844225"/>
            <a:ext cx="762000" cy="58477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7,1</a:t>
            </a:r>
            <a:endParaRPr lang="en-US" sz="3200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6781800" y="2844224"/>
            <a:ext cx="762000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8,1</a:t>
            </a:r>
            <a:endParaRPr lang="en-US" sz="3200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7696200" y="2844225"/>
            <a:ext cx="762000" cy="584775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9,1</a:t>
            </a:r>
            <a:endParaRPr lang="en-US" sz="3200" baseline="-25000" dirty="0"/>
          </a:p>
        </p:txBody>
      </p:sp>
      <p:sp>
        <p:nvSpPr>
          <p:cNvPr id="24" name="TextBox 23"/>
          <p:cNvSpPr txBox="1"/>
          <p:nvPr/>
        </p:nvSpPr>
        <p:spPr>
          <a:xfrm>
            <a:off x="1447800" y="3987225"/>
            <a:ext cx="457200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lIns="91440" rIns="91440" rtlCol="0">
            <a:spAutoFit/>
          </a:bodyPr>
          <a:lstStyle/>
          <a:p>
            <a:pPr algn="ctr"/>
            <a:r>
              <a:rPr lang="en-US" sz="3200" dirty="0"/>
              <a:t> </a:t>
            </a:r>
            <a:endParaRPr lang="en-US" sz="3200" baseline="-25000" dirty="0"/>
          </a:p>
        </p:txBody>
      </p:sp>
      <p:sp>
        <p:nvSpPr>
          <p:cNvPr id="25" name="TextBox 24"/>
          <p:cNvSpPr txBox="1"/>
          <p:nvPr/>
        </p:nvSpPr>
        <p:spPr>
          <a:xfrm>
            <a:off x="914400" y="3987225"/>
            <a:ext cx="457200" cy="58477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txBody>
          <a:bodyPr wrap="square" lIns="91440" rIns="91440" rtlCol="0">
            <a:spAutoFit/>
          </a:bodyPr>
          <a:lstStyle/>
          <a:p>
            <a:pPr algn="ctr"/>
            <a:r>
              <a:rPr lang="en-US" sz="3200" dirty="0"/>
              <a:t> </a:t>
            </a:r>
            <a:endParaRPr lang="en-US" sz="3200" baseline="-25000" dirty="0"/>
          </a:p>
        </p:txBody>
      </p:sp>
      <p:sp>
        <p:nvSpPr>
          <p:cNvPr id="26" name="TextBox 25"/>
          <p:cNvSpPr txBox="1"/>
          <p:nvPr/>
        </p:nvSpPr>
        <p:spPr>
          <a:xfrm>
            <a:off x="381000" y="3987225"/>
            <a:ext cx="457200" cy="584775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 lIns="91440" rIns="91440" rtlCol="0">
            <a:spAutoFit/>
          </a:bodyPr>
          <a:lstStyle/>
          <a:p>
            <a:pPr algn="ctr"/>
            <a:r>
              <a:rPr lang="en-US" sz="3200" dirty="0"/>
              <a:t> </a:t>
            </a:r>
            <a:endParaRPr lang="en-US" sz="3200" baseline="-25000" dirty="0"/>
          </a:p>
        </p:txBody>
      </p:sp>
      <p:sp>
        <p:nvSpPr>
          <p:cNvPr id="27" name="TextBox 26"/>
          <p:cNvSpPr txBox="1"/>
          <p:nvPr/>
        </p:nvSpPr>
        <p:spPr>
          <a:xfrm>
            <a:off x="1981200" y="3987225"/>
            <a:ext cx="457200" cy="584775"/>
          </a:xfrm>
          <a:prstGeom prst="rect">
            <a:avLst/>
          </a:prstGeom>
          <a:solidFill>
            <a:srgbClr val="FF7D7D"/>
          </a:solidFill>
          <a:ln w="19050">
            <a:solidFill>
              <a:schemeClr val="tx1"/>
            </a:solidFill>
          </a:ln>
        </p:spPr>
        <p:txBody>
          <a:bodyPr wrap="square" lIns="91440" rIns="91440" rtlCol="0">
            <a:spAutoFit/>
          </a:bodyPr>
          <a:lstStyle/>
          <a:p>
            <a:pPr algn="ctr"/>
            <a:r>
              <a:rPr lang="en-US" sz="3200" dirty="0"/>
              <a:t> </a:t>
            </a:r>
            <a:endParaRPr lang="en-US" sz="3200" baseline="-25000" dirty="0"/>
          </a:p>
        </p:txBody>
      </p:sp>
      <p:cxnSp>
        <p:nvCxnSpPr>
          <p:cNvPr id="30" name="Straight Arrow Connector 29"/>
          <p:cNvCxnSpPr>
            <a:stCxn id="26" idx="0"/>
            <a:endCxn id="17" idx="2"/>
          </p:cNvCxnSpPr>
          <p:nvPr/>
        </p:nvCxnSpPr>
        <p:spPr>
          <a:xfrm flipV="1">
            <a:off x="609600" y="3429000"/>
            <a:ext cx="1981200" cy="558225"/>
          </a:xfrm>
          <a:prstGeom prst="straightConnector1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6" idx="0"/>
            <a:endCxn id="20" idx="2"/>
          </p:cNvCxnSpPr>
          <p:nvPr/>
        </p:nvCxnSpPr>
        <p:spPr>
          <a:xfrm flipV="1">
            <a:off x="609600" y="3429000"/>
            <a:ext cx="4724400" cy="558225"/>
          </a:xfrm>
          <a:prstGeom prst="straightConnector1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6" idx="0"/>
            <a:endCxn id="23" idx="2"/>
          </p:cNvCxnSpPr>
          <p:nvPr/>
        </p:nvCxnSpPr>
        <p:spPr>
          <a:xfrm flipV="1">
            <a:off x="609600" y="3429000"/>
            <a:ext cx="7467600" cy="558225"/>
          </a:xfrm>
          <a:prstGeom prst="straightConnector1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81000" y="3987225"/>
            <a:ext cx="457200" cy="584775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 lIns="91440" rIns="91440" rtlCol="0">
            <a:spAutoFit/>
          </a:bodyPr>
          <a:lstStyle/>
          <a:p>
            <a:pPr algn="ctr"/>
            <a:r>
              <a:rPr lang="en-US" sz="3200" dirty="0" smtClean="0"/>
              <a:t>0</a:t>
            </a:r>
            <a:endParaRPr lang="en-US" sz="3200" baseline="-25000" dirty="0"/>
          </a:p>
        </p:txBody>
      </p:sp>
      <p:sp>
        <p:nvSpPr>
          <p:cNvPr id="43" name="Rectangle 42"/>
          <p:cNvSpPr/>
          <p:nvPr/>
        </p:nvSpPr>
        <p:spPr>
          <a:xfrm>
            <a:off x="4876800" y="1981200"/>
            <a:ext cx="914400" cy="762000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133600" y="1981200"/>
            <a:ext cx="914400" cy="762000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18" y="5029200"/>
            <a:ext cx="5503545" cy="30099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18" y="5448300"/>
            <a:ext cx="6059805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5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1" grpId="0" animBg="1"/>
      <p:bldP spid="43" grpId="0" animBg="1"/>
      <p:bldP spid="4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9064752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Width-5 Permutation Branching Programs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2057400"/>
            <a:ext cx="762000" cy="58477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2,0</a:t>
            </a:r>
            <a:endParaRPr lang="en-US" sz="3200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2057400"/>
            <a:ext cx="762000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1,0</a:t>
            </a:r>
            <a:endParaRPr lang="en-US" sz="3200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2209800" y="2057400"/>
            <a:ext cx="762000" cy="584775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 lIns="91440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/>
              <a:t>3</a:t>
            </a:r>
            <a:r>
              <a:rPr lang="en-US" sz="3200" baseline="-25000" dirty="0" smtClean="0"/>
              <a:t>,0</a:t>
            </a:r>
            <a:endParaRPr lang="en-US" sz="3200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4038600" y="2057400"/>
            <a:ext cx="762000" cy="584775"/>
          </a:xfrm>
          <a:prstGeom prst="rect">
            <a:avLst/>
          </a:prstGeom>
          <a:solidFill>
            <a:srgbClr val="FF7D7D"/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5,0</a:t>
            </a:r>
            <a:endParaRPr lang="en-US" sz="3200" baseline="-25000" dirty="0"/>
          </a:p>
        </p:txBody>
      </p:sp>
      <p:sp>
        <p:nvSpPr>
          <p:cNvPr id="8" name="Rectangle 7"/>
          <p:cNvSpPr/>
          <p:nvPr/>
        </p:nvSpPr>
        <p:spPr>
          <a:xfrm>
            <a:off x="7620000" y="1981200"/>
            <a:ext cx="914400" cy="762000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124200" y="2057400"/>
            <a:ext cx="762000" cy="58477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4,0</a:t>
            </a:r>
            <a:endParaRPr lang="en-US" sz="320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4953000" y="2057400"/>
            <a:ext cx="762000" cy="584775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6,0</a:t>
            </a:r>
            <a:endParaRPr lang="en-US" sz="3200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5867400" y="2057400"/>
            <a:ext cx="762000" cy="58477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7,0</a:t>
            </a:r>
            <a:endParaRPr lang="en-US" sz="3200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6781800" y="2057399"/>
            <a:ext cx="762000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8,0</a:t>
            </a:r>
            <a:endParaRPr lang="en-US" sz="3200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7696200" y="2057400"/>
            <a:ext cx="762000" cy="584775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9,0</a:t>
            </a:r>
            <a:endParaRPr lang="en-US" sz="3200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1295400" y="2844225"/>
            <a:ext cx="762000" cy="58477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2,1</a:t>
            </a:r>
            <a:endParaRPr lang="en-US" sz="3200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381000" y="2844225"/>
            <a:ext cx="762000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1,1</a:t>
            </a:r>
            <a:endParaRPr lang="en-US" sz="3200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2209800" y="2844225"/>
            <a:ext cx="762000" cy="584775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 lIns="91440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3,1</a:t>
            </a:r>
            <a:endParaRPr lang="en-US" sz="3200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4038600" y="2844225"/>
            <a:ext cx="762000" cy="584775"/>
          </a:xfrm>
          <a:prstGeom prst="rect">
            <a:avLst/>
          </a:prstGeom>
          <a:solidFill>
            <a:srgbClr val="FF7D7D"/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5,1</a:t>
            </a:r>
            <a:endParaRPr lang="en-US" sz="3200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3124200" y="2844225"/>
            <a:ext cx="762000" cy="58477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4,1</a:t>
            </a:r>
            <a:endParaRPr lang="en-US" sz="3200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4953000" y="2844225"/>
            <a:ext cx="762000" cy="584775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6,1</a:t>
            </a:r>
            <a:endParaRPr lang="en-US" sz="3200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5867400" y="2844225"/>
            <a:ext cx="762000" cy="58477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7,1</a:t>
            </a:r>
            <a:endParaRPr lang="en-US" sz="3200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6781800" y="2844224"/>
            <a:ext cx="762000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8,1</a:t>
            </a:r>
            <a:endParaRPr lang="en-US" sz="3200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7696200" y="2844225"/>
            <a:ext cx="762000" cy="584775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9,1</a:t>
            </a:r>
            <a:endParaRPr lang="en-US" sz="3200" baseline="-25000" dirty="0"/>
          </a:p>
        </p:txBody>
      </p:sp>
      <p:sp>
        <p:nvSpPr>
          <p:cNvPr id="24" name="TextBox 23"/>
          <p:cNvSpPr txBox="1"/>
          <p:nvPr/>
        </p:nvSpPr>
        <p:spPr>
          <a:xfrm>
            <a:off x="1447800" y="3987225"/>
            <a:ext cx="457200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lIns="91440" rIns="91440" rtlCol="0">
            <a:spAutoFit/>
          </a:bodyPr>
          <a:lstStyle/>
          <a:p>
            <a:pPr algn="ctr"/>
            <a:r>
              <a:rPr lang="en-US" sz="3200" dirty="0"/>
              <a:t> </a:t>
            </a:r>
            <a:endParaRPr lang="en-US" sz="3200" baseline="-25000" dirty="0"/>
          </a:p>
        </p:txBody>
      </p:sp>
      <p:sp>
        <p:nvSpPr>
          <p:cNvPr id="25" name="TextBox 24"/>
          <p:cNvSpPr txBox="1"/>
          <p:nvPr/>
        </p:nvSpPr>
        <p:spPr>
          <a:xfrm>
            <a:off x="914400" y="3987225"/>
            <a:ext cx="457200" cy="58477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txBody>
          <a:bodyPr wrap="square" lIns="91440" rIns="91440" rtlCol="0">
            <a:spAutoFit/>
          </a:bodyPr>
          <a:lstStyle/>
          <a:p>
            <a:pPr algn="ctr"/>
            <a:r>
              <a:rPr lang="en-US" sz="3200" dirty="0"/>
              <a:t> </a:t>
            </a:r>
            <a:endParaRPr lang="en-US" sz="3200" baseline="-25000" dirty="0"/>
          </a:p>
        </p:txBody>
      </p:sp>
      <p:sp>
        <p:nvSpPr>
          <p:cNvPr id="26" name="TextBox 25"/>
          <p:cNvSpPr txBox="1"/>
          <p:nvPr/>
        </p:nvSpPr>
        <p:spPr>
          <a:xfrm>
            <a:off x="381000" y="3987225"/>
            <a:ext cx="457200" cy="584775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 lIns="91440" rIns="91440" rtlCol="0">
            <a:spAutoFit/>
          </a:bodyPr>
          <a:lstStyle/>
          <a:p>
            <a:pPr algn="ctr"/>
            <a:r>
              <a:rPr lang="en-US" sz="3200" dirty="0"/>
              <a:t> </a:t>
            </a:r>
            <a:endParaRPr lang="en-US" sz="3200" baseline="-25000" dirty="0"/>
          </a:p>
        </p:txBody>
      </p:sp>
      <p:sp>
        <p:nvSpPr>
          <p:cNvPr id="27" name="TextBox 26"/>
          <p:cNvSpPr txBox="1"/>
          <p:nvPr/>
        </p:nvSpPr>
        <p:spPr>
          <a:xfrm>
            <a:off x="1981200" y="3987225"/>
            <a:ext cx="457200" cy="584775"/>
          </a:xfrm>
          <a:prstGeom prst="rect">
            <a:avLst/>
          </a:prstGeom>
          <a:solidFill>
            <a:srgbClr val="FF7D7D"/>
          </a:solidFill>
          <a:ln w="19050">
            <a:solidFill>
              <a:schemeClr val="tx1"/>
            </a:solidFill>
          </a:ln>
        </p:spPr>
        <p:txBody>
          <a:bodyPr wrap="square" lIns="91440" rIns="91440" rtlCol="0">
            <a:spAutoFit/>
          </a:bodyPr>
          <a:lstStyle/>
          <a:p>
            <a:pPr algn="ctr"/>
            <a:r>
              <a:rPr lang="en-US" sz="3200" dirty="0"/>
              <a:t> </a:t>
            </a:r>
            <a:endParaRPr lang="en-US" sz="3200" baseline="-25000" dirty="0"/>
          </a:p>
        </p:txBody>
      </p:sp>
      <p:cxnSp>
        <p:nvCxnSpPr>
          <p:cNvPr id="30" name="Straight Arrow Connector 29"/>
          <p:cNvCxnSpPr>
            <a:stCxn id="25" idx="0"/>
            <a:endCxn id="15" idx="2"/>
          </p:cNvCxnSpPr>
          <p:nvPr/>
        </p:nvCxnSpPr>
        <p:spPr>
          <a:xfrm flipV="1">
            <a:off x="1143000" y="3429000"/>
            <a:ext cx="533400" cy="558225"/>
          </a:xfrm>
          <a:prstGeom prst="straightConnector1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5" idx="0"/>
            <a:endCxn id="19" idx="2"/>
          </p:cNvCxnSpPr>
          <p:nvPr/>
        </p:nvCxnSpPr>
        <p:spPr>
          <a:xfrm flipV="1">
            <a:off x="1143000" y="3429000"/>
            <a:ext cx="2362200" cy="558225"/>
          </a:xfrm>
          <a:prstGeom prst="straightConnector1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5" idx="0"/>
            <a:endCxn id="21" idx="2"/>
          </p:cNvCxnSpPr>
          <p:nvPr/>
        </p:nvCxnSpPr>
        <p:spPr>
          <a:xfrm flipV="1">
            <a:off x="1143000" y="3429000"/>
            <a:ext cx="5105400" cy="558225"/>
          </a:xfrm>
          <a:prstGeom prst="straightConnector1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81000" y="3987225"/>
            <a:ext cx="457200" cy="584775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 lIns="91440" rIns="91440" rtlCol="0">
            <a:spAutoFit/>
          </a:bodyPr>
          <a:lstStyle/>
          <a:p>
            <a:pPr algn="ctr"/>
            <a:r>
              <a:rPr lang="en-US" sz="3200" dirty="0" smtClean="0"/>
              <a:t>0</a:t>
            </a:r>
            <a:endParaRPr lang="en-US" sz="3200" baseline="-25000" dirty="0"/>
          </a:p>
        </p:txBody>
      </p:sp>
      <p:sp>
        <p:nvSpPr>
          <p:cNvPr id="43" name="Rectangle 42"/>
          <p:cNvSpPr/>
          <p:nvPr/>
        </p:nvSpPr>
        <p:spPr>
          <a:xfrm>
            <a:off x="4876800" y="1981200"/>
            <a:ext cx="914400" cy="762000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133600" y="1981200"/>
            <a:ext cx="914400" cy="762000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914400" y="3987225"/>
            <a:ext cx="457200" cy="58477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txBody>
          <a:bodyPr wrap="square" lIns="91440" rIns="91440" rtlCol="0">
            <a:spAutoFit/>
          </a:bodyPr>
          <a:lstStyle/>
          <a:p>
            <a:pPr algn="ctr"/>
            <a:r>
              <a:rPr lang="en-US" sz="3200" dirty="0" smtClean="0"/>
              <a:t>1</a:t>
            </a:r>
            <a:endParaRPr lang="en-US" sz="3200" baseline="-25000" dirty="0"/>
          </a:p>
        </p:txBody>
      </p:sp>
      <p:sp>
        <p:nvSpPr>
          <p:cNvPr id="42" name="Rectangle 41"/>
          <p:cNvSpPr/>
          <p:nvPr/>
        </p:nvSpPr>
        <p:spPr>
          <a:xfrm>
            <a:off x="5791200" y="2743200"/>
            <a:ext cx="914400" cy="762000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3048000" y="2743200"/>
            <a:ext cx="914400" cy="762000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1219200" y="2743200"/>
            <a:ext cx="914400" cy="762000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18" y="5029200"/>
            <a:ext cx="5503545" cy="30099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18" y="5448300"/>
            <a:ext cx="6059805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52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2" grpId="0" animBg="1"/>
      <p:bldP spid="45" grpId="0" animBg="1"/>
      <p:bldP spid="4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9064752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Width-5 Permutation Branching Programs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2057400"/>
            <a:ext cx="762000" cy="58477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2,0</a:t>
            </a:r>
            <a:endParaRPr lang="en-US" sz="3200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2057400"/>
            <a:ext cx="762000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1,0</a:t>
            </a:r>
            <a:endParaRPr lang="en-US" sz="3200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2209800" y="2057400"/>
            <a:ext cx="762000" cy="584775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 lIns="91440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/>
              <a:t>3</a:t>
            </a:r>
            <a:r>
              <a:rPr lang="en-US" sz="3200" baseline="-25000" dirty="0" smtClean="0"/>
              <a:t>,0</a:t>
            </a:r>
            <a:endParaRPr lang="en-US" sz="3200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4038600" y="2057400"/>
            <a:ext cx="762000" cy="584775"/>
          </a:xfrm>
          <a:prstGeom prst="rect">
            <a:avLst/>
          </a:prstGeom>
          <a:solidFill>
            <a:srgbClr val="FF7D7D"/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5,0</a:t>
            </a:r>
            <a:endParaRPr lang="en-US" sz="3200" baseline="-25000" dirty="0"/>
          </a:p>
        </p:txBody>
      </p:sp>
      <p:sp>
        <p:nvSpPr>
          <p:cNvPr id="8" name="Rectangle 7"/>
          <p:cNvSpPr/>
          <p:nvPr/>
        </p:nvSpPr>
        <p:spPr>
          <a:xfrm>
            <a:off x="7620000" y="1981200"/>
            <a:ext cx="914400" cy="762000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124200" y="2057400"/>
            <a:ext cx="762000" cy="58477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4,0</a:t>
            </a:r>
            <a:endParaRPr lang="en-US" sz="320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4953000" y="2057400"/>
            <a:ext cx="762000" cy="584775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6,0</a:t>
            </a:r>
            <a:endParaRPr lang="en-US" sz="3200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5867400" y="2057400"/>
            <a:ext cx="762000" cy="58477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7,0</a:t>
            </a:r>
            <a:endParaRPr lang="en-US" sz="3200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6781800" y="2057399"/>
            <a:ext cx="762000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8,0</a:t>
            </a:r>
            <a:endParaRPr lang="en-US" sz="3200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7696200" y="2057400"/>
            <a:ext cx="762000" cy="584775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9,0</a:t>
            </a:r>
            <a:endParaRPr lang="en-US" sz="3200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1295400" y="2844225"/>
            <a:ext cx="762000" cy="58477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2,1</a:t>
            </a:r>
            <a:endParaRPr lang="en-US" sz="3200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381000" y="2844225"/>
            <a:ext cx="762000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1,1</a:t>
            </a:r>
            <a:endParaRPr lang="en-US" sz="3200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2209800" y="2844225"/>
            <a:ext cx="762000" cy="584775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 lIns="91440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3,1</a:t>
            </a:r>
            <a:endParaRPr lang="en-US" sz="3200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4038600" y="2844225"/>
            <a:ext cx="762000" cy="584775"/>
          </a:xfrm>
          <a:prstGeom prst="rect">
            <a:avLst/>
          </a:prstGeom>
          <a:solidFill>
            <a:srgbClr val="FF7D7D"/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5,1</a:t>
            </a:r>
            <a:endParaRPr lang="en-US" sz="3200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3124200" y="2844225"/>
            <a:ext cx="762000" cy="58477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4,1</a:t>
            </a:r>
            <a:endParaRPr lang="en-US" sz="3200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4953000" y="2844225"/>
            <a:ext cx="762000" cy="584775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6,1</a:t>
            </a:r>
            <a:endParaRPr lang="en-US" sz="3200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5867400" y="2844225"/>
            <a:ext cx="762000" cy="58477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7,1</a:t>
            </a:r>
            <a:endParaRPr lang="en-US" sz="3200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6781800" y="2844224"/>
            <a:ext cx="762000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8,1</a:t>
            </a:r>
            <a:endParaRPr lang="en-US" sz="3200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7696200" y="2844225"/>
            <a:ext cx="762000" cy="584775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9,1</a:t>
            </a:r>
            <a:endParaRPr lang="en-US" sz="3200" baseline="-25000" dirty="0"/>
          </a:p>
        </p:txBody>
      </p:sp>
      <p:sp>
        <p:nvSpPr>
          <p:cNvPr id="24" name="TextBox 23"/>
          <p:cNvSpPr txBox="1"/>
          <p:nvPr/>
        </p:nvSpPr>
        <p:spPr>
          <a:xfrm>
            <a:off x="1447800" y="3987225"/>
            <a:ext cx="457200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lIns="91440" rIns="91440" rtlCol="0">
            <a:spAutoFit/>
          </a:bodyPr>
          <a:lstStyle/>
          <a:p>
            <a:pPr algn="ctr"/>
            <a:r>
              <a:rPr lang="en-US" sz="3200" dirty="0"/>
              <a:t> </a:t>
            </a:r>
            <a:endParaRPr lang="en-US" sz="3200" baseline="-25000" dirty="0"/>
          </a:p>
        </p:txBody>
      </p:sp>
      <p:sp>
        <p:nvSpPr>
          <p:cNvPr id="25" name="TextBox 24"/>
          <p:cNvSpPr txBox="1"/>
          <p:nvPr/>
        </p:nvSpPr>
        <p:spPr>
          <a:xfrm>
            <a:off x="914400" y="3987225"/>
            <a:ext cx="457200" cy="58477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txBody>
          <a:bodyPr wrap="square" lIns="91440" rIns="91440" rtlCol="0">
            <a:spAutoFit/>
          </a:bodyPr>
          <a:lstStyle/>
          <a:p>
            <a:pPr algn="ctr"/>
            <a:r>
              <a:rPr lang="en-US" sz="3200" dirty="0"/>
              <a:t> </a:t>
            </a:r>
            <a:endParaRPr lang="en-US" sz="3200" baseline="-25000" dirty="0"/>
          </a:p>
        </p:txBody>
      </p:sp>
      <p:sp>
        <p:nvSpPr>
          <p:cNvPr id="26" name="TextBox 25"/>
          <p:cNvSpPr txBox="1"/>
          <p:nvPr/>
        </p:nvSpPr>
        <p:spPr>
          <a:xfrm>
            <a:off x="381000" y="3987225"/>
            <a:ext cx="457200" cy="584775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 lIns="91440" rIns="91440" rtlCol="0">
            <a:spAutoFit/>
          </a:bodyPr>
          <a:lstStyle/>
          <a:p>
            <a:pPr algn="ctr"/>
            <a:r>
              <a:rPr lang="en-US" sz="3200" dirty="0"/>
              <a:t> </a:t>
            </a:r>
            <a:endParaRPr lang="en-US" sz="3200" baseline="-25000" dirty="0"/>
          </a:p>
        </p:txBody>
      </p:sp>
      <p:sp>
        <p:nvSpPr>
          <p:cNvPr id="27" name="TextBox 26"/>
          <p:cNvSpPr txBox="1"/>
          <p:nvPr/>
        </p:nvSpPr>
        <p:spPr>
          <a:xfrm>
            <a:off x="1981200" y="3987225"/>
            <a:ext cx="457200" cy="584775"/>
          </a:xfrm>
          <a:prstGeom prst="rect">
            <a:avLst/>
          </a:prstGeom>
          <a:solidFill>
            <a:srgbClr val="FF7D7D"/>
          </a:solidFill>
          <a:ln w="19050">
            <a:solidFill>
              <a:schemeClr val="tx1"/>
            </a:solidFill>
          </a:ln>
        </p:spPr>
        <p:txBody>
          <a:bodyPr wrap="square" lIns="91440" rIns="91440" rtlCol="0">
            <a:spAutoFit/>
          </a:bodyPr>
          <a:lstStyle/>
          <a:p>
            <a:pPr algn="ctr"/>
            <a:r>
              <a:rPr lang="en-US" sz="3200" dirty="0"/>
              <a:t> </a:t>
            </a:r>
            <a:endParaRPr lang="en-US" sz="3200" baseline="-25000" dirty="0"/>
          </a:p>
        </p:txBody>
      </p:sp>
      <p:sp>
        <p:nvSpPr>
          <p:cNvPr id="41" name="TextBox 40"/>
          <p:cNvSpPr txBox="1"/>
          <p:nvPr/>
        </p:nvSpPr>
        <p:spPr>
          <a:xfrm>
            <a:off x="381000" y="3987225"/>
            <a:ext cx="457200" cy="584775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 lIns="91440" rIns="91440" rtlCol="0">
            <a:spAutoFit/>
          </a:bodyPr>
          <a:lstStyle/>
          <a:p>
            <a:pPr algn="ctr"/>
            <a:r>
              <a:rPr lang="en-US" sz="3200" dirty="0" smtClean="0"/>
              <a:t>0</a:t>
            </a:r>
            <a:endParaRPr lang="en-US" sz="3200" baseline="-25000" dirty="0"/>
          </a:p>
        </p:txBody>
      </p:sp>
      <p:sp>
        <p:nvSpPr>
          <p:cNvPr id="43" name="Rectangle 42"/>
          <p:cNvSpPr/>
          <p:nvPr/>
        </p:nvSpPr>
        <p:spPr>
          <a:xfrm>
            <a:off x="4876800" y="1981200"/>
            <a:ext cx="914400" cy="762000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133600" y="1981200"/>
            <a:ext cx="914400" cy="762000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914400" y="3987225"/>
            <a:ext cx="457200" cy="58477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txBody>
          <a:bodyPr wrap="square" lIns="91440" rIns="91440" rtlCol="0">
            <a:spAutoFit/>
          </a:bodyPr>
          <a:lstStyle/>
          <a:p>
            <a:pPr algn="ctr"/>
            <a:r>
              <a:rPr lang="en-US" sz="3200" dirty="0" smtClean="0"/>
              <a:t>1</a:t>
            </a:r>
            <a:endParaRPr lang="en-US" sz="3200" baseline="-25000" dirty="0"/>
          </a:p>
        </p:txBody>
      </p:sp>
      <p:sp>
        <p:nvSpPr>
          <p:cNvPr id="42" name="Rectangle 41"/>
          <p:cNvSpPr/>
          <p:nvPr/>
        </p:nvSpPr>
        <p:spPr>
          <a:xfrm>
            <a:off x="5791200" y="2743200"/>
            <a:ext cx="914400" cy="762000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3048000" y="2743200"/>
            <a:ext cx="914400" cy="762000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1219200" y="2743200"/>
            <a:ext cx="914400" cy="762000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04800" y="2743200"/>
            <a:ext cx="914400" cy="762000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705600" y="2743200"/>
            <a:ext cx="914400" cy="762000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962400" y="1981200"/>
            <a:ext cx="914400" cy="762000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1447800" y="3987225"/>
            <a:ext cx="457200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lIns="91440" rIns="91440" rtlCol="0">
            <a:spAutoFit/>
          </a:bodyPr>
          <a:lstStyle/>
          <a:p>
            <a:pPr algn="ctr"/>
            <a:r>
              <a:rPr lang="en-US" sz="3200" dirty="0" smtClean="0"/>
              <a:t>1</a:t>
            </a:r>
            <a:endParaRPr lang="en-US" sz="3200" baseline="-25000" dirty="0"/>
          </a:p>
        </p:txBody>
      </p:sp>
      <p:sp>
        <p:nvSpPr>
          <p:cNvPr id="48" name="TextBox 47"/>
          <p:cNvSpPr txBox="1"/>
          <p:nvPr/>
        </p:nvSpPr>
        <p:spPr>
          <a:xfrm>
            <a:off x="1981200" y="3987225"/>
            <a:ext cx="457200" cy="584775"/>
          </a:xfrm>
          <a:prstGeom prst="rect">
            <a:avLst/>
          </a:prstGeom>
          <a:solidFill>
            <a:srgbClr val="FF7D7D"/>
          </a:solidFill>
          <a:ln w="19050">
            <a:solidFill>
              <a:schemeClr val="tx1"/>
            </a:solidFill>
          </a:ln>
        </p:spPr>
        <p:txBody>
          <a:bodyPr wrap="square" lIns="91440" rIns="91440" rtlCol="0">
            <a:spAutoFit/>
          </a:bodyPr>
          <a:lstStyle/>
          <a:p>
            <a:pPr algn="ctr"/>
            <a:r>
              <a:rPr lang="en-US" sz="3200" dirty="0" smtClean="0"/>
              <a:t>0</a:t>
            </a:r>
            <a:endParaRPr lang="en-US" sz="3200" baseline="-25000" dirty="0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18" y="5029200"/>
            <a:ext cx="5503545" cy="30099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18" y="5448300"/>
            <a:ext cx="6059805" cy="27432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17" y="5855970"/>
            <a:ext cx="5520690" cy="2743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17" y="6236972"/>
            <a:ext cx="6271260" cy="27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76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7" grpId="0" animBg="1"/>
      <p:bldP spid="4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Brakerski</a:t>
            </a:r>
            <a:r>
              <a:rPr lang="en-US" dirty="0" smtClean="0"/>
              <a:t> and </a:t>
            </a:r>
            <a:r>
              <a:rPr lang="en-US" dirty="0" err="1" smtClean="0"/>
              <a:t>Vaikuntanathan’s</a:t>
            </a:r>
            <a:r>
              <a:rPr lang="en-US" dirty="0" smtClean="0"/>
              <a:t> Insight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2" y="2255522"/>
            <a:ext cx="7418070" cy="2762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3" y="3724274"/>
            <a:ext cx="7744969" cy="9982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2" y="3219447"/>
            <a:ext cx="8407908" cy="3200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712720"/>
            <a:ext cx="6483096" cy="33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95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Brakerski</a:t>
            </a:r>
            <a:r>
              <a:rPr lang="en-US" dirty="0" smtClean="0"/>
              <a:t> and </a:t>
            </a:r>
            <a:r>
              <a:rPr lang="en-US" dirty="0" err="1" smtClean="0"/>
              <a:t>Vaikuntanathan’s</a:t>
            </a:r>
            <a:r>
              <a:rPr lang="en-US" dirty="0" smtClean="0"/>
              <a:t> Insight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2286001"/>
            <a:ext cx="8427720" cy="64579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257800"/>
            <a:ext cx="8412480" cy="2781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5688330"/>
            <a:ext cx="8340090" cy="304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08" y="3128010"/>
            <a:ext cx="8570595" cy="152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90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Bootstrapping GSW is Fast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7" y="2286001"/>
            <a:ext cx="7511415" cy="1000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81400"/>
            <a:ext cx="8407908" cy="63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54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4867399" y="1374775"/>
            <a:ext cx="2282825" cy="4313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700" i="1">
                <a:solidFill>
                  <a:srgbClr val="C0C0C0"/>
                </a:solidFill>
                <a:latin typeface="Arial" charset="0"/>
              </a:rPr>
              <a:t>?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455738" y="493713"/>
            <a:ext cx="7688262" cy="4603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Thank You!  Questions?</a:t>
            </a:r>
          </a:p>
        </p:txBody>
      </p:sp>
      <p:sp>
        <p:nvSpPr>
          <p:cNvPr id="769028" name="Text Box 4"/>
          <p:cNvSpPr txBox="1">
            <a:spLocks noChangeArrowheads="1"/>
          </p:cNvSpPr>
          <p:nvPr/>
        </p:nvSpPr>
        <p:spPr bwMode="auto">
          <a:xfrm>
            <a:off x="4788024" y="1301750"/>
            <a:ext cx="2857500" cy="4313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700" i="1" dirty="0">
                <a:latin typeface="Arial" charset="0"/>
              </a:rPr>
              <a:t>?</a:t>
            </a:r>
          </a:p>
        </p:txBody>
      </p:sp>
      <p:pic>
        <p:nvPicPr>
          <p:cNvPr id="94213" name="Picture 5" descr="j0078622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0863" y="2833688"/>
            <a:ext cx="1444625" cy="310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4" name="AutoShape 6"/>
          <p:cNvSpPr>
            <a:spLocks noChangeArrowheads="1"/>
          </p:cNvSpPr>
          <p:nvPr/>
        </p:nvSpPr>
        <p:spPr bwMode="auto">
          <a:xfrm rot="-7168426">
            <a:off x="1708944" y="1364456"/>
            <a:ext cx="1049338" cy="2701925"/>
          </a:xfrm>
          <a:prstGeom prst="flowChartDelay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TIME</a:t>
            </a:r>
            <a:br>
              <a:rPr lang="en-US" sz="2400">
                <a:solidFill>
                  <a:schemeClr val="bg1"/>
                </a:solidFill>
                <a:latin typeface="Arial" charset="0"/>
              </a:rPr>
            </a:br>
            <a:r>
              <a:rPr lang="en-US" sz="2400">
                <a:solidFill>
                  <a:schemeClr val="bg1"/>
                </a:solidFill>
                <a:latin typeface="Arial" charset="0"/>
              </a:rPr>
              <a:t> EXPIRED</a:t>
            </a:r>
          </a:p>
        </p:txBody>
      </p:sp>
    </p:spTree>
    <p:extLst>
      <p:ext uri="{BB962C8B-B14F-4D97-AF65-F5344CB8AC3E}">
        <p14:creationId xmlns:p14="http://schemas.microsoft.com/office/powerpoint/2010/main" val="203559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69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69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69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69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90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Linear Equations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10" y="1981203"/>
            <a:ext cx="7458075" cy="27622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819381" y="2514600"/>
            <a:ext cx="609600" cy="990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A</a:t>
            </a:r>
            <a:endParaRPr lang="en-US" sz="3000" b="1" dirty="0">
              <a:solidFill>
                <a:schemeClr val="tx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57581" y="2590800"/>
            <a:ext cx="228600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Century" panose="02040604050505020304" pitchFamily="18" charset="0"/>
              </a:rPr>
              <a:t>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53000" y="26670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=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5562581" y="2514600"/>
            <a:ext cx="228619" cy="990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77000" y="26670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(mod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72" y="3670935"/>
            <a:ext cx="3131820" cy="215265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4419581" y="2514600"/>
            <a:ext cx="228619" cy="990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e</a:t>
            </a:r>
            <a:endParaRPr lang="en-US" sz="3000" b="1" dirty="0">
              <a:solidFill>
                <a:schemeClr val="tx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62400" y="26670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+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0" y="4975860"/>
            <a:ext cx="8355330" cy="58674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 rot="20560236">
            <a:off x="1560939" y="11039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Noisy</a:t>
            </a:r>
            <a:endParaRPr lang="en-US" sz="3200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994" y="216916"/>
            <a:ext cx="557845" cy="156071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0"/>
            <a:ext cx="1598295" cy="27051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741670"/>
            <a:ext cx="8574405" cy="65913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72" y="4038600"/>
            <a:ext cx="4528185" cy="27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76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Learning with Errors (LWE) Problem [</a:t>
            </a:r>
            <a:r>
              <a:rPr lang="en-US" dirty="0" err="1"/>
              <a:t>Regev</a:t>
            </a:r>
            <a:r>
              <a:rPr lang="en-US" dirty="0"/>
              <a:t> 2005]</a:t>
            </a: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9" y="1746886"/>
            <a:ext cx="8427721" cy="2348484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590800" y="4343400"/>
            <a:ext cx="3352800" cy="990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590800" y="5410200"/>
            <a:ext cx="3352800" cy="304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b</a:t>
            </a:r>
            <a:r>
              <a:rPr lang="en-US" sz="3000" b="1" dirty="0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 = </a:t>
            </a:r>
            <a:r>
              <a:rPr lang="en-US" sz="3000" b="1" dirty="0" err="1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t</a:t>
            </a:r>
            <a:r>
              <a:rPr lang="en-US" sz="3000" b="1" dirty="0" err="1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B+e</a:t>
            </a:r>
            <a:endParaRPr lang="en-US" sz="3000" b="1" dirty="0">
              <a:solidFill>
                <a:schemeClr val="tx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1" y="6141719"/>
            <a:ext cx="6225541" cy="33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Do We Think LWE Is Hard?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1981200"/>
            <a:ext cx="5267325" cy="272415"/>
          </a:xfrm>
          <a:prstGeom prst="rect">
            <a:avLst/>
          </a:prstGeom>
        </p:spPr>
      </p:pic>
      <p:grpSp>
        <p:nvGrpSpPr>
          <p:cNvPr id="60" name="Group 59"/>
          <p:cNvGrpSpPr/>
          <p:nvPr/>
        </p:nvGrpSpPr>
        <p:grpSpPr>
          <a:xfrm>
            <a:off x="2368550" y="2514600"/>
            <a:ext cx="4032250" cy="2596178"/>
            <a:chOff x="2139950" y="2895600"/>
            <a:chExt cx="4032250" cy="2596178"/>
          </a:xfrm>
        </p:grpSpPr>
        <p:sp>
          <p:nvSpPr>
            <p:cNvPr id="13" name="Oval 8"/>
            <p:cNvSpPr>
              <a:spLocks noChangeArrowheads="1"/>
            </p:cNvSpPr>
            <p:nvPr/>
          </p:nvSpPr>
          <p:spPr bwMode="auto">
            <a:xfrm>
              <a:off x="3867431" y="4531515"/>
              <a:ext cx="128165" cy="133935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54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4" name="Oval 9"/>
            <p:cNvSpPr>
              <a:spLocks noChangeArrowheads="1"/>
            </p:cNvSpPr>
            <p:nvPr/>
          </p:nvSpPr>
          <p:spPr bwMode="auto">
            <a:xfrm>
              <a:off x="3147739" y="5100737"/>
              <a:ext cx="128164" cy="132739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54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5" name="Oval 10"/>
            <p:cNvSpPr>
              <a:spLocks noChangeArrowheads="1"/>
            </p:cNvSpPr>
            <p:nvPr/>
          </p:nvSpPr>
          <p:spPr bwMode="auto">
            <a:xfrm>
              <a:off x="3831282" y="5070841"/>
              <a:ext cx="128164" cy="133935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54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6" name="Oval 11"/>
            <p:cNvSpPr>
              <a:spLocks noChangeArrowheads="1"/>
            </p:cNvSpPr>
            <p:nvPr/>
          </p:nvSpPr>
          <p:spPr bwMode="auto">
            <a:xfrm>
              <a:off x="4514826" y="5055295"/>
              <a:ext cx="128164" cy="132739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54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7" name="Oval 12"/>
            <p:cNvSpPr>
              <a:spLocks noChangeArrowheads="1"/>
            </p:cNvSpPr>
            <p:nvPr/>
          </p:nvSpPr>
          <p:spPr bwMode="auto">
            <a:xfrm>
              <a:off x="2488294" y="4578153"/>
              <a:ext cx="128164" cy="133935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54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8" name="Oval 13"/>
            <p:cNvSpPr>
              <a:spLocks noChangeArrowheads="1"/>
            </p:cNvSpPr>
            <p:nvPr/>
          </p:nvSpPr>
          <p:spPr bwMode="auto">
            <a:xfrm>
              <a:off x="3183887" y="4561411"/>
              <a:ext cx="128165" cy="132738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54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" name="Oval 14"/>
            <p:cNvSpPr>
              <a:spLocks noChangeArrowheads="1"/>
            </p:cNvSpPr>
            <p:nvPr/>
          </p:nvSpPr>
          <p:spPr bwMode="auto">
            <a:xfrm>
              <a:off x="4550975" y="4515969"/>
              <a:ext cx="128165" cy="132738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54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0" name="Oval 15"/>
            <p:cNvSpPr>
              <a:spLocks noChangeArrowheads="1"/>
            </p:cNvSpPr>
            <p:nvPr/>
          </p:nvSpPr>
          <p:spPr bwMode="auto">
            <a:xfrm>
              <a:off x="2524443" y="4049590"/>
              <a:ext cx="128165" cy="133935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54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1" name="Oval 16"/>
            <p:cNvSpPr>
              <a:spLocks noChangeArrowheads="1"/>
            </p:cNvSpPr>
            <p:nvPr/>
          </p:nvSpPr>
          <p:spPr bwMode="auto">
            <a:xfrm>
              <a:off x="3220037" y="4032848"/>
              <a:ext cx="128164" cy="132738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54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2" name="Oval 17"/>
            <p:cNvSpPr>
              <a:spLocks noChangeArrowheads="1"/>
            </p:cNvSpPr>
            <p:nvPr/>
          </p:nvSpPr>
          <p:spPr bwMode="auto">
            <a:xfrm>
              <a:off x="3903580" y="4002952"/>
              <a:ext cx="128164" cy="133935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54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3" name="Oval 18"/>
            <p:cNvSpPr>
              <a:spLocks noChangeArrowheads="1"/>
            </p:cNvSpPr>
            <p:nvPr/>
          </p:nvSpPr>
          <p:spPr bwMode="auto">
            <a:xfrm>
              <a:off x="2560592" y="3543748"/>
              <a:ext cx="128164" cy="133935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54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4" name="Oval 19"/>
            <p:cNvSpPr>
              <a:spLocks noChangeArrowheads="1"/>
            </p:cNvSpPr>
            <p:nvPr/>
          </p:nvSpPr>
          <p:spPr bwMode="auto">
            <a:xfrm>
              <a:off x="3256185" y="3525810"/>
              <a:ext cx="128165" cy="133935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54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5" name="Oval 20"/>
            <p:cNvSpPr>
              <a:spLocks noChangeArrowheads="1"/>
            </p:cNvSpPr>
            <p:nvPr/>
          </p:nvSpPr>
          <p:spPr bwMode="auto">
            <a:xfrm>
              <a:off x="3939729" y="3497110"/>
              <a:ext cx="128165" cy="133935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54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6" name="Oval 21"/>
            <p:cNvSpPr>
              <a:spLocks noChangeArrowheads="1"/>
            </p:cNvSpPr>
            <p:nvPr/>
          </p:nvSpPr>
          <p:spPr bwMode="auto">
            <a:xfrm>
              <a:off x="4623273" y="3481564"/>
              <a:ext cx="128165" cy="132739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54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7" name="Oval 22"/>
            <p:cNvSpPr>
              <a:spLocks noChangeArrowheads="1"/>
            </p:cNvSpPr>
            <p:nvPr/>
          </p:nvSpPr>
          <p:spPr bwMode="auto">
            <a:xfrm>
              <a:off x="2586882" y="2981701"/>
              <a:ext cx="128164" cy="133935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54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8" name="Oval 23"/>
            <p:cNvSpPr>
              <a:spLocks noChangeArrowheads="1"/>
            </p:cNvSpPr>
            <p:nvPr/>
          </p:nvSpPr>
          <p:spPr bwMode="auto">
            <a:xfrm>
              <a:off x="3282475" y="2964959"/>
              <a:ext cx="128165" cy="133935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54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9" name="Oval 24"/>
            <p:cNvSpPr>
              <a:spLocks noChangeArrowheads="1"/>
            </p:cNvSpPr>
            <p:nvPr/>
          </p:nvSpPr>
          <p:spPr bwMode="auto">
            <a:xfrm>
              <a:off x="3966019" y="2935063"/>
              <a:ext cx="128165" cy="133935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54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30" name="Oval 25"/>
            <p:cNvSpPr>
              <a:spLocks noChangeArrowheads="1"/>
            </p:cNvSpPr>
            <p:nvPr/>
          </p:nvSpPr>
          <p:spPr bwMode="auto">
            <a:xfrm>
              <a:off x="4649563" y="2919517"/>
              <a:ext cx="128165" cy="133935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54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31" name="Oval 26"/>
            <p:cNvSpPr>
              <a:spLocks noChangeArrowheads="1"/>
            </p:cNvSpPr>
            <p:nvPr/>
          </p:nvSpPr>
          <p:spPr bwMode="auto">
            <a:xfrm>
              <a:off x="5198370" y="5049316"/>
              <a:ext cx="128164" cy="133935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54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32" name="Oval 27"/>
            <p:cNvSpPr>
              <a:spLocks noChangeArrowheads="1"/>
            </p:cNvSpPr>
            <p:nvPr/>
          </p:nvSpPr>
          <p:spPr bwMode="auto">
            <a:xfrm>
              <a:off x="5234518" y="4509990"/>
              <a:ext cx="128165" cy="133935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54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33" name="Oval 28"/>
            <p:cNvSpPr>
              <a:spLocks noChangeArrowheads="1"/>
            </p:cNvSpPr>
            <p:nvPr/>
          </p:nvSpPr>
          <p:spPr bwMode="auto">
            <a:xfrm>
              <a:off x="5270668" y="3982623"/>
              <a:ext cx="128164" cy="132738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54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34" name="Oval 29"/>
            <p:cNvSpPr>
              <a:spLocks noChangeArrowheads="1"/>
            </p:cNvSpPr>
            <p:nvPr/>
          </p:nvSpPr>
          <p:spPr bwMode="auto">
            <a:xfrm>
              <a:off x="5333106" y="2914734"/>
              <a:ext cx="128165" cy="133935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54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35" name="Text Box 31"/>
            <p:cNvSpPr txBox="1">
              <a:spLocks noChangeArrowheads="1"/>
            </p:cNvSpPr>
            <p:nvPr/>
          </p:nvSpPr>
          <p:spPr bwMode="auto">
            <a:xfrm>
              <a:off x="2139950" y="5192817"/>
              <a:ext cx="630963" cy="298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FFFF00"/>
                </a:buClr>
                <a:buSzPct val="83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cs typeface="Times New Roman" pitchFamily="18" charset="0"/>
                </a:rPr>
                <a:t>0</a:t>
              </a:r>
            </a:p>
          </p:txBody>
        </p:sp>
        <p:sp>
          <p:nvSpPr>
            <p:cNvPr id="36" name="Oval 32"/>
            <p:cNvSpPr>
              <a:spLocks noChangeArrowheads="1"/>
            </p:cNvSpPr>
            <p:nvPr/>
          </p:nvSpPr>
          <p:spPr bwMode="auto">
            <a:xfrm>
              <a:off x="4563025" y="3999365"/>
              <a:ext cx="128164" cy="133935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54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37" name="Oval 33"/>
            <p:cNvSpPr>
              <a:spLocks noChangeArrowheads="1"/>
            </p:cNvSpPr>
            <p:nvPr/>
          </p:nvSpPr>
          <p:spPr bwMode="auto">
            <a:xfrm>
              <a:off x="5309007" y="3457647"/>
              <a:ext cx="128165" cy="133935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54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38" name="Text Box 34"/>
            <p:cNvSpPr txBox="1">
              <a:spLocks noChangeArrowheads="1"/>
            </p:cNvSpPr>
            <p:nvPr/>
          </p:nvSpPr>
          <p:spPr bwMode="auto">
            <a:xfrm>
              <a:off x="3810000" y="3667888"/>
              <a:ext cx="1189629" cy="370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FFFF00"/>
                </a:buClr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dirty="0">
                  <a:solidFill>
                    <a:srgbClr val="000000"/>
                  </a:solidFill>
                  <a:cs typeface="Times New Roman" pitchFamily="18" charset="0"/>
                </a:rPr>
                <a:t>v</a:t>
              </a:r>
              <a:r>
                <a:rPr lang="en-GB" sz="2400" baseline="-25000" dirty="0">
                  <a:solidFill>
                    <a:srgbClr val="000000"/>
                  </a:solidFill>
                  <a:cs typeface="Times New Roman" pitchFamily="18" charset="0"/>
                </a:rPr>
                <a:t>2</a:t>
              </a:r>
              <a:r>
                <a:rPr lang="en-GB" sz="2400" dirty="0">
                  <a:solidFill>
                    <a:srgbClr val="000000"/>
                  </a:solidFill>
                  <a:cs typeface="Times New Roman" pitchFamily="18" charset="0"/>
                </a:rPr>
                <a:t>’</a:t>
              </a:r>
            </a:p>
          </p:txBody>
        </p:sp>
        <p:sp>
          <p:nvSpPr>
            <p:cNvPr id="39" name="Text Box 35"/>
            <p:cNvSpPr txBox="1">
              <a:spLocks noChangeArrowheads="1"/>
            </p:cNvSpPr>
            <p:nvPr/>
          </p:nvSpPr>
          <p:spPr bwMode="auto">
            <a:xfrm>
              <a:off x="3467602" y="4495800"/>
              <a:ext cx="1189629" cy="370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FFFF00"/>
                </a:buClr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dirty="0">
                  <a:solidFill>
                    <a:srgbClr val="000000"/>
                  </a:solidFill>
                  <a:cs typeface="Times New Roman" pitchFamily="18" charset="0"/>
                </a:rPr>
                <a:t>v</a:t>
              </a:r>
              <a:r>
                <a:rPr lang="en-GB" sz="2400" baseline="-25000" dirty="0">
                  <a:solidFill>
                    <a:srgbClr val="000000"/>
                  </a:solidFill>
                  <a:cs typeface="Times New Roman" pitchFamily="18" charset="0"/>
                </a:rPr>
                <a:t>1</a:t>
              </a:r>
              <a:r>
                <a:rPr lang="en-GB" sz="2400" dirty="0">
                  <a:solidFill>
                    <a:srgbClr val="000000"/>
                  </a:solidFill>
                  <a:cs typeface="Times New Roman" pitchFamily="18" charset="0"/>
                </a:rPr>
                <a:t>’</a:t>
              </a:r>
            </a:p>
          </p:txBody>
        </p:sp>
        <p:sp>
          <p:nvSpPr>
            <p:cNvPr id="40" name="Line 36"/>
            <p:cNvSpPr>
              <a:spLocks noChangeShapeType="1"/>
            </p:cNvSpPr>
            <p:nvPr/>
          </p:nvSpPr>
          <p:spPr bwMode="auto">
            <a:xfrm flipV="1">
              <a:off x="2546351" y="5174879"/>
              <a:ext cx="667113" cy="59792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37"/>
            <p:cNvSpPr>
              <a:spLocks noChangeShapeType="1"/>
            </p:cNvSpPr>
            <p:nvPr/>
          </p:nvSpPr>
          <p:spPr bwMode="auto">
            <a:xfrm flipV="1">
              <a:off x="2527730" y="4643924"/>
              <a:ext cx="28481" cy="565635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Text Box 38"/>
            <p:cNvSpPr txBox="1">
              <a:spLocks noChangeArrowheads="1"/>
            </p:cNvSpPr>
            <p:nvPr/>
          </p:nvSpPr>
          <p:spPr bwMode="auto">
            <a:xfrm>
              <a:off x="2792822" y="5029200"/>
              <a:ext cx="1189629" cy="370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FFFF00"/>
                </a:buClr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dirty="0">
                  <a:solidFill>
                    <a:srgbClr val="000000"/>
                  </a:solidFill>
                  <a:cs typeface="Times New Roman" pitchFamily="18" charset="0"/>
                </a:rPr>
                <a:t>v</a:t>
              </a:r>
              <a:r>
                <a:rPr lang="en-GB" sz="2400" baseline="-25000" dirty="0">
                  <a:solidFill>
                    <a:srgbClr val="000000"/>
                  </a:solidFill>
                  <a:cs typeface="Times New Roman" pitchFamily="18" charset="0"/>
                </a:rPr>
                <a:t>1</a:t>
              </a:r>
            </a:p>
          </p:txBody>
        </p:sp>
        <p:sp>
          <p:nvSpPr>
            <p:cNvPr id="43" name="Oval 40"/>
            <p:cNvSpPr>
              <a:spLocks noChangeArrowheads="1"/>
            </p:cNvSpPr>
            <p:nvPr/>
          </p:nvSpPr>
          <p:spPr bwMode="auto">
            <a:xfrm>
              <a:off x="2476244" y="5139004"/>
              <a:ext cx="128165" cy="133935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54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auto">
            <a:xfrm>
              <a:off x="5909299" y="5030182"/>
              <a:ext cx="128165" cy="133935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54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auto">
            <a:xfrm>
              <a:off x="5945448" y="4490856"/>
              <a:ext cx="128164" cy="133935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54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auto">
            <a:xfrm>
              <a:off x="5981596" y="3963489"/>
              <a:ext cx="128165" cy="132738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54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auto">
            <a:xfrm>
              <a:off x="6044036" y="2895600"/>
              <a:ext cx="128164" cy="133935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54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auto">
            <a:xfrm>
              <a:off x="6019937" y="3438513"/>
              <a:ext cx="128164" cy="133935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54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49" name="Line 47"/>
            <p:cNvSpPr>
              <a:spLocks noChangeShapeType="1"/>
            </p:cNvSpPr>
            <p:nvPr/>
          </p:nvSpPr>
          <p:spPr bwMode="auto">
            <a:xfrm flipV="1">
              <a:off x="2603313" y="4610441"/>
              <a:ext cx="1304649" cy="566830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48"/>
            <p:cNvSpPr>
              <a:spLocks noChangeShapeType="1"/>
            </p:cNvSpPr>
            <p:nvPr/>
          </p:nvSpPr>
          <p:spPr bwMode="auto">
            <a:xfrm flipV="1">
              <a:off x="2566069" y="4093836"/>
              <a:ext cx="1995860" cy="1049951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" name="Text Box 34"/>
          <p:cNvSpPr txBox="1">
            <a:spLocks noChangeArrowheads="1"/>
          </p:cNvSpPr>
          <p:nvPr/>
        </p:nvSpPr>
        <p:spPr bwMode="auto">
          <a:xfrm>
            <a:off x="1752600" y="4279192"/>
            <a:ext cx="1189629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buClr>
                <a:srgbClr val="FFFF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 smtClean="0">
                <a:solidFill>
                  <a:srgbClr val="000000"/>
                </a:solidFill>
                <a:cs typeface="Times New Roman" pitchFamily="18" charset="0"/>
              </a:rPr>
              <a:t>v</a:t>
            </a:r>
            <a:r>
              <a:rPr lang="en-GB" sz="2400" baseline="-25000" dirty="0" smtClean="0">
                <a:solidFill>
                  <a:srgbClr val="000000"/>
                </a:solidFill>
                <a:cs typeface="Times New Roman" pitchFamily="18" charset="0"/>
              </a:rPr>
              <a:t>2</a:t>
            </a:r>
            <a:endParaRPr lang="en-GB" sz="24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65" name="Picture 6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257800"/>
            <a:ext cx="870204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00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Do We Think LWE Is Hard?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14" y="1981200"/>
            <a:ext cx="8028433" cy="5852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2" y="3505200"/>
            <a:ext cx="8726805" cy="216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46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Think LWE Is Hard?</a:t>
            </a: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95" y="2716528"/>
            <a:ext cx="8412480" cy="6724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2" y="3644265"/>
            <a:ext cx="8412480" cy="14611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" y="2049780"/>
            <a:ext cx="3867150" cy="38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62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ts val="4000"/>
              </a:lnSpc>
            </a:pPr>
            <a:r>
              <a:rPr lang="en-US" dirty="0" smtClean="0"/>
              <a:t>LWE-Based Encryption [</a:t>
            </a:r>
            <a:r>
              <a:rPr lang="en-US" dirty="0" err="1" smtClean="0"/>
              <a:t>Regev</a:t>
            </a:r>
            <a:r>
              <a:rPr lang="en-US" dirty="0" smtClean="0"/>
              <a:t> ‘05]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74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CRAIG@YFZFNPNFUVWXY5MJ" val="4267"/>
  <p:tag name="FIRSTCRAIG@YFVYQJMFUVWXY5MJ" val="4267"/>
  <p:tag name="PREAMBLE" val="\documentclass{article}&#10;\pagestyle{empty}&#10;\usepackage{xspace,amssymb,amsfonts,amsmath}&#10;\usepackage{color}&#10;\usepackage{TeX4PPT}&#10;"/>
  <p:tag name="MAGPC" val="200"/>
  <p:tag name="FONTSIZE" val="1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b}{\ensuremath{{\mathbf{b}}}}&#10;\newcommand{\bfs}{\ensuremath{{\mathbf{s}}}}&#10;\newcommand{\bft}{\ensuremath{{\mathbf{t}}}}&#10;\newcommand{\Z}{\ensuremath{{\mathbb{Z}}}}&#10;\newcommand{\bfe}{\ensuremath{{\mathbf{e}}}}&#10;\newcommand{\F}{\ensuremath{{\mathbb{F}}}}&#10;\newcommand{\poly}{\ensuremath{{\textup{poly}}}}&#10;&#10;&#10;\large&#10;&#10;\noindent This seems like a harder problem...&#10;&#10;\end{document}"/>
  <p:tag name="IGUANATEXSIZE" val="2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s}{\ensuremath{{\mathbf{s}}}}&#10;\newcommand{\bft}{\ensuremath{{\mathbf{t}}}}&#10;\newcommand{\Z}{\ensuremath{{\mathbb{Z}}}}&#10;\newcommand{\bfe}{\ensuremath{{\mathbf{e}}}}&#10;\newcommand{\ID}{\ensuremath{{\mathsf{ID}}}}&#10;&#10;&#10;&#10;\large&#10;&#10;\begin{itemize}&#10;\item Using only the ABE params&#10;\end{itemize}&#10;&#10;\end{document}"/>
  <p:tag name="IGUANATEXSIZE" val="2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9"/>
  <p:tag name="ORIGINALWIDTH" val="4141.5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s}{\ensuremath{{\mathbf{s}}}}&#10;\newcommand{\bft}{\ensuremath{{\mathbf{t}}}}&#10;\newcommand{\Z}{\ensuremath{{\mathbb{Z}}}}&#10;\newcommand{\bfe}{\ensuremath{{\mathbf{e}}}}&#10;\newcommand{\ID}{\ensuremath{{\mathsf{ID}}}}&#10;&#10;&#10;&#10;\large&#10;&#10;\begin{arrowlist}&#10;\item {{\bf \color{CadetBlue}&#10;GSW Compiler turns lattice-based ABE&#10;into lattice-based ABFHE.}}&#10;\end{arrowlist}&#10;&#10;\end{document}"/>
  <p:tag name="IGUANATEXSIZE" val="20"/>
  <p:tag name="IGUANATEXCURSOR" val="958"/>
  <p:tag name="TRANSPARENCY" val="True"/>
  <p:tag name="FILENAME" val=""/>
  <p:tag name="INPUTTYPE" val="0"/>
  <p:tag name="LATEXENGINEID" val="0"/>
  <p:tag name="TEMPFOLDER" val="c:\temp\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s}{\ensuremath{{\mathbf{s}}}}&#10;\newcommand{\bft}{\ensuremath{{\mathbf{t}}}}&#10;\newcommand{\Z}{\ensuremath{{\mathbb{Z}}}}&#10;\newcommand{\bfe}{\ensuremath{{\mathbf{e}}}}&#10;\newcommand{\ID}{\ensuremath{{\mathsf{ID}}}}&#10;&#10;&#10;&#10;\large&#10;&#10;\begin{arrowlist}&#10;\item {{\bf \color{CadetBlue}Informal Definition}}:&#10;\end{arrowlist}&#10;&#10;\end{document}"/>
  <p:tag name="IGUANATEXSIZE" val="2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5"/>
  <p:tag name="ORIGINALWIDTH" val="2799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s}{\ensuremath{{\mathbf{s}}}}&#10;\newcommand{\bft}{\ensuremath{{\mathbf{t}}}}&#10;\newcommand{\Z}{\ensuremath{{\mathbb{Z}}}}&#10;\newcommand{\bfe}{\ensuremath{{\mathbf{e}}}}&#10;\newcommand{\ID}{\ensuremath{{\mathsf{ID}}}}&#10;&#10;&#10;&#10;\large&#10;&#10;\begin{itemize}&#10;\item Parties $1, \ldots, N$ have their own key pairs.&#10;\end{itemize}&#10;&#10;\end{document}"/>
  <p:tag name="IGUANATEXSIZE" val="20"/>
  <p:tag name="IGUANATEXCURSOR" val="919"/>
  <p:tag name="TRANSPARENCY" val="True"/>
  <p:tag name="FILENAME" val=""/>
  <p:tag name="INPUTTYPE" val="0"/>
  <p:tag name="LATEXENGINEID" val="0"/>
  <p:tag name="TEMPFOLDER" val="c:\temp\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0.5"/>
  <p:tag name="ORIGINALWIDTH" val="3824.25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s}{\ensuremath{{\mathbf{s}}}}&#10;\newcommand{\bft}{\ensuremath{{\mathbf{t}}}}&#10;\newcommand{\Z}{\ensuremath{{\mathbb{Z}}}}&#10;\newcommand{\bfe}{\ensuremath{{\mathbf{e}}}}&#10;\newcommand{\ID}{\ensuremath{{\mathsf{ID}}}}&#10;&#10;&#10;&#10;\large&#10;&#10;\begin{itemize}&#10;\item Ciphertexts under  &#10;$pk_1,\ldots,pk_n$ can be evaluated&#10;{\em together}, \\&#10;obtaining a ciphertext encrypted under&#10;a {\em joint} public key.&#10;\end{itemize}&#10;&#10;\end{document}"/>
  <p:tag name="IGUANATEXSIZE" val="20"/>
  <p:tag name="IGUANATEXCURSOR" val="944"/>
  <p:tag name="TRANSPARENCY" val="True"/>
  <p:tag name="FILENAME" val=""/>
  <p:tag name="INPUTTYPE" val="0"/>
  <p:tag name="LATEXENGINEID" val="0"/>
  <p:tag name="TEMPFOLDER" val="c:\temp\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5.75"/>
  <p:tag name="ORIGINALWIDTH" val="1895.25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s}{\ensuremath{{\mathbf{s}}}}&#10;\newcommand{\bft}{\ensuremath{{\mathbf{t}}}}&#10;\newcommand{\Z}{\ensuremath{{\mathbb{Z}}}}&#10;\newcommand{\bfe}{\ensuremath{{\mathbf{e}}}}&#10;\newcommand{\ID}{\ensuremath{{\mathsf{ID}}}}&#10;&#10;&#10;&#10;\large&#10;&#10;\begin{itemize}&#10;\item Joint decryption is efficient.&#10;\end{itemize}&#10;&#10;\end{document}"/>
  <p:tag name="IGUANATEXSIZE" val="20"/>
  <p:tag name="IGUANATEXCURSOR" val="900"/>
  <p:tag name="TRANSPARENCY" val="True"/>
  <p:tag name="FILENAME" val=""/>
  <p:tag name="INPUTTYPE" val="0"/>
  <p:tag name="LATEXENGINEID" val="0"/>
  <p:tag name="TEMPFOLDER" val="c:\temp\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6.5"/>
  <p:tag name="ORIGINALWIDTH" val="4131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s}{\ensuremath{{\mathbf{s}}}}&#10;\newcommand{\bft}{\ensuremath{{\mathbf{t}}}}&#10;\newcommand{\Z}{\ensuremath{{\mathbb{Z}}}}&#10;\newcommand{\bfe}{\ensuremath{{\mathbf{e}}}}&#10;\newcommand{\ID}{\ensuremath{{\mathsf{ID}}}}&#10;&#10;&#10;&#10;\large&#10;&#10;\begin{arrowlist}&#10;\item {{\bf \color{CadetBlue}Scenario}}:&#10;Parties $1,\ldots,N$ have independent GSW key pairs.&#10;\end{arrowlist}&#10;&#10;\end{document}"/>
  <p:tag name="IGUANATEXSIZE" val="20"/>
  <p:tag name="IGUANATEXCURSOR" val="959"/>
  <p:tag name="TRANSPARENCY" val="True"/>
  <p:tag name="FILENAME" val=""/>
  <p:tag name="INPUTTYPE" val="0"/>
  <p:tag name="LATEXENGINEID" val="0"/>
  <p:tag name="TEMPFOLDER" val="c:\temp\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"/>
  <p:tag name="ORIGINALWIDTH" val="2112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s}{\ensuremath{{\mathbf{s}}}}&#10;\newcommand{\bft}{\ensuremath{{\mathbf{t}}}}&#10;\newcommand{\Z}{\ensuremath{{\mathbb{Z}}}}&#10;\newcommand{\bfe}{\ensuremath{{\mathbf{e}}}}&#10;\newcommand{\ID}{\ensuremath{{\mathsf{ID}}}}&#10;&#10;&#10;&#10;\large&#10;&#10;\begin{itemize}&#10;\item Party $i$ has secret $\bfs \in (\Z/q\Z)^n$.&#10;\end{itemize}&#10;&#10;\end{document}"/>
  <p:tag name="IGUANATEXSIZE" val="20"/>
  <p:tag name="IGUANATEXCURSOR" val="914"/>
  <p:tag name="TRANSPARENCY" val="True"/>
  <p:tag name="FILENAME" val=""/>
  <p:tag name="INPUTTYPE" val="0"/>
  <p:tag name="LATEXENGINEID" val="0"/>
  <p:tag name="TEMPFOLDER" val="c:\temp\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0.5"/>
  <p:tag name="ORIGINALWIDTH" val="3389.25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s}{\ensuremath{{\mathbf{s}}}}&#10;\newcommand{\bft}{\ensuremath{{\mathbf{t}}}}&#10;\newcommand{\Z}{\ensuremath{{\mathbb{Z}}}}&#10;\newcommand{\bfe}{\ensuremath{{\mathbf{e}}}}&#10;\newcommand{\ID}{\ensuremath{{\mathsf{ID}}}}&#10;&#10;&#10;&#10;\large&#10;&#10;\begin{itemize}&#10;\item {\em Expanded secret key}:&#10;$\bfs^* = (\bfs_1,\ldots,\bfs_N) \in (\Z/q\Z)^{nN}$.&#10;\end{itemize}&#10;&#10;\end{document}"/>
  <p:tag name="IGUANATEXSIZE" val="20"/>
  <p:tag name="IGUANATEXCURSOR" val="949"/>
  <p:tag name="TRANSPARENCY" val="True"/>
  <p:tag name="FILENAME" val=""/>
  <p:tag name="INPUTTYPE" val="0"/>
  <p:tag name="LATEXENGINEID" val="0"/>
  <p:tag name="TEMPFOLDER" val="c:\temp\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6.5"/>
  <p:tag name="ORIGINALWIDTH" val="3982.5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s}{\ensuremath{{\mathbf{s}}}}&#10;\newcommand{\bft}{\ensuremath{{\mathbf{t}}}}&#10;\newcommand{\Z}{\ensuremath{{\mathbb{Z}}}}&#10;\newcommand{\bfe}{\ensuremath{{\mathbf{e}}}}&#10;\newcommand{\ID}{\ensuremath{{\mathsf{ID}}}}&#10;&#10;&#10;&#10;\large&#10;&#10;\begin{arrowlist}&#10;\item {{\bf \color{CadetBlue}Goal}}:&#10;Convert party $i$ ctext into expanded multi-key ctext.&#10;\end{arrowlist}&#10;&#10;\end{document}"/>
  <p:tag name="IGUANATEXSIZE" val="20"/>
  <p:tag name="IGUANATEXCURSOR" val="911"/>
  <p:tag name="TRANSPARENCY" val="True"/>
  <p:tag name="FILENAME" val=""/>
  <p:tag name="INPUTTYPE" val="0"/>
  <p:tag name="LATEXENGINEID" val="0"/>
  <p:tag name="TEMPFOLDER" val="c:\temp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55.75"/>
  <p:tag name="ORIGINALWIDTH" val="4147.5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B}{\ensuremath{{\mathbf{B}}}}&#10;\newcommand{\bfb}{\ensuremath{{\mathbf{b}}}}&#10;\newcommand{\bfs}{\ensuremath{{\mathbf{s}}}}&#10;\newcommand{\bft}{\ensuremath{{\mathbf{t}}}}&#10;\newcommand{\Z}{\ensuremath{{\mathbb{Z}}}}&#10;\newcommand{\bfe}{\ensuremath{{\mathbf{e}}}}&#10;\newcommand{\F}{\ensuremath{{\mathbb{F}}}}&#10;\newcommand{\poly}{\ensuremath{{\textup{poly}}}}&#10;\newcommand{\secparam}{\ensuremath{{\lambda}}}&#10;\newcommand{\rgets}{\ensuremath{{zzzzz}}}&#10;&#10;&#10;\large&#10;&#10;\begin{arrowlist}&#10;\item {{\bf \color{CadetBlue}Decision LWE$_{n,q,\chi}$}}:&#10;For security parameter $\secparam$, set &#10;dimension $n = n(\secparam)$, modulus $q = q(\secparam)$,&#10;distribution $\chi = \chi(\secparam)$.\\&#10;Given $\bfA \in (\Z/q\Z)^{n \times m}$,&#10;distinguish whether:&#10;\begin{enumerate}&#10;\item $\bfA$ is uniform,  &#10;or&#10;\item For uniform $\bfB \in(\Z/q\Z)^{(n-1) \times m}$, &#10;uniform $\bft \in (\Z/q\Z)^{n-1}$,&#10;and $\bfe \gets \chi^m$, &#10;$\bfA$ &#10;has the form:&#10;\end{enumerate}&#10;\end{arrowlist}&#10;&#10;%was generated uniformly subject to $\bfA \cdot \bfs = \bfe \bmod q$.&#10;&#10;&#10;\end{document}"/>
  <p:tag name="IGUANATEXSIZE" val="20"/>
  <p:tag name="IGUANATEXCURSOR" val="1325"/>
  <p:tag name="TRANSPARENCY" val="True"/>
  <p:tag name="FILENAME" val=""/>
  <p:tag name="INPUTTYPE" val="0"/>
  <p:tag name="LATEXENGINEID" val="0"/>
  <p:tag name="TEMPFOLDER" val="c:\temp\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"/>
  <p:tag name="ORIGINALWIDTH" val="4042.5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s}{\ensuremath{{\mathbf{s}}}}&#10;\newcommand{\bfC}{\ensuremath{{\mathbf{C}}}}&#10;\newcommand{\bfG}{\ensuremath{{\mathbf{G}}}}&#10;\newcommand{\bft}{\ensuremath{{\mathbf{t}}}}&#10;\newcommand{\Z}{\ensuremath{{\mathbb{Z}}}}&#10;\newcommand{\bfe}{\ensuremath{{\mathbf{e}}}}&#10;\newcommand{\ID}{\ensuremath{{\mathsf{ID}}}}&#10;&#10;&#10;&#10;\large&#10;&#10;\begin{itemize}&#10;\item Party $i$ ctext is $\bfC \in (\Z/q\Z)^{n \times m}$&#10;such that $\bfs_i \cdot \bfC \approx m_i \cdot \bfs_i \cdot \bfG$.&#10;\end{itemize}&#10;&#10;\end{document}"/>
  <p:tag name="IGUANATEXSIZE" val="20"/>
  <p:tag name="IGUANATEXCURSOR" val="976"/>
  <p:tag name="TRANSPARENCY" val="True"/>
  <p:tag name="FILENAME" val=""/>
  <p:tag name="INPUTTYPE" val="0"/>
  <p:tag name="LATEXENGINEID" val="0"/>
  <p:tag name="TEMPFOLDER" val="c:\temp\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27.75"/>
  <p:tag name="ORIGINALWIDTH" val="4100.25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s}{\ensuremath{{\mathbf{s}}}}&#10;\newcommand{\bft}{\ensuremath{{\mathbf{t}}}}&#10;\newcommand{\Z}{\ensuremath{{\mathbb{Z}}}}&#10;\newcommand{\bfe}{\ensuremath{{\mathbf{e}}}}&#10;\newcommand{\ID}{\ensuremath{{\mathsf{ID}}}}&#10;\newcommand{\bfC}{\ensuremath{{\mathbf{C}}}}&#10;\newcommand{\bfG}{\ensuremath{{\mathbf{G}}}}&#10;&#10;&#10;&#10;&#10;\large&#10;&#10;\begin{itemize}&#10;\item {\em Expanded ctext}:&#10;$\bfC^* \in (\Z/q\Z)^{nN \times mN}$ where&#10;$\bfs^* \cdot \bfC^* \approx m \cdot \bfs^* \cdot \bfG^*$&#10;for an expanded gadget matrix:&#10;\end{itemize}&#10;&#10;\end{document}"/>
  <p:tag name="IGUANATEXSIZE" val="20"/>
  <p:tag name="IGUANATEXCURSOR" val="1115"/>
  <p:tag name="TRANSPARENCY" val="True"/>
  <p:tag name="FILENAME" val=""/>
  <p:tag name="INPUTTYPE" val="0"/>
  <p:tag name="LATEXENGINEID" val="0"/>
  <p:tag name="TEMPFOLDER" val="c:\temp\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23.5"/>
  <p:tag name="ORIGINALWIDTH" val="1087.5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s}{\ensuremath{{\mathbf{s}}}}&#10;\newcommand{\bft}{\ensuremath{{\mathbf{t}}}}&#10;\newcommand{\Z}{\ensuremath{{\mathbb{Z}}}}&#10;\newcommand{\bfe}{\ensuremath{{\mathbf{e}}}}&#10;\newcommand{\ID}{\ensuremath{{\mathsf{ID}}}}&#10;\newcommand{\bfC}{\ensuremath{{\mathbf{C}}}}&#10;\newcommand{\bfG}{\ensuremath{{\mathbf{G}}}}&#10;&#10;&#10;&#10;&#10;&#10;&#10;\[&#10;\bfG^* = &#10;\left[&#10;\begin{array}{ccc}&#10;\bfG &amp; &amp; 0 \\&#10; &amp; \vdots &amp; \\&#10;0 &amp; &amp; \bfG&#10;\end{array}&#10;\right]&#10;\]&#10;&#10;&#10;\end{document}"/>
  <p:tag name="IGUANATEXSIZE" val="20"/>
  <p:tag name="IGUANATEXCURSOR" val="931"/>
  <p:tag name="TRANSPARENCY" val="True"/>
  <p:tag name="FILENAME" val=""/>
  <p:tag name="INPUTTYPE" val="0"/>
  <p:tag name="LATEXENGINEID" val="0"/>
  <p:tag name="TEMPFOLDER" val="c:\temp\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5"/>
  <p:tag name="ORIGINALWIDTH" val="3981.75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s}{\ensuremath{{\mathbf{s}}}}&#10;\newcommand{\bft}{\ensuremath{{\mathbf{t}}}}&#10;\newcommand{\Z}{\ensuremath{{\mathbb{Z}}}}&#10;\newcommand{\bfe}{\ensuremath{{\mathbf{e}}}}&#10;\newcommand{\ID}{\ensuremath{{\mathsf{ID}}}}&#10;\newcommand{\bfC}{\ensuremath{{\mathbf{C}}}}&#10;\newcommand{\bfG}{\ensuremath{{\mathbf{G}}}}&#10;&#10;&#10;&#10;&#10;\large&#10;&#10;\begin{itemize}&#10;\item Perform homomorphic GSW operations on expanded ctexts.&#10;\end{itemize}&#10;&#10;\end{document}"/>
  <p:tag name="IGUANATEXSIZE" val="20"/>
  <p:tag name="IGUANATEXCURSOR" val="1015"/>
  <p:tag name="TRANSPARENCY" val="True"/>
  <p:tag name="FILENAME" val=""/>
  <p:tag name="INPUTTYPE" val="0"/>
  <p:tag name="LATEXENGINEID" val="0"/>
  <p:tag name="TEMPFOLDER" val="c:\temp\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5.75"/>
  <p:tag name="ORIGINALWIDTH" val="4110.75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s}{\ensuremath{{\mathbf{s}}}}&#10;\newcommand{\bft}{\ensuremath{{\mathbf{t}}}}&#10;\newcommand{\Z}{\ensuremath{{\mathbb{Z}}}}&#10;\newcommand{\bfe}{\ensuremath{{\mathbf{e}}}}&#10;\newcommand{\ID}{\ensuremath{{\mathsf{ID}}}}&#10;&#10;&#10;&#10;\large&#10;&#10;\begin{arrowlist}&#10;\item Let's do this for $N=2$ parties.&#10;Everything extends naturally.&#10;\end{arrowlist}&#10;&#10;\end{document}"/>
  <p:tag name="IGUANATEXSIZE" val="20"/>
  <p:tag name="IGUANATEXCURSOR" val="934"/>
  <p:tag name="TRANSPARENCY" val="True"/>
  <p:tag name="FILENAME" val=""/>
  <p:tag name="INPUTTYPE" val="0"/>
  <p:tag name="LATEXENGINEID" val="0"/>
  <p:tag name="TEMPFOLDER" val="c:\temp\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"/>
  <p:tag name="ORIGINALWIDTH" val="1740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s}{\ensuremath{{\mathbf{s}}}}&#10;\newcommand{\bft}{\ensuremath{{\mathbf{t}}}}&#10;\newcommand{\Z}{\ensuremath{{\mathbb{Z}}}}&#10;\newcommand{\bfe}{\ensuremath{{\mathbf{e}}}}&#10;\newcommand{\ID}{\ensuremath{{\mathsf{ID}}}}&#10;&#10;&#10;&#10;\large&#10;&#10;$\bfs_1 = (-\bft_1,1) \ \ \ \ \ \bfs_1 \cdot \bfA_1 \approx 0$&#10;&#10;\end{document}"/>
  <p:tag name="IGUANATEXSIZE" val="20"/>
  <p:tag name="IGUANATEXCURSOR" val="911"/>
  <p:tag name="TRANSPARENCY" val="True"/>
  <p:tag name="FILENAME" val=""/>
  <p:tag name="INPUTTYPE" val="0"/>
  <p:tag name="LATEXENGINEID" val="0"/>
  <p:tag name="TEMPFOLDER" val="c:\temp\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"/>
  <p:tag name="ORIGINALWIDTH" val="1740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s}{\ensuremath{{\mathbf{s}}}}&#10;\newcommand{\bft}{\ensuremath{{\mathbf{t}}}}&#10;\newcommand{\Z}{\ensuremath{{\mathbb{Z}}}}&#10;\newcommand{\bfe}{\ensuremath{{\mathbf{e}}}}&#10;\newcommand{\ID}{\ensuremath{{\mathsf{ID}}}}&#10;&#10;&#10;&#10;\large&#10;&#10;$\bfs_2 = (-\bft_2,1) \ \ \ \ \ \bfs_2 \cdot \bfA_2 \approx 0$&#10;&#10;\end{document}"/>
  <p:tag name="IGUANATEXSIZE" val="20"/>
  <p:tag name="IGUANATEXCURSOR" val="899"/>
  <p:tag name="TRANSPARENCY" val="True"/>
  <p:tag name="FILENAME" val=""/>
  <p:tag name="INPUTTYPE" val="0"/>
  <p:tag name="LATEXENGINEID" val="0"/>
  <p:tag name="TEMPFOLDER" val="c:\temp\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7.25"/>
  <p:tag name="ORIGINALWIDTH" val="4139.25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C}{\ensuremath{{\mathbf{C}}}}&#10;\newcommand{\bfG}{\ensuremath{{\mathbf{G}}}}&#10;\newcommand{\bfR}{\ensuremath{{\mathbf{R}}}}&#10;\newcommand{\bfs}{\ensuremath{{\mathbf{s}}}}&#10;\newcommand{\bft}{\ensuremath{{\mathbf{t}}}}&#10;\newcommand{\Z}{\ensuremath{{\mathbb{Z}}}}&#10;\newcommand{\bfe}{\ensuremath{{\mathbf{e}}}}&#10;\newcommand{\ID}{\ensuremath{{\mathsf{ID}}}}&#10;&#10;&#10;&#10;\large&#10;&#10;\begin{arrowlist}&#10;\item {{\bf \color{CadetBlue}Expanding the Party 1 Ctext}}:&#10;Given $\bfC_1 = \bfA_1 \cdot \bfR + m_1 \cdot \bfG$,\\&#10;we want $\bfC^*$ such that &#10;$(\bfs_1,\bfs_2)\cdot\bfC^* \approx m_1 \cdot (\bfs_1,\bfs_2) \cdot \bfG^*&#10;$.&#10;\end{arrowlist}&#10;&#10;\end{document}"/>
  <p:tag name="IGUANATEXSIZE" val="20"/>
  <p:tag name="IGUANATEXCURSOR" val="1171"/>
  <p:tag name="TRANSPARENCY" val="True"/>
  <p:tag name="FILENAME" val=""/>
  <p:tag name="INPUTTYPE" val="0"/>
  <p:tag name="LATEXENGINEID" val="0"/>
  <p:tag name="TEMPFOLDER" val="c:\temp\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58.5"/>
  <p:tag name="ORIGINALWIDTH" val="3276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b}{\ensuremath{{\mathbf{b}}}}&#10;\newcommand{\bfA}{\ensuremath{{\mathbf{A}}}}&#10;\newcommand{\bfs}{\ensuremath{{\mathbf{s}}}}&#10;\newcommand{\bfC}{\ensuremath{{\mathbf{C}}}}&#10;\newcommand{\bfB}{\ensuremath{{\mathbf{B}}}}&#10;\newcommand{\bfG}{\ensuremath{{\mathbf{G}}}}&#10;\newcommand{\bfR}{\ensuremath{{\mathbf{R}}}}&#10;\newcommand{\bft}{\ensuremath{{\mathbf{t}}}}&#10;\newcommand{\Z}{\ensuremath{{\mathbb{Z}}}}&#10;\newcommand{\bfe}{\ensuremath{{\mathbf{e}}}}&#10;&#10;&#10;&#10;\large&#10;&#10;\begin{itemize}&#10;\item &#10;Attempt: $(\bfs_1,\bfs_2) \cdot &#10;\left[&#10;\begin{array}{cc}&#10;\bfC_1 &amp; 0\\&#10;0 &amp; \bfC_1&#10;\end{array}&#10;\right]&#10;= \bfs_1 \cdot \bfC_1 + \bfs_2 \cdot \bfC_1$&#10;\end{itemize}&#10;&#10;\end{document}"/>
  <p:tag name="IGUANATEXSIZE" val="20"/>
  <p:tag name="IGUANATEXCURSOR" val="1196"/>
  <p:tag name="TRANSPARENCY" val="True"/>
  <p:tag name="FILENAME" val=""/>
  <p:tag name="INPUTTYPE" val="0"/>
  <p:tag name="LATEXENGINEID" val="0"/>
  <p:tag name="TEMPFOLDER" val="c:\temp\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24"/>
  <p:tag name="ORIGINALWIDTH" val="3984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b}{\ensuremath{{\mathbf{b}}}}&#10;\newcommand{\bfA}{\ensuremath{{\mathbf{A}}}}&#10;\newcommand{\bfs}{\ensuremath{{\mathbf{s}}}}&#10;\newcommand{\bfC}{\ensuremath{{\mathbf{C}}}}&#10;\newcommand{\bfB}{\ensuremath{{\mathbf{B}}}}&#10;\newcommand{\bfG}{\ensuremath{{\mathbf{G}}}}&#10;\newcommand{\bfR}{\ensuremath{{\mathbf{R}}}}&#10;\newcommand{\bft}{\ensuremath{{\mathbf{t}}}}&#10;\newcommand{\Z}{\ensuremath{{\mathbb{Z}}}}&#10;\newcommand{\bfe}{\ensuremath{{\mathbf{e}}}}&#10;&#10;&#10;&#10;\large&#10;&#10;\begin{itemize}&#10;\item &#10;We see that $\bfs_2 \cdot \bfC_1 = &#10;\bfs_2 \cdot (\bfA_1 \cdot \bfR + m_1 \cdot \bfG) = \\&#10;(-\bft_2\cdot \bfB+\bfb_1)\cdot \bfR + m_1 \cdot \bfs_2 \cdot \bfG &#10;\approx (\bfb_1-\bfb_2)\cdot \bfR + m_1 \cdot \bfs_2 \cdot \bfG$&#10;&#10;\end{itemize}&#10;&#10;\end{document}"/>
  <p:tag name="IGUANATEXSIZE" val="20"/>
  <p:tag name="IGUANATEXCURSOR" val="1062"/>
  <p:tag name="TRANSPARENCY" val="True"/>
  <p:tag name="FILENAME" val=""/>
  <p:tag name="INPUTTYPE" val="0"/>
  <p:tag name="LATEXENGINEID" val="0"/>
  <p:tag name="TEMPFOLDER" val="c:\temp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5"/>
  <p:tag name="ORIGINALWIDTH" val="3063.75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B}{\ensuremath{{\mathbf{B}}}}&#10;\newcommand{\bfb}{\ensuremath{{\mathbf{b}}}}&#10;\newcommand{\bfs}{\ensuremath{{\mathbf{s}}}}&#10;\newcommand{\bft}{\ensuremath{{\mathbf{t}}}}&#10;\newcommand{\Z}{\ensuremath{{\mathbb{Z}}}}&#10;\newcommand{\bfe}{\ensuremath{{\mathbf{e}}}}&#10;\newcommand{\F}{\ensuremath{{\mathbb{F}}}}&#10;\newcommand{\poly}{\ensuremath{{\textup{poly}}}}&#10;\newcommand{\secparam}{\ensuremath{{\lambda}}}&#10;\newcommand{\rgets}{\ensuremath{{zzzzz}}}&#10;&#10;&#10;\large&#10;&#10;\begin{arrowlist}&#10;\item Let \bfs = (-\bft,1). &#10;\underline{Important property}: $\bfs \cdot \bfA \approx 0$.&#10;\end{arrowlist}&#10;&#10;&#10;\end{document}"/>
  <p:tag name="IGUANATEXSIZE" val="20"/>
  <p:tag name="IGUANATEXCURSOR" val="1167"/>
  <p:tag name="TRANSPARENCY" val="True"/>
  <p:tag name="FILENAME" val=""/>
  <p:tag name="INPUTTYPE" val="0"/>
  <p:tag name="LATEXENGINEID" val="0"/>
  <p:tag name="TEMPFOLDER" val="c:\temp\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"/>
  <p:tag name="ORIGINALWIDTH" val="3720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b}{\ensuremath{{\mathbf{b}}}}&#10;\newcommand{\bfA}{\ensuremath{{\mathbf{A}}}}&#10;\newcommand{\bfs}{\ensuremath{{\mathbf{s}}}}&#10;\newcommand{\bfC}{\ensuremath{{\mathbf{C}}}}&#10;\newcommand{\bfB}{\ensuremath{{\mathbf{B}}}}&#10;\newcommand{\bfG}{\ensuremath{{\mathbf{G}}}}&#10;\newcommand{\bfR}{\ensuremath{{\mathbf{R}}}}&#10;\newcommand{\bft}{\ensuremath{{\mathbf{t}}}}&#10;\newcommand{\Z}{\ensuremath{{\mathbb{Z}}}}&#10;\newcommand{\bfe}{\ensuremath{{\mathbf{e}}}}&#10;&#10;&#10;&#10;\large&#10;&#10;\begin{itemize}&#10;\item &#10;That's what we want, except for the $(\bfb_1-\bfb_2)\cdot \bfR$ term.&#10;\end{itemize}&#10;&#10;\end{document}"/>
  <p:tag name="IGUANATEXSIZE" val="20"/>
  <p:tag name="IGUANATEXCURSOR" val="1112"/>
  <p:tag name="TRANSPARENCY" val="True"/>
  <p:tag name="FILENAME" val=""/>
  <p:tag name="INPUTTYPE" val="0"/>
  <p:tag name="LATEXENGINEID" val="0"/>
  <p:tag name="TEMPFOLDER" val="c:\temp\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"/>
  <p:tag name="ORIGINALWIDTH" val="1740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s}{\ensuremath{{\mathbf{s}}}}&#10;\newcommand{\bft}{\ensuremath{{\mathbf{t}}}}&#10;\newcommand{\Z}{\ensuremath{{\mathbb{Z}}}}&#10;\newcommand{\bfe}{\ensuremath{{\mathbf{e}}}}&#10;\newcommand{\ID}{\ensuremath{{\mathsf{ID}}}}&#10;&#10;&#10;&#10;\large&#10;&#10;$\bfs_1 = (-\bft_1,1) \ \ \ \ \ \bfs_1 \cdot \bfA_1 \approx 0$&#10;&#10;\end{document}"/>
  <p:tag name="IGUANATEXSIZE" val="20"/>
  <p:tag name="IGUANATEXCURSOR" val="911"/>
  <p:tag name="TRANSPARENCY" val="True"/>
  <p:tag name="FILENAME" val=""/>
  <p:tag name="INPUTTYPE" val="0"/>
  <p:tag name="LATEXENGINEID" val="0"/>
  <p:tag name="TEMPFOLDER" val="c:\temp\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"/>
  <p:tag name="ORIGINALWIDTH" val="1740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s}{\ensuremath{{\mathbf{s}}}}&#10;\newcommand{\bft}{\ensuremath{{\mathbf{t}}}}&#10;\newcommand{\Z}{\ensuremath{{\mathbb{Z}}}}&#10;\newcommand{\bfe}{\ensuremath{{\mathbf{e}}}}&#10;\newcommand{\ID}{\ensuremath{{\mathsf{ID}}}}&#10;&#10;&#10;&#10;\large&#10;&#10;$\bfs_2 = (-\bft_2,1) \ \ \ \ \ \bfs_2 \cdot \bfA_2 \approx 0$&#10;&#10;\end{document}"/>
  <p:tag name="IGUANATEXSIZE" val="20"/>
  <p:tag name="IGUANATEXCURSOR" val="899"/>
  <p:tag name="TRANSPARENCY" val="True"/>
  <p:tag name="FILENAME" val=""/>
  <p:tag name="INPUTTYPE" val="0"/>
  <p:tag name="LATEXENGINEID" val="0"/>
  <p:tag name="TEMPFOLDER" val="c:\temp\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5.75"/>
  <p:tag name="ORIGINALWIDTH" val="4138.5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C}{\ensuremath{{\mathbf{C}}}}&#10;\newcommand{\bfG}{\ensuremath{{\mathbf{G}}}}&#10;\newcommand{\bfR}{\ensuremath{{\mathbf{R}}}}&#10;\newcommand{\bfs}{\ensuremath{{\mathbf{s}}}}&#10;\newcommand{\bft}{\ensuremath{{\mathbf{t}}}}&#10;\newcommand{\Z}{\ensuremath{{\mathbb{Z}}}}&#10;\newcommand{\bfe}{\ensuremath{{\mathbf{e}}}}&#10;\newcommand{\ID}{\ensuremath{{\mathsf{ID}}}}&#10;&#10;&#10;&#10;\large&#10;&#10;\begin{arrowlist}&#10;\item {{\bf \color{CadetBlue}&#10;Solution}}:&#10;Party 1's ciphertext includes $\bfC_1$ plus &#10;``helper info&quot;.&#10;\end{arrowlist}&#10;&#10;\end{document}"/>
  <p:tag name="IGUANATEXSIZE" val="20"/>
  <p:tag name="IGUANATEXCURSOR" val="1103"/>
  <p:tag name="TRANSPARENCY" val="True"/>
  <p:tag name="FILENAME" val=""/>
  <p:tag name="INPUTTYPE" val="0"/>
  <p:tag name="LATEXENGINEID" val="0"/>
  <p:tag name="TEMPFOLDER" val="c:\temp\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58.5"/>
  <p:tag name="ORIGINALWIDTH" val="4100.25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b}{\ensuremath{{\mathbf{b}}}}&#10;\newcommand{\bfA}{\ensuremath{{\mathbf{A}}}}&#10;\newcommand{\bfs}{\ensuremath{{\mathbf{s}}}}&#10;\newcommand{\bfC}{\ensuremath{{\mathbf{C}}}}&#10;\newcommand{\bfD}{\ensuremath{{\mathbf{D}}}}&#10;\newcommand{\bfB}{\ensuremath{{\mathbf{B}}}}&#10;\newcommand{\bfG}{\ensuremath{{\mathbf{G}}}}&#10;\newcommand{\bfR}{\ensuremath{{\mathbf{R}}}}&#10;\newcommand{\bft}{\ensuremath{{\mathbf{t}}}}&#10;\newcommand{\Z}{\ensuremath{{\mathbb{Z}}}}&#10;\newcommand{\bfe}{\ensuremath{{\mathbf{e}}}}&#10;&#10;&#10;&#10;\large&#10;&#10;\begin{itemize}&#10;\item &#10;Expanded ctext &#10;$=&#10;\left[&#10;\begin{array}{cc}&#10;\bfC_1 &amp; \bfD\\&#10;0 &amp; \bfC_1&#10;\end{array}&#10;\right]&#10;$&#10;where $\bfs_1 \cdot \bfD \approx -(\bfb_1-\bfb_2)\cdot \bfR$.&#10;\end{itemize}&#10;&#10;\end{document}"/>
  <p:tag name="IGUANATEXSIZE" val="20"/>
  <p:tag name="IGUANATEXCURSOR" val="1221"/>
  <p:tag name="TRANSPARENCY" val="True"/>
  <p:tag name="FILENAME" val=""/>
  <p:tag name="INPUTTYPE" val="0"/>
  <p:tag name="LATEXENGINEID" val="0"/>
  <p:tag name="TEMPFOLDER" val="c:\temp\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24"/>
  <p:tag name="ORIGINALWIDTH" val="4101.75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b}{\ensuremath{{\mathbf{b}}}}&#10;\newcommand{\bfA}{\ensuremath{{\mathbf{A}}}}&#10;\newcommand{\bfs}{\ensuremath{{\mathbf{s}}}}&#10;\newcommand{\bfC}{\ensuremath{{\mathbf{C}}}}&#10;\newcommand{\bfD}{\ensuremath{{\mathbf{D}}}}&#10;\newcommand{\bfB}{\ensuremath{{\mathbf{B}}}}&#10;\newcommand{\bfG}{\ensuremath{{\mathbf{G}}}}&#10;\newcommand{\bfR}{\ensuremath{{\mathbf{R}}}}&#10;\newcommand{\bft}{\ensuremath{{\mathbf{t}}}}&#10;\newcommand{\Z}{\ensuremath{{\mathbb{Z}}}}&#10;\newcommand{\bfe}{\ensuremath{{\mathbf{e}}}}&#10;&#10;&#10;&#10;\large&#10;&#10;\begin{itemize}&#10;\item &#10;Helper info contains encryptions of $\bfR[i,j]$&#10;under Party 1's key, from which anyone can compute&#10;$\bfD$. (Details omitted.)&#10;\end{itemize}&#10;&#10;\end{document}"/>
  <p:tag name="IGUANATEXSIZE" val="20"/>
  <p:tag name="IGUANATEXCURSOR" val="1221"/>
  <p:tag name="TRANSPARENCY" val="True"/>
  <p:tag name="FILENAME" val=""/>
  <p:tag name="INPUTTYPE" val="0"/>
  <p:tag name="LATEXENGINEID" val="0"/>
  <p:tag name="TEMPFOLDER" val="c:\temp\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87.5"/>
  <p:tag name="ORIGINALWIDTH" val="1438.5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&#10;\newcommand{\ID}{{\mathsf{ID}}}&#10;\def\vecc{{\color{OliveGreen} \mathbf{c}}}&#10;\def\vecs{{\color{OliveGreen} \mathbf{s}}}&#10;\def\veccID{{\color{CadetBlue} \mathbf{c_\ID}}}&#10;\def\vecvID{{\color{OliveGreen} \mathbf{v_\ID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I}{\ensuremath{{\mathbf{I}}}}&#10;\newcommand{\bfs}{\ensuremath{{\mathbf{s}}}}&#10;\newcommand{\bft}{\ensuremath{{\mathbf{t}}}}&#10;\newcommand{\Z}{\ensuremath{{\mathbb{Z}}}}&#10;\newcommand{\bfe}{\ensuremath{{\mathbf{e}}}}&#10;&#10;&#10;&#10;&#10;\def\vecC{{\color{OliveGreen} \mathbf{C}}}&#10;\def\vecCa{{\color{OliveGreen} \mathbf{C}_1}}&#10;\def\vecCb{{\color{OliveGreen} \mathbf{C}_2}}&#10;\def\vecCp{{\color{OliveGreen} \mathbf{C}^+}}&#10;\def\vecCt{{\color{OliveGreen} \mathbf{C}^\times}}&#10;\def\vecv{{\color{Red} \mathbf{v}}}&#10;\def\vecs{{\color{Red} \mathbf{s}}}&#10;&#10;&#10;\Large&#10;&#10;$m = \textup{MSB}([\langle \vecs,\vecc\rangle]_q)$&#10;&#10;&#10;\end{document}"/>
  <p:tag name="IGUANATEXSIZE" val="20"/>
  <p:tag name="IGUANATEXCURSOR" val="1366"/>
  <p:tag name="TRANSPARENCY" val="True"/>
  <p:tag name="FILENAME" val=""/>
  <p:tag name="INPUTTYPE" val="0"/>
  <p:tag name="LATEXENGINEID" val="0"/>
  <p:tag name="TEMPFOLDER" val="c:\temp\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Z}{\ensuremath{{\mathbb{Z}}}}&#10;&#10;\def\vecC{{\color{OliveGreen} \mathbf{C}}}&#10;\def\vecCa{{\color{OliveGreen} \mathbf{C}_1}}&#10;\def\vecCb{{\color{OliveGreen} \mathbf{C}_2}}&#10;\def\vecCp{{\color{OliveGreen} \mathbf{C}^+}}&#10;\def\vecCt{{\color{OliveGreen} \mathbf{C}^\times}}&#10;\def\vecv{{\color{Red} \mathbf{v}}}&#10;\def\vecs{{\color{Red} \mathbf{s}}}&#10;&#10;&#10;\large&#10;&#10;\begin{arrowlist}&#10;\item Decryption in LWE-based schemes looks like:&#10;\end{arrowlist}&#10;\end{document}"/>
  <p:tag name="IGUANATEXSIZE" val="2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Z}{\ensuremath{{\mathbb{Z}}}}&#10;&#10;\def\vecC{{\color{OliveGreen} \mathbf{C}}}&#10;\def\vecCa{{\color{OliveGreen} \mathbf{C}_1}}&#10;\def\vecCb{{\color{OliveGreen} \mathbf{C}_2}}&#10;\def\vecCp{{\color{OliveGreen} \mathbf{C}^+}}&#10;\def\vecCt{{\color{OliveGreen} \mathbf{C}^\times}}&#10;\def\vecv{{\color{Red} \mathbf{v}}}&#10;\def\vecs{{\color{Red} \mathbf{s}}}&#10;&#10;&#10;\large&#10;&#10;\noindent (Most significant bit of dot product after reduction modulo $q$.)&#10;\end{document}"/>
  <p:tag name="IGUANATEXSIZE" val="2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Z}{\ensuremath{{\mathbb{Z}}}}&#10;&#10;\def\vecC{{\color{OliveGreen} \mathbf{C}}}&#10;\def\vecCa{{\color{OliveGreen} \mathbf{C}_1}}&#10;\def\vecCb{{\color{OliveGreen} \mathbf{C}_2}}&#10;\def\vecCp{{\color{OliveGreen} \mathbf{C}^+}}&#10;\def\vecCt{{\color{OliveGreen} \mathbf{C}^\times}}&#10;\def\vecv{{\color{Red} \mathbf{v}}}&#10;\def\vecs{{\color{Red} \mathbf{s}}}&#10;\def\vecc{{\color{OliveGreen} \mathbf{c}}}&#10;&#10;&#10;\large&#10;&#10;\begin{arrowlist}&#10;\item &#10;Useful fact [ACPS09]: &#10;LWE remains as hard when $\vecs$ is small &#10;(sampled according to the error distribution).&#10;\end{arrowlist}&#10;\end{document}"/>
  <p:tag name="IGUANATEXSIZE" val="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B}{\ensuremath{{\mathbf{B}}}}&#10;\newcommand{\bfb}{\ensuremath{{\mathbf{b}}}}&#10;\newcommand{\bfs}{\ensuremath{{\mathbf{s}}}}&#10;\newcommand{\bft}{\ensuremath{{\mathbf{t}}}}&#10;\newcommand{\Z}{\ensuremath{{\mathbb{Z}}}}&#10;\newcommand{\bfe}{\ensuremath{{\mathbf{e}}}}&#10;\newcommand{\F}{\ensuremath{{\mathbb{F}}}}&#10;\newcommand{\poly}{\ensuremath{{\textup{poly}}}}&#10;\newcommand{\secparam}{\ensuremath{{\lambda}}}&#10;\newcommand{\rgets}{\ensuremath{{zzzzz}}}&#10;&#10;&#10;\large&#10;&#10;LWE is related to problems over {\em lattices}.&#10;&#10;&#10;&#10;&#10;\end{document}"/>
  <p:tag name="IGUANATEXSIZE" val="2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Z}{\ensuremath{{\mathbb{Z}}}}&#10;&#10;\def\vecC{{\color{OliveGreen} \mathbf{C}}}&#10;\def\vecCa{{\color{OliveGreen} \mathbf{C}_1}}&#10;\def\vecCb{{\color{OliveGreen} \mathbf{C}_2}}&#10;\def\vecCp{{\color{OliveGreen} \mathbf{C}^+}}&#10;\def\vecCt{{\color{OliveGreen} \mathbf{C}^\times}}&#10;\def\vecv{{\color{Red} \mathbf{v}}}&#10;\def\vecs{{\color{Red} \mathbf{s}}}&#10;\def\vecc{{\color{OliveGreen} \mathbf{c}}}&#10;&#10;&#10;\large&#10;&#10;\begin{itemize}&#10;\item Can drop precision in $\vecc$ without affecting result. [BV12,BGV12]&#10;\iffalse&#10;\item $D$ complexity: becomes log in security parameter (in NC$^1$),\\ &#10;essentially independent of $q$.&#10;\item Simply set $q$ large enough to HE evaluate this NC$^1$ circuit.\\&#10;Suffices for $q$ to be quasi-polynomial in security parameter.&#10;\fi&#10;\end{itemize}&#10;\end{document}"/>
  <p:tag name="IGUANATEXSIZE" val="2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Z}{\ensuremath{{\mathbb{Z}}}}&#10;&#10;\def\vecC{{\color{OliveGreen} \mathbf{C}}}&#10;\def\vecCa{{\color{OliveGreen} \mathbf{C}_1}}&#10;\def\vecCb{{\color{OliveGreen} \mathbf{C}_2}}&#10;\def\vecCp{{\color{OliveGreen} \mathbf{C}^+}}&#10;\def\vecCt{{\color{OliveGreen} \mathbf{C}^\times}}&#10;\def\vecv{{\color{Red} \mathbf{v}}}&#10;\def\vecs{{\color{Red} \mathbf{s}}}&#10;\def\vecc{{\color{OliveGreen} \mathbf{c}}}&#10;&#10;&#10;\large&#10;&#10;\begin{itemize}&#10;%\item Can drop precision in $\vecc$ without affecting result. [BV12,BGV12]&#10;\item $D$ complexity: becomes essentially independent of $q$,&#10;with depth logarithmic in security parameter $\lambda$ (decryption is in NC$^1$).\\ &#10;\iffalse&#10;\item Simply set $q$ large enough to HE evaluate this NC$^1$ circuit.\\&#10;Suffices for $q$ to be quasi-polynomial in security parameter.&#10;\fi&#10;\end{itemize}&#10;\end{document}"/>
  <p:tag name="IGUANATEXSIZE" val="2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Z}{\ensuremath{{\mathbb{Z}}}}&#10;&#10;\def\vecC{{\color{OliveGreen} \mathbf{C}}}&#10;\def\vecCa{{\color{OliveGreen} \mathbf{C}_1}}&#10;\def\vecCb{{\color{OliveGreen} \mathbf{C}_2}}&#10;\def\vecCp{{\color{OliveGreen} \mathbf{C}^+}}&#10;\def\vecCt{{\color{OliveGreen} \mathbf{C}^\times}}&#10;\def\vecv{{\color{Red} \mathbf{v}}}&#10;\def\vecs{{\color{Red} \mathbf{s}}}&#10;\def\vecc{{\color{OliveGreen} \mathbf{c}}}&#10;&#10;&#10;\large&#10;&#10;\begin{itemize}&#10;%\item Can drop precision in $\vecc$ without affecting result. [BV12,BGV12]&#10;%\item $D$ complexity: becomes log in security parameter (in NC$^1$),\\ &#10;%essentially independent of $q$.&#10;\item Simply set $q$ large enough to HE evaluate this NC$^1$ circuit.\\&#10;$q =$ quasi-poly$(\lambda)$ suffices.&#10;\end{itemize}&#10;\end{document}"/>
  <p:tag name="IGUANATEXSIZE" val="2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Z}{\ensuremath{{\mathbb{Z}}}}&#10;&#10;\def\vecC{{\color{OliveGreen} \mathbf{C}}}&#10;\def\vecCa{{\color{OliveGreen} \mathbf{C}_1}}&#10;\def\vecCb{{\color{OliveGreen} \mathbf{C}_2}}&#10;\def\vecCp{{\color{OliveGreen} \mathbf{C}^+}}&#10;\def\vecCt{{\color{OliveGreen} \mathbf{C}^\times}}&#10;\def\vecv{{\color{Red} \mathbf{v}}}&#10;\def\vecs{{\color{Red} \mathbf{s}}}&#10;\def\vecc{{\color{OliveGreen} \mathbf{c}}}&#10;&#10;&#10;\large&#10;&#10;\begin{itemize}&#10;\item Can we do better? Can we get $q=$ poly$(\lambda)$?&#10;\end{itemize}&#10;\end{document}"/>
  <p:tag name="IGUANATEXSIZE" val="2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Z}{\ensuremath{{\mathbb{Z}}}}&#10;&#10;\def\vecC{{\color{OliveGreen} \mathbf{C}}}&#10;\def\vecCa{{\color{OliveGreen} \mathbf{C}_1}}&#10;\def\vecCb{{\color{OliveGreen} \mathbf{C}_2}}&#10;\def\vecCp{{\color{OliveGreen} \mathbf{C}^+}}&#10;\def\vecCt{{\color{OliveGreen} \mathbf{C}^\times}}&#10;\def\vecv{{\color{Red} \mathbf{v}}}&#10;\def\vecs{{\color{Red} \mathbf{s}}}&#10;&#10;&#10;\large&#10;&#10;\begin{arrowlist}&#10;\item If $f$ is computable by a depth-$d$ Boolean circuit, \\&#10;then it is computable by a width-5 permutation \\&#10;branching program (W5PBP)&#10;of length $4^d$.&#10;\item Corollary: every function in NC$^1$ has a poly-length&#10;W5PBP.&#10;\end{arrowlist}&#10;\end{document}"/>
  <p:tag name="IGUANATEXSIZE" val="2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Z}{\ensuremath{{\mathbb{Z}}}}&#10;&#10;\def\vecC{{\color{OliveGreen} \mathbf{C}}}&#10;\def\vecCa{{\color{OliveGreen} \mathbf{C}_1}}&#10;\def\vecCb{{\color{OliveGreen} \mathbf{C}_2}}&#10;\def\vecCp{{\color{OliveGreen} \mathbf{C}^+}}&#10;\def\vecCt{{\color{OliveGreen} \mathbf{C}^\times}}&#10;\def\vecv{{\color{Red} \mathbf{v}}}&#10;\def\vecs{{\color{Red} \mathbf{s}}}&#10;\def\vecc{{\color{OliveGreen} \mathbf{c}}}&#10;&#10;&#10;\large&#10;&#10;\begin{itemize}&#10;\item Each $A_{i,b}$ is a $5\times 5$ permutation matrix.&#10;%\item This BP takes 4-bit inputs and has length 9.&#10;%\item Multiply the chosen 9 matrices together.&#10;%\item If product is I, output 1.  Otherwise, output 0.&#10;\end{itemize}&#10;\end{document}"/>
  <p:tag name="IGUANATEXSIZE" val="2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Z}{\ensuremath{{\mathbb{Z}}}}&#10;&#10;\def\vecC{{\color{OliveGreen} \mathbf{C}}}&#10;\def\vecCa{{\color{OliveGreen} \mathbf{C}_1}}&#10;\def\vecCb{{\color{OliveGreen} \mathbf{C}_2}}&#10;\def\vecCp{{\color{OliveGreen} \mathbf{C}^+}}&#10;\def\vecCt{{\color{OliveGreen} \mathbf{C}^\times}}&#10;\def\vecv{{\color{Red} \mathbf{v}}}&#10;\def\vecs{{\color{Red} \mathbf{s}}}&#10;\def\vecc{{\color{OliveGreen} \mathbf{c}}}&#10;&#10;&#10;\large&#10;&#10;\begin{itemize}&#10;%\item Each $A_{i,b}$ is a $5\times 5$ permutation matrix.&#10;\item This BP takes 4-bit inputs and has length 9.&#10;%\item Multiply the chosen 9 matrices together.&#10;%\item If product is I, output 1.  Otherwise, output 0.&#10;\end{itemize}&#10;\end{document}"/>
  <p:tag name="IGUANATEXSIZE" val="2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Z}{\ensuremath{{\mathbb{Z}}}}&#10;&#10;\def\vecC{{\color{OliveGreen} \mathbf{C}}}&#10;\def\vecCa{{\color{OliveGreen} \mathbf{C}_1}}&#10;\def\vecCb{{\color{OliveGreen} \mathbf{C}_2}}&#10;\def\vecCp{{\color{OliveGreen} \mathbf{C}^+}}&#10;\def\vecCt{{\color{OliveGreen} \mathbf{C}^\times}}&#10;\def\vecv{{\color{Red} \mathbf{v}}}&#10;\def\vecs{{\color{Red} \mathbf{s}}}&#10;\def\vecc{{\color{OliveGreen} \mathbf{c}}}&#10;&#10;&#10;\large&#10;&#10;\begin{itemize}&#10;\item Each $A_{i,b}$ is a $5\times 5$ permutation matrix.&#10;%\item This BP takes 4-bit inputs and has length 9.&#10;%\item Multiply the chosen 9 matrices together.&#10;%\item If product is I, output 1.  Otherwise, output 0.&#10;\end{itemize}&#10;\end{document}"/>
  <p:tag name="IGUANATEXSIZE" val="2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Z}{\ensuremath{{\mathbb{Z}}}}&#10;&#10;\def\vecC{{\color{OliveGreen} \mathbf{C}}}&#10;\def\vecCa{{\color{OliveGreen} \mathbf{C}_1}}&#10;\def\vecCb{{\color{OliveGreen} \mathbf{C}_2}}&#10;\def\vecCp{{\color{OliveGreen} \mathbf{C}^+}}&#10;\def\vecCt{{\color{OliveGreen} \mathbf{C}^\times}}&#10;\def\vecv{{\color{Red} \mathbf{v}}}&#10;\def\vecs{{\color{Red} \mathbf{s}}}&#10;\def\vecc{{\color{OliveGreen} \mathbf{c}}}&#10;&#10;&#10;\large&#10;&#10;\begin{itemize}&#10;%\item Each $A_{i,b}$ is a $5\times 5$ permutation matrix.&#10;\item This BP takes 4-bit inputs and has length 9.&#10;%\item Multiply the chosen 9 matrices together.&#10;%\item If product is I, output 1.  Otherwise, output 0.&#10;\end{itemize}&#10;\end{document}"/>
  <p:tag name="IGUANATEXSIZE" val="2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Z}{\ensuremath{{\mathbb{Z}}}}&#10;&#10;\def\vecC{{\color{OliveGreen} \mathbf{C}}}&#10;\def\vecCa{{\color{OliveGreen} \mathbf{C}_1}}&#10;\def\vecCb{{\color{OliveGreen} \mathbf{C}_2}}&#10;\def\vecCp{{\color{OliveGreen} \mathbf{C}^+}}&#10;\def\vecCt{{\color{OliveGreen} \mathbf{C}^\times}}&#10;\def\vecv{{\color{Red} \mathbf{v}}}&#10;\def\vecs{{\color{Red} \mathbf{s}}}&#10;\def\vecc{{\color{OliveGreen} \mathbf{c}}}&#10;&#10;&#10;\large&#10;&#10;\begin{itemize}&#10;\item Each $A_{i,b}$ is a $5\times 5$ permutation matrix.&#10;%\item This BP takes 4-bit inputs and has length 9.&#10;%\item Multiply the chosen 9 matrices together.&#10;%\item If product is I, output 1.  Otherwise, output 0.&#10;\end{itemize}&#10;\end{document}"/>
  <p:tag name="IGUANATEXSIZE" val="2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v}{\ensuremath{{\mathbf{v}}}}&#10;\newcommand{\bfA}{\ensuremath{{\mathbf{A}}}}&#10;\newcommand{\bfB}{\ensuremath{{\mathbf{B}}}}&#10;\newcommand{\bfb}{\ensuremath{{\mathbf{b}}}}&#10;\newcommand{\bfs}{\ensuremath{{\mathbf{s}}}}&#10;\newcommand{\bft}{\ensuremath{{\mathbf{t}}}}&#10;\newcommand{\Z}{\ensuremath{{\mathbb{Z}}}}&#10;\newcommand{\bfe}{\ensuremath{{\mathbf{e}}}}&#10;\newcommand{\F}{\ensuremath{{\mathbb{F}}}}&#10;\newcommand{\poly}{\ensuremath{{\textup{poly}}}}&#10;\newcommand{\secparam}{\ensuremath{{\lambda}}}&#10;\newcommand{\rgets}{\ensuremath{{zzzzz}}}&#10;&#10;&#10;\large&#10;&#10;\noindent {\bf \color{CadetBlue} Gap Shortest Vector Problem (GapSVP$_\gamma$ for $\gamma&gt;1$)}: \\&#10;Given a basis $\{\bfv_1,\ldots,\bfv_n\}$ of a lattice $L$&#10;that either has: \\&#10;(1) a nonzero vector of length $&lt;1$, or&#10;(2) no vector shorter than $\gamma$, &#10;decide which is the case.&#10;&#10;&#10;\end{document}"/>
  <p:tag name="IGUANATEXSIZE" val="2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Z}{\ensuremath{{\mathbb{Z}}}}&#10;&#10;\def\vecC{{\color{OliveGreen} \mathbf{C}}}&#10;\def\vecCa{{\color{OliveGreen} \mathbf{C}_1}}&#10;\def\vecCb{{\color{OliveGreen} \mathbf{C}_2}}&#10;\def\vecCp{{\color{OliveGreen} \mathbf{C}^+}}&#10;\def\vecCt{{\color{OliveGreen} \mathbf{C}^\times}}&#10;\def\vecv{{\color{Red} \mathbf{v}}}&#10;\def\vecs{{\color{Red} \mathbf{s}}}&#10;\def\vecc{{\color{OliveGreen} \mathbf{c}}}&#10;&#10;&#10;\large&#10;&#10;\begin{itemize}&#10;%\item Each $A_{i,b}$ is a $5\times 5$ permutation matrix.&#10;\item This BP takes 4-bit inputs and has length 9.&#10;%\item Multiply the chosen 9 matrices together.&#10;%\item If product is I, output 1.  Otherwise, output 0.&#10;\end{itemize}&#10;\end{document}"/>
  <p:tag name="IGUANATEXSIZE" val="2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Z}{\ensuremath{{\mathbb{Z}}}}&#10;&#10;\def\vecC{{\color{OliveGreen} \mathbf{C}}}&#10;\def\vecCa{{\color{OliveGreen} \mathbf{C}_1}}&#10;\def\vecCb{{\color{OliveGreen} \mathbf{C}_2}}&#10;\def\vecCp{{\color{OliveGreen} \mathbf{C}^+}}&#10;\def\vecCt{{\color{OliveGreen} \mathbf{C}^\times}}&#10;\def\vecv{{\color{Red} \mathbf{v}}}&#10;\def\vecs{{\color{Red} \mathbf{s}}}&#10;\def\vecc{{\color{OliveGreen} \mathbf{c}}}&#10;&#10;&#10;\large&#10;&#10;\begin{itemize}&#10;%\item Each $A_{i,b}$ is a $5\times 5$ permutation matrix.&#10;%\item This BP takes 4-bit inputs and has length 9.&#10;\item Multiply the chosen 9 matrices together.&#10;%\item If product is I, output 1.  Otherwise, output 0.&#10;\end{itemize}&#10;\end{document}"/>
  <p:tag name="IGUANATEXSIZE" val="2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Z}{\ensuremath{{\mathbb{Z}}}}&#10;&#10;\def\vecC{{\color{OliveGreen} \mathbf{C}}}&#10;\def\vecCa{{\color{OliveGreen} \mathbf{C}_1}}&#10;\def\vecCb{{\color{OliveGreen} \mathbf{C}_2}}&#10;\def\vecCp{{\color{OliveGreen} \mathbf{C}^+}}&#10;\def\vecCt{{\color{OliveGreen} \mathbf{C}^\times}}&#10;\def\vecv{{\color{Red} \mathbf{v}}}&#10;\def\vecs{{\color{Red} \mathbf{s}}}&#10;\def\vecc{{\color{OliveGreen} \mathbf{c}}}&#10;&#10;&#10;\large&#10;&#10;\begin{itemize}&#10;%\item Each $A_{i,b}$ is a $5\times 5$ permutation matrix.&#10;%\item This BP takes 4-bit inputs and has length 9.&#10;%\item Multiply the chosen 9 matrices together.&#10;\item If product is I, output 0.  Otherwise, output 1.&#10;\end{itemize}&#10;\end{document}"/>
  <p:tag name="IGUANATEXSIZE" val="2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Z}{\ensuremath{{\mathbb{Z}}}}&#10;&#10;\def\vecC{{\color{OliveGreen} \mathbf{C}}}&#10;\def\vecCa{{\color{OliveGreen} \mathbf{C}_1}}&#10;\def\vecCb{{\color{OliveGreen} \mathbf{C}_2}}&#10;\def\vecCp{{\color{OliveGreen} \mathbf{C}^+}}&#10;\def\vecCt{{\color{OliveGreen} \mathbf{C}^\times}}&#10;\def\vecv{{\color{Red} \mathbf{v}}}&#10;\def\vecs{{\color{Red} \mathbf{s}}}&#10;&#10;&#10;\large&#10;&#10;\begin{arrowlist}&#10;\item Multiplications in GSW increase noise asymmetrically.&#10;%\item Also true when multiplying two permutation matrices.&#10;%\item Moreover, this asymmetry is useful.&#10;%Can exploit it to evaluate permutation BPs with surprisingly little noise growth.&#10;\end{arrowlist}&#10;\end{document}"/>
  <p:tag name="IGUANATEXSIZE" val="2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91.25"/>
  <p:tag name="ORIGINALWIDTH" val="3811.5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e}{\ensuremath{{\mathbf{e}}}}&#10;\newcommand{\Z}{\ensuremath{{\mathbb{Z}}}}&#10;&#10;\def\vecC{{\color{OliveGreen} \mathbf{C}}}&#10;\def\vecCa{{\color{OliveGreen} \mathbf{C}_1}}&#10;\def\vecCb{{\mathbf{C}_2}}&#10;\def\vecCp{{\color{OliveGreen} \mathbf{C}^+}}&#10;\def\vecCt{{\color{OliveGreen} \mathbf{C}^\times}}&#10;\def\vecv{{\color{Red} \mathbf{v}}}&#10;\def\vecs{{\color{Red} \mathbf{s}}}&#10;\def\bfG{{\mathbf{G}}}&#10;&#10;&#10;\large&#10;&#10;\begin{arrowlist}&#10;%\item Multiplications in GSW increase noise asymmetrically.&#10;%\item Multiplying encrypted bits left-to-right, noise only increases {\em additively} at each step.&#10;\item Multiplying $n$ bit-encrypting&#10;ciphertexts right-to-left \\&#10;(with $\Flatten$ing after each mult)&#10;at worst increases the \\ noise &#10;additively by a term like &#10;$\bfe_1 \cdot \bfG^{-1}(\vecCb)$&#10;at each step.&#10;%\item Also true when multiplying two permutation matrices.&#10;%\item Moreover, this asymmetry is useful.&#10;%Can exploit it to evaluate permutation BPs with surprisingly little noise growth.&#10;\end{arrowlist}&#10;\end{document}"/>
  <p:tag name="IGUANATEXSIZE" val="20"/>
  <p:tag name="IGUANATEXCURSOR" val="1308"/>
  <p:tag name="TRANSPARENCY" val="True"/>
  <p:tag name="FILENAME" val=""/>
  <p:tag name="INPUTTYPE" val="0"/>
  <p:tag name="LATEXENGINEID" val="0"/>
  <p:tag name="TEMPFOLDER" val="c:\temp\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7.5"/>
  <p:tag name="ORIGINALWIDTH" val="4137.75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G}{\ensuremath{{\mathbf{G}}}}&#10;\newcommand{\bfe}{\ensuremath{{\mathbf{e}}}}&#10;\newcommand{\Z}{\ensuremath{{\mathbb{Z}}}}&#10;&#10;\def\vecC{{\color{OliveGreen} \mathbf{C}}}&#10;\def\vecCa{{\mathbf{C}_1}}&#10;\def\vecCb{{\mathbf{C}_2}}&#10;\def\vecCp{{\color{OliveGreen} \mathbf{C}^+}}&#10;\def\vecCt{{\color{OliveGreen} \mathbf{C}^\times}}&#10;\def\vecv{{\color{Red} \mathbf{v}}}&#10;\def\vecs{{\color{Red} \mathbf{s}}}&#10;&#10;&#10;\large&#10;&#10;\begin{arrowlist}&#10;%\item Multiplications in GSW increase noise asymmetrically.&#10;\item If $m_i$'s are bits, the new noise is &#10;(at worst) $\bfe_2$&#10;{\em plus} $\bfe_1 \cdot \bfG^{-1}(\vecCb)$.&#10;%\item Also true when multiplying two permutation matrices.&#10;%\item Moreover, this asymmetry is useful.&#10;%Can exploit it to evaluate permutation BPs with surprisingly little noise growth.&#10;\end{arrowlist}&#10;\end{document}"/>
  <p:tag name="IGUANATEXSIZE" val="20"/>
  <p:tag name="IGUANATEXCURSOR" val="742"/>
  <p:tag name="TRANSPARENCY" val="True"/>
  <p:tag name="FILENAME" val=""/>
  <p:tag name="INPUTTYPE" val="0"/>
  <p:tag name="LATEXENGINEID" val="0"/>
  <p:tag name="TEMPFOLDER" val="c:\temp\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5"/>
  <p:tag name="ORIGINALWIDTH" val="3190.5"/>
  <p:tag name="LATEXADDIN" val="\documentclass{article}&#10;\usepackage{amsmath,amsfonts}&#10;\usepackage[usenames]{color}&#10;\pagestyle{empty}&#10;\begin{document}&#10;&#10;\def\vecC{{ \mathbf{C}}}&#10;\def\vecCa{{ \mathbf{C}_1}}&#10;\def\vecCb{{ \mathbf{C}_2}}&#10;\def\vecCp{{ \mathbf{C}^+}}&#10;\def\vecCt{{ \mathbf{C}^\times}}&#10;\def\vecv{{\color{Red} \mathbf{v}}}&#10;\def\vecs{{ \mathbf{s}}}&#10;\def\bfG{{ \mathbf{G}}}&#10;&#10;\large&#10;&#10;\begin{eqnarray*}&#10;\vecs \cdot \vecCt &#10;= m_1 \cdot m_2 \cdot \vecs \cdot \bfG + &#10;(m_1 \cdot {{\bf e_2}}&#10;+ {{\bf e_1}} \cdot \bfG^{-1}(\vecCb))&#10;\end{eqnarray*}&#10;\end{document}"/>
  <p:tag name="IGUANATEXSIZE" val="20"/>
  <p:tag name="IGUANATEXCURSOR" val="394"/>
  <p:tag name="TRANSPARENCY" val="True"/>
  <p:tag name="FILENAME" val=""/>
  <p:tag name="INPUTTYPE" val="0"/>
  <p:tag name="LATEXENGINEID" val="0"/>
  <p:tag name="TEMPFOLDER" val="c:\temp\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e}{\ensuremath{{\mathbf{e}}}}&#10;\newcommand{\Z}{\ensuremath{{\mathbb{Z}}}}&#10;&#10;\def\vecC{{\color{OliveGreen} \mathbf{C}}}&#10;\def\vecCa{{\color{OliveGreen} \mathbf{C}_1}}&#10;\def\vecCb{{\color{OliveGreen} \mathbf{C}_2}}&#10;\def\vecCp{{\color{OliveGreen} \mathbf{C}^+}}&#10;\def\vecCt{{\color{OliveGreen} \mathbf{C}^\times}}&#10;\def\vecv{{\color{Red} \mathbf{v}}}&#10;\def\vecs{{\color{Red} \mathbf{s}}}&#10;&#10;&#10;\large&#10;&#10;\begin{arrowlist}&#10;\item Similar analysis works for multiplying&#10;matrices of ciphertexts that encrypt the entries/bits&#10;of permutation matrices!!!&#10;%Can exploit it to evaluate permutation BPs with surprisingly little noise growth.&#10;\end{arrowlist}&#10;\end{document}"/>
  <p:tag name="IGUANATEXSIZE" val="2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e}{\ensuremath{{\mathbf{e}}}}&#10;\newcommand{\Z}{\ensuremath{{\mathbb{Z}}}}&#10;&#10;\def\vecC{{\color{OliveGreen} \mathbf{C}}}&#10;\def\vecCa{{\color{OliveGreen} \mathbf{C}_1}}&#10;\def\vecCb{{\color{OliveGreen} \mathbf{C}_2}}&#10;\def\vecCp{{\color{OliveGreen} \mathbf{C}^+}}&#10;\def\vecCt{{\color{OliveGreen} \mathbf{C}^\times}}&#10;\def\vecv{{\color{Red} \mathbf{v}}}&#10;\def\vecs{{\color{Red} \mathbf{s}}}&#10;&#10;&#10;\large&#10;&#10;\begin{arrowlist}&#10;\item Can evaluate poly-length W5PBP with only polynomial noise.&#10;%Can exploit it to evaluate permutation BPs with surprisingly little noise growth.&#10;\end{arrowlist}&#10;\end{document}"/>
  <p:tag name="IGUANATEXSIZE" val="2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e}{\ensuremath{{\mathbf{e}}}}&#10;\newcommand{\Z}{\ensuremath{{\mathbb{Z}}}}&#10;&#10;\def\vecC{{\color{OliveGreen} \mathbf{C}}}&#10;\def\vecCa{{\color{OliveGreen} \mathbf{C}_1}}&#10;\def\vecCb{{\color{OliveGreen} \mathbf{C}_2}}&#10;\def\vecCp{{\color{OliveGreen} \mathbf{C}^+}}&#10;\def\vecCt{{\color{OliveGreen} \mathbf{C}^\times}}&#10;\def\vecv{{\color{Red} \mathbf{v}}}&#10;\def\vecs{{\color{Red} \mathbf{s}}}&#10;&#10;&#10;\large&#10;&#10;\begin{arrowlist}&#10;\item Can set $q = $ poly$(\lambda)$. ``Lattice-based FHE as secure as PKE&quot;.&#10;%Can exploit it to evaluate permutation BPs with surprisingly little noise growth.&#10;\end{arrowlist}&#10;\end{document}"/>
  <p:tag name="IGUANATEXSIZE" val="2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88"/>
  <p:tag name="ORIGINALWIDTH" val="3951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B}{\ensuremath{{\mathbf{B}}}}&#10;\newcommand{\bfb}{\ensuremath{{\mathbf{b}}}}&#10;\newcommand{\bfs}{\ensuremath{{\mathbf{s}}}}&#10;\newcommand{\bft}{\ensuremath{{\mathbf{t}}}}&#10;\newcommand{\Z}{\ensuremath{{\mathbb{Z}}}}&#10;\newcommand{\bfe}{\ensuremath{{\mathbf{e}}}}&#10;\newcommand{\F}{\ensuremath{{\mathbb{F}}}}&#10;\newcommand{\poly}{\ensuremath{{\textup{poly}}}}&#10;\newcommand{\secparam}{\ensuremath{{\lambda}}}&#10;\newcommand{\rgets}{\ensuremath{{zzzzz}}}&#10;&#10;&#10;\large&#10;&#10;{\noindent \bf Theorem (Informal)} [Reg05,Pei09,MM11,MP12,BLPRS13]:\\&#10;{\bf \color{CadetBlue} LWE is as hard as GAPSVP.}&#10;&#10;&#10;&#10;&#10;&#10;&#10;\end{document}"/>
  <p:tag name="IGUANATEXSIZE" val="20"/>
  <p:tag name="IGUANATEXCURSOR" val="1194"/>
  <p:tag name="TRANSPARENCY" val="True"/>
  <p:tag name="FILENAME" val=""/>
  <p:tag name="INPUTTYPE" val="0"/>
  <p:tag name="LATEXENGINEID" val="0"/>
  <p:tag name="TEMPFOLDER" val="c:\temp\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e}{\ensuremath{{\mathbf{e}}}}&#10;\newcommand{\Z}{\ensuremath{{\mathbb{Z}}}}&#10;&#10;\def\vecC{{\color{OliveGreen} \mathbf{C}}}&#10;\def\vecCa{{\color{OliveGreen} \mathbf{C}_1}}&#10;\def\vecCb{{\color{OliveGreen} \mathbf{C}_2}}&#10;\def\vecCp{{\color{OliveGreen} \mathbf{C}^+}}&#10;\def\vecCt{{\color{OliveGreen} \mathbf{C}^\times}}&#10;\def\vecv{{\color{Red} \mathbf{v}}}&#10;\def\vecs{{\color{Red} \mathbf{s}}}&#10;&#10;&#10;&#10;\[&#10;\left[&#10;\begin{array}{ccccc}&#10;E(0)&amp;E(0)&amp;E(0)&amp;E(0)&amp;E(1)\\&#10;E(0)&amp;E(1)&amp;E(0)&amp;E(0)&amp;E(0)\\&#10;E(1)&amp;E(0)&amp;E(0)&amp;E(0)&amp;E(0)\\&#10;E(0)&amp;E(0)&amp;E(1)&amp;E(0)&amp;E(0)\\&#10;E(0)&amp;E(0)&amp;E(0)&amp;E(1)&amp;E(0)&#10;\end{array}&#10;\right]&#10;\times&#10;\left[&#10;\begin{array}{ccccc}&#10;E(0)&amp;E(1)&amp;E(0)&amp;E(0)&amp;E(0)\\&#10;E(1)&amp;E(0)&amp;E(0)&amp;E(0)&amp;E(0)\\&#10;E(0)&amp;E(0)&amp;E(0)&amp;E(1)&amp;E(0)\\&#10;E(0)&amp;E(0)&amp;E(0)&amp;E(0)&amp;E(1)\\&#10;E(0)&amp;E(0)&amp;E(1)&amp;E(0)&amp;E(0)&#10;\end{array}&#10;\right]&#10;\]&#10;&#10;\end{document}"/>
  <p:tag name="IGUANATEXSIZE" val="2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e}{\ensuremath{{\mathbf{e}}}}&#10;\newcommand{\Z}{\ensuremath{{\mathbb{Z}}}}&#10;&#10;\def\vecC{{\color{OliveGreen} \mathbf{C}}}&#10;\def\vecCa{{\color{OliveGreen} \mathbf{C}_1}}&#10;\def\vecCb{{\color{OliveGreen} \mathbf{C}_2}}&#10;\def\vecCp{{\color{OliveGreen} \mathbf{C}^+}}&#10;\def\vecCt{{\color{OliveGreen} \mathbf{C}^\times}}&#10;\def\vecv{{\color{Red} \mathbf{v}}}&#10;\def\vecs{{\color{Red} \mathbf{s}}}&#10;&#10;&#10;\large&#10;&#10;\begin{arrowlist}&#10;\item Ducas-Micciancio '14 (a descendant of GSW13,BV14):\\&#10;Bootstrapping implementation runs in $&lt;1$ second on a\\ single-core machine.&#10;\end{arrowlist}&#10;\end{document}"/>
  <p:tag name="IGUANATEXSIZE" val="2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0.5"/>
  <p:tag name="ORIGINALWIDTH" val="4137.75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e}{\ensuremath{{\mathbf{e}}}}&#10;\newcommand{\Z}{\ensuremath{{\mathbb{Z}}}}&#10;&#10;\def\vecC{{\color{OliveGreen} \mathbf{C}}}&#10;\def\vecCa{{\color{OliveGreen} \mathbf{C}_1}}&#10;\def\vecCb{{\color{OliveGreen} \mathbf{C}_2}}&#10;\def\vecCp{{\color{OliveGreen} \mathbf{C}^+}}&#10;\def\vecCt{{\color{OliveGreen} \mathbf{C}^\times}}&#10;\def\vecv{{\color{Red} \mathbf{v}}}&#10;\def\vecs{{\color{Red} \mathbf{s}}}&#10;&#10;&#10;\large&#10;&#10;\begin{arrowlist}&#10;\item &#10;Chillotti et al. '16:&#10;``Faster Fully Homomorphic Encryption:&#10;Bootstrapping in less than $0.1$ Seconds&quot;.&#10;\end{arrowlist}&#10;\end{document}"/>
  <p:tag name="IGUANATEXSIZE" val="20"/>
  <p:tag name="IGUANATEXCURSOR" val="1057"/>
  <p:tag name="TRANSPARENCY" val="True"/>
  <p:tag name="FILENAME" val=""/>
  <p:tag name="INPUTTYPE" val="0"/>
  <p:tag name="LATEXENGINEID" val="0"/>
  <p:tag name="TEMPFOLDER" val="c:\temp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B}{\ensuremath{{\mathbf{B}}}}&#10;\newcommand{\bfb}{\ensuremath{{\mathbf{b}}}}&#10;\newcommand{\bfs}{\ensuremath{{\mathbf{s}}}}&#10;\newcommand{\bft}{\ensuremath{{\mathbf{t}}}}&#10;\newcommand{\Z}{\ensuremath{{\mathbb{Z}}}}&#10;\newcommand{\bfe}{\ensuremath{{\mathbf{e}}}}&#10;\newcommand{\F}{\ensuremath{{\mathbb{F}}}}&#10;\newcommand{\poly}{\ensuremath{{\textup{poly}}}}&#10;\newcommand{\secparam}{\ensuremath{{\lambda}}}&#10;\newcommand{\rgets}{\ensuremath{{zzzzz}}}&#10;&#10;&#10;\large&#10;&#10;\noindent Let $\beta = \omega(\log n)\cdot \sqrt{n}$.  &#10;There is a $\beta$-bounded error distribution $\chi$ such that:&#10;\begin{itemize}&#10;\item An efficient algorithm to solve&#10;LWE$_{n,q,\chi}$ {\em on the average} implies&#10;\item An efficient algorithm to solve&#10;GapSVP$_{\tilde{O}(nq/\beta)}$ {\em in the worst-case}&#10;(for any $n$-dimensional lattice).&#10;\end{itemize}&#10;&#10;&#10;&#10;&#10;\end{document}"/>
  <p:tag name="IGUANATEXSIZE" val="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B}{\ensuremath{{\mathbf{B}}}}&#10;\newcommand{\bfb}{\ensuremath{{\mathbf{b}}}}&#10;\newcommand{\bfs}{\ensuremath{{\mathbf{s}}}}&#10;\newcommand{\bft}{\ensuremath{{\mathbf{t}}}}&#10;\newcommand{\Z}{\ensuremath{{\mathbb{Z}}}}&#10;\newcommand{\bfe}{\ensuremath{{\mathbf{e}}}}&#10;\newcommand{\F}{\ensuremath{{\mathbb{F}}}}&#10;\newcommand{\poly}{\ensuremath{{\textup{poly}}}}&#10;\newcommand{\secparam}{\ensuremath{{\lambda}}}&#10;\newcommand{\rgets}{\ensuremath{{zzzzz}}}&#10;&#10;&#10;\large&#10;&#10;\noindent &#10;\begin{arrowlist}&#10;\item&#10;{\noindent \bf \color{CadetBlue}&#10;Efficient Algorithms}:&#10;The LLL (Lenstra-Lenstra-Lov\`asz) \\ algorithm&#10;is poly-time, but solves GAPSVP$_\gamma$&#10;only for $\gamma = 2^{\Omega(n)}$.&#10;\end{arrowlist}&#10;&#10;&#10;&#10;\end{document}"/>
  <p:tag name="IGUANATEXSIZE" val="2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B}{\ensuremath{{\mathbf{B}}}}&#10;\newcommand{\bfb}{\ensuremath{{\mathbf{b}}}}&#10;\newcommand{\bfs}{\ensuremath{{\mathbf{s}}}}&#10;\newcommand{\bft}{\ensuremath{{\mathbf{t}}}}&#10;\newcommand{\Z}{\ensuremath{{\mathbb{Z}}}}&#10;\newcommand{\bfe}{\ensuremath{{\mathbf{e}}}}&#10;\newcommand{\F}{\ensuremath{{\mathbb{F}}}}&#10;\newcommand{\poly}{\ensuremath{{\textup{poly}}}}&#10;\newcommand{\secparam}{\ensuremath{{\lambda}}}&#10;\newcommand{\rgets}{\ensuremath{{zzzzz}}}&#10;&#10;&#10;\large&#10;&#10;\noindent &#10;\begin{arrowlist}&#10;\item&#10;{\noindent \bf \color{CadetBlue}&#10;Powerful Algorithms}:&#10;NP-hard to solve for $\gamma = O(2^{\log^{1-\epsilon} n})$.\\&#10;For $\gamma = \poly(n)$, fastest algorithm takes $2^{\Theta(n)}$ time.\\&#10;Best algorithms take roughly $2^{\tilde{O}(k)}$ time when $\gamma = 2^{n/k}$.\\&#10;No quantum algorithms significantly better than classical ones.&#10;&#10;&#10;\end{arrowlist}&#10;&#10;&#10;&#10;\end{document}"/>
  <p:tag name="IGUANATEXSIZE" val="2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B}{\ensuremath{{\mathbf{B}}}}&#10;\newcommand{\bfb}{\ensuremath{{\mathbf{b}}}}&#10;\newcommand{\bfs}{\ensuremath{{\mathbf{s}}}}&#10;\newcommand{\bft}{\ensuremath{{\mathbf{t}}}}&#10;\newcommand{\Z}{\ensuremath{{\mathbb{Z}}}}&#10;\newcommand{\bfe}{\ensuremath{{\mathbf{e}}}}&#10;\newcommand{\F}{\ensuremath{{\mathbb{F}}}}&#10;\newcommand{\poly}{\ensuremath{{\textup{poly}}}}&#10;\newcommand{\secparam}{\ensuremath{{\lambda}}}&#10;\newcommand{\rgets}{\ensuremath{{zzzzz}}}&#10;&#10;&#10;\large&#10;&#10;\noindent &#10;&#10;\Large&#10;\noindent&#10;\underline{Algorithms for GapSVP:}&#10;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b}{\ensuremath{{\mathbf{b}}}}&#10;\newcommand{\bfs}{\ensuremath{{\mathbf{s}}}}&#10;\newcommand{\bft}{\ensuremath{{\mathbf{t}}}}&#10;\newcommand{\Z}{\ensuremath{{\mathbb{Z}}}}&#10;\newcommand{\bfe}{\ensuremath{{\mathbf{e}}}}&#10;\newcommand{\F}{\ensuremath{{\mathbb{F}}}}&#10;&#10;&#10;&#10;\large&#10;&#10;\begin{arrowlist}&#10;\item {{\bf \color{CadetBlue} &#10;Solving linear equations}}:&#10;Given $\bfA,\bfb$, find $\bfs$ (over $\Z/q\Z$).&#10;\iffalse&#10;Given (uniform) $m \times n$ matrix $\bfA$&#10;and &#10;$\bfb = \bfA \cdot \bfs$,&#10;find $\bfs$ (over $\Z/q\Z$).&#10;\fi&#10;\end{arrowlist}&#10;&#10;\end{document}"/>
  <p:tag name="IGUANATEXSIZE" val="2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s}{\ensuremath{{\mathbf{s}}}}&#10;\newcommand{\bft}{\ensuremath{{\mathbf{t}}}}&#10;\newcommand{\Z}{\ensuremath{{\mathbb{Z}}}}&#10;\newcommand{\bfe}{\ensuremath{{\mathbf{e}}}}&#10;&#10;\def\vecC{{\color{OliveGreen} \mathbf{C}}}&#10;\def\vecCa{{\color{OliveGreen} \mathbf{C}_1}}&#10;\def\vecCb{{\color{OliveGreen} \mathbf{C}_2}}&#10;\def\vecCp{{\color{OliveGreen} \mathbf{C}^+}}&#10;\def\vecCt{{\color{OliveGreen} \mathbf{C}^\times}}&#10;\def\vecv{{\color{Red} \mathbf{v}}}&#10;\def\vecs{{\color{Red} \mathbf{s}}}&#10;&#10;&#10;\large&#10;&#10;\begin{arrowlist}&#10;\item {{\bf \color{CadetBlue}KeyGen}}:&#10;\end{arrowlist}&#10;&#10;\end{document}"/>
  <p:tag name="IGUANATEXSIZE" val="2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"/>
  <p:tag name="ORIGINALWIDTH" val="3652.5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r}{\ensuremath{{\mathbf{r}}}}&#10;\newcommand{\bfA}{\ensuremath{{\mathbf{A}}}}&#10;\newcommand{\bfR}{\ensuremath{{\mathbf{R}}}}&#10;\newcommand{\bfs}{\ensuremath{{\mathbf{s}}}}&#10;\newcommand{\bft}{\ensuremath{{\mathbf{t}}}}&#10;\newcommand{\Z}{\ensuremath{{\mathbb{Z}}}}&#10;\newcommand{\bfe}{\ensuremath{{\mathbf{e}}}}&#10;\newcommand{\bfI}{\ensuremath{{\mathbf{I}}}}&#10;\newcommand{\bfB}{\ensuremath{{\mathbf{B}}}}&#10;&#10;&#10;&#10;\large&#10;&#10;\begin{arrowlist}&#10;\item {{\bf \color{CadetBlue}Encrypt}}($\bfA,m\in\{0,1\}$):&#10;For random $\bfr \in \{0,1\}^m$, set: &#10;\end{arrowlist}&#10;&#10;\end{document}"/>
  <p:tag name="IGUANATEXSIZE" val="20"/>
  <p:tag name="IGUANATEXCURSOR" val="1100"/>
  <p:tag name="TRANSPARENCY" val="True"/>
  <p:tag name="FILENAME" val=""/>
  <p:tag name="INPUTTYPE" val="0"/>
  <p:tag name="LATEXENGINEID" val="0"/>
  <p:tag name="TEMPFOLDER" val="c:\temp\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"/>
  <p:tag name="ORIGINALWIDTH" val="2505.75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R}{\ensuremath{{\mathbf{R}}}}&#10;\newcommand{\bfr}{\ensuremath{{\mathbf{r}}}}&#10;\newcommand{\bfs}{\ensuremath{{\mathbf{s}}}}&#10;\newcommand{\bft}{\ensuremath{{\mathbf{t}}}}&#10;\newcommand{\Z}{\ensuremath{{\mathbb{Z}}}}&#10;\newcommand{\bfe}{\ensuremath{{\mathbf{e}}}}&#10;\newcommand{\bfB}{\ensuremath{{\mathbf{B}}}}&#10;\def\vecs{{\color{Red} \mathbf{s}}}&#10;&#10;&#10;\large&#10;&#10;\begin{eqnarray*}&#10;{\langle \bfs, {\bf c}}\rangle &#10;= m\cdot\lfloor q/2\rceil + \bfs \cdot \bfA \cdot &#10;\bfr&#10;\approx m\cdot\lfloor q/2\rceil&#10;\end{eqnarray*}&#10;&#10;\end{document}"/>
  <p:tag name="IGUANATEXSIZE" val="20"/>
  <p:tag name="IGUANATEXCURSOR" val="1074"/>
  <p:tag name="TRANSPARENCY" val="True"/>
  <p:tag name="FILENAME" val=""/>
  <p:tag name="INPUTTYPE" val="0"/>
  <p:tag name="LATEXENGINEID" val="0"/>
  <p:tag name="TEMPFOLDER" val="c:\temp\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"/>
  <p:tag name="ORIGINALWIDTH" val="2373.75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R}{\ensuremath{{\mathbf{R}}}}&#10;\newcommand{\bfs}{\ensuremath{{\mathbf{s}}}}&#10;\newcommand{\bft}{\ensuremath{{\mathbf{t}}}}&#10;\newcommand{\Z}{\ensuremath{{\mathbb{Z}}}}&#10;\newcommand{\bfe}{\ensuremath{{\mathbf{e}}}}&#10;\def\vecs{{\color{Red} \mathbf{s}}}&#10;&#10;&#10;&#10;\large&#10;&#10;\begin{arrowlist}&#10;\item {{\bf \color{CadetBlue}Decrypt}}&#10;(${\bfs,{\bf c}}$):&#10;Compute $m$ from:&#10;\end{arrowlist}&#10;&#10;\end{document}"/>
  <p:tag name="IGUANATEXSIZE" val="20"/>
  <p:tag name="IGUANATEXCURSOR" val="954"/>
  <p:tag name="TRANSPARENCY" val="True"/>
  <p:tag name="FILENAME" val=""/>
  <p:tag name="INPUTTYPE" val="0"/>
  <p:tag name="LATEXENGINEID" val="0"/>
  <p:tag name="TEMPFOLDER" val="c:\temp\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5"/>
  <p:tag name="ORIGINALWIDTH" val="648.75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b}{\ensuremath{{\mathbf{b}}}}&#10;\newcommand{\bfs}{\ensuremath{{\mathbf{s}}}}&#10;\newcommand{\bft}{\ensuremath{{\mathbf{t}}}}&#10;\newcommand{\Z}{\ensuremath{{\mathbb{Z}}}}&#10;\newcommand{\bfe}{\ensuremath{{\mathbf{e}}}}&#10;\newcommand{\F}{\ensuremath{{\mathbb{F}}}}&#10;\newcommand{\poly}{\ensuremath{{\textup{poly}}}}&#10;\newcommand{\secparam}{\ensuremath{{\lambda}}}&#10;\newcommand{\rgets}{\ensuremath{{zzzzz}}}&#10;&#10;&#10;\large&#10;&#10;\noindent public key&#10;&#10;&#10;\end{document}"/>
  <p:tag name="IGUANATEXSIZE" val="20"/>
  <p:tag name="IGUANATEXCURSOR" val="1044"/>
  <p:tag name="TRANSPARENCY" val="True"/>
  <p:tag name="FILENAME" val=""/>
  <p:tag name="INPUTTYPE" val="0"/>
  <p:tag name="LATEXENGINEID" val="0"/>
  <p:tag name="TEMPFOLDER" val="c:\temp\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R}{\ensuremath{{\mathbf{R}}}}&#10;\newcommand{\bfs}{\ensuremath{{\mathbf{s}}}}&#10;\newcommand{\bft}{\ensuremath{{\mathbf{t}}}}&#10;\newcommand{\Z}{\ensuremath{{\mathbb{Z}}}}&#10;\newcommand{\bfe}{\ensuremath{{\mathbf{e}}}}&#10;&#10;&#10;&#10;\large&#10;&#10;\begin{arrowlist}&#10;\item {{\bf \color{CadetBlue}Security}}:&#10;Based on LWE.&#10;\end{arrowlist}&#10;&#10;\end{document}"/>
  <p:tag name="IGUANATEXSIZE" val="2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"/>
  <p:tag name="ORIGINALWIDTH" val="3028.5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b}{\ensuremath{{\mathbf{b}}}}&#10;\newcommand{\bfs}{\ensuremath{{\mathbf{s}}}}&#10;\newcommand{\bft}{\ensuremath{{\mathbf{t}}}}&#10;\newcommand{\Z}{\ensuremath{{\mathbb{Z}}}}&#10;\newcommand{\bfe}{\ensuremath{{\mathbf{e}}}}&#10;\newcommand{\F}{\ensuremath{{\mathbb{F}}}}&#10;\newcommand{\poly}{\ensuremath{{\textup{poly}}}}&#10;\newcommand{\secparam}{\ensuremath{{\lambda}}}&#10;\newcommand{\rgets}{\ensuremath{{zzzzz}}}&#10;&#10;&#10;\large&#10;&#10;\noindent secret key: $\bfs = (-\bft,1)$. &#10;Notice $\bfs \cdot \bfA \approx 0 \bmod q$.&#10;&#10;&#10;\end{document}"/>
  <p:tag name="IGUANATEXSIZE" val="20"/>
  <p:tag name="IGUANATEXCURSOR" val="1112"/>
  <p:tag name="TRANSPARENCY" val="True"/>
  <p:tag name="FILENAME" val=""/>
  <p:tag name="INPUTTYPE" val="0"/>
  <p:tag name="LATEXENGINEID" val="0"/>
  <p:tag name="TEMPFOLDER" val="c:\temp\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5.25"/>
  <p:tag name="ORIGINALWIDTH" val="3532.5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r}{\ensuremath{{\mathbf{r}}}}&#10;\newcommand{\bfA}{\ensuremath{{\mathbf{A}}}}&#10;\newcommand{\bfR}{\ensuremath{{\mathbf{R}}}}&#10;\newcommand{\bfs}{\ensuremath{{\mathbf{s}}}}&#10;\newcommand{\bft}{\ensuremath{{\mathbf{t}}}}&#10;\newcommand{\Z}{\ensuremath{{\mathbb{Z}}}}&#10;\newcommand{\bfe}{\ensuremath{{\mathbf{e}}}}&#10;\newcommand{\bfI}{\ensuremath{{\mathbf{I}}}}&#10;\newcommand{\bfB}{\ensuremath{{\mathbf{B}}}}&#10;&#10;&#10;&#10;\large&#10;&#10;\begin{eqnarray*}&#10;{{\bf c'}} \gets &#10;%(m \cdot \lfloor q/2\rceil,0,\ldots,0) + &#10;\bfA \cdot \bfr \bmod q \ \ \ \ \ &#10;({{\bf c'}} \ \textup{is &#10;basically an encryption of 0.)}&#10;\end{eqnarray*}&#10;&#10;&#10;&#10;\end{document}"/>
  <p:tag name="IGUANATEXSIZE" val="20"/>
  <p:tag name="IGUANATEXCURSOR" val="1106"/>
  <p:tag name="TRANSPARENCY" val="True"/>
  <p:tag name="FILENAME" val=""/>
  <p:tag name="INPUTTYPE" val="0"/>
  <p:tag name="LATEXENGINEID" val="0"/>
  <p:tag name="TEMPFOLDER" val="c:\temp\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"/>
  <p:tag name="ORIGINALWIDTH" val="3922.5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r}{\ensuremath{{\mathbf{r}}}}&#10;\newcommand{\bfA}{\ensuremath{{\mathbf{A}}}}&#10;\newcommand{\bfR}{\ensuremath{{\mathbf{R}}}}&#10;\newcommand{\bfs}{\ensuremath{{\mathbf{s}}}}&#10;\newcommand{\bft}{\ensuremath{{\mathbf{t}}}}&#10;\newcommand{\Z}{\ensuremath{{\mathbb{Z}}}}&#10;\newcommand{\bfe}{\ensuremath{{\mathbf{e}}}}&#10;\newcommand{\bfI}{\ensuremath{{\mathbf{I}}}}&#10;\newcommand{\bfB}{\ensuremath{{\mathbf{B}}}}&#10;&#10;&#10;&#10;\large&#10;&#10;Add $m \cdot \lfloor q/2\rceil$ to the first coefficient of &#10;{{\bf c'}} to get &#10;ciphertext {{\bf c}}.&#10;&#10;\end{document}"/>
  <p:tag name="IGUANATEXSIZE" val="20"/>
  <p:tag name="IGUANATEXCURSOR" val="1052"/>
  <p:tag name="TRANSPARENCY" val="True"/>
  <p:tag name="FILENAME" val=""/>
  <p:tag name="INPUTTYPE" val="0"/>
  <p:tag name="LATEXENGINEID" val="0"/>
  <p:tag name="TEMPFOLDER" val="c:\temp\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"/>
  <p:tag name="ORIGINALWIDTH" val="2348.25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r}{\ensuremath{{\mathbf{r}}}}&#10;\newcommand{\bfA}{\ensuremath{{\mathbf{A}}}}&#10;\newcommand{\bfR}{\ensuremath{{\mathbf{R}}}}&#10;\newcommand{\bfs}{\ensuremath{{\mathbf{s}}}}&#10;\newcommand{\bft}{\ensuremath{{\mathbf{t}}}}&#10;\newcommand{\Z}{\ensuremath{{\mathbb{Z}}}}&#10;\newcommand{\bfe}{\ensuremath{{\mathbf{e}}}}&#10;\newcommand{\bfI}{\ensuremath{{\mathbf{I}}}}&#10;\newcommand{\bfB}{\ensuremath{{\mathbf{B}}}}&#10;\newcommand{\bfX}{\ensuremath{{\mathbf{X}}}}&#10;&#10;&#10;\large&#10;&#10;$(\bfA,\bfA \cdot \bfr) \approx (\bfX, \bfX \cdot \bfr)$&#10;for uniform $\bfX$&#10;&#10;\end{document}"/>
  <p:tag name="IGUANATEXSIZE" val="20"/>
  <p:tag name="IGUANATEXCURSOR" val="1081"/>
  <p:tag name="TRANSPARENCY" val="True"/>
  <p:tag name="FILENAME" val=""/>
  <p:tag name="INPUTTYPE" val="0"/>
  <p:tag name="LATEXENGINEID" val="0"/>
  <p:tag name="TEMPFOLDER" val="c:\temp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b}{\ensuremath{{\mathbf{b}}}}&#10;\newcommand{\bfs}{\ensuremath{{\mathbf{s}}}}&#10;\newcommand{\bft}{\ensuremath{{\mathbf{t}}}}&#10;\newcommand{\Z}{\ensuremath{{\mathbb{Z}}}}&#10;\newcommand{\bfe}{\ensuremath{{\mathbf{e}}}}&#10;\newcommand{\F}{\ensuremath{{\mathbb{F}}}}&#10;\newcommand{\poly}{\ensuremath{{\textup{poly}}}}&#10;&#10;&#10;\large&#10;&#10;This is an easy problem!&#10;&#10;\end{document}"/>
  <p:tag name="IGUANATEXSIZE" val="2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r}{\ensuremath{{\mathbf{r}}}}&#10;\newcommand{\bfA}{\ensuremath{{\mathbf{A}}}}&#10;\newcommand{\bfR}{\ensuremath{{\mathbf{R}}}}&#10;\newcommand{\bfs}{\ensuremath{{\mathbf{s}}}}&#10;\newcommand{\bft}{\ensuremath{{\mathbf{t}}}}&#10;\newcommand{\Z}{\ensuremath{{\mathbb{Z}}}}&#10;\newcommand{\bfe}{\ensuremath{{\mathbf{e}}}}&#10;\newcommand{\bfI}{\ensuremath{{\mathbf{I}}}}&#10;\newcommand{\bfB}{\ensuremath{{\mathbf{B}}}}&#10;\newcommand{\bfX}{\ensuremath{{\mathbf{X}}}}&#10;&#10;&#10;\large&#10;&#10;[by LWE]&#10;&#10;&#10;\end{document}"/>
  <p:tag name="IGUANATEXSIZE" val="2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"/>
  <p:tag name="ORIGINALWIDTH" val="2324.25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r}{\ensuremath{{\mathbf{r}}}}&#10;\newcommand{\bfA}{\ensuremath{{\mathbf{A}}}}&#10;\newcommand{\bfR}{\ensuremath{{\mathbf{R}}}}&#10;\newcommand{\bfs}{\ensuremath{{\mathbf{s}}}}&#10;\newcommand{\bft}{\ensuremath{{\mathbf{t}}}}&#10;\newcommand{\Z}{\ensuremath{{\mathbb{Z}}}}&#10;\newcommand{\bfe}{\ensuremath{{\mathbf{e}}}}&#10;\newcommand{\bfI}{\ensuremath{{\mathbf{I}}}}&#10;\newcommand{\bfB}{\ensuremath{{\mathbf{B}}}}&#10;\newcommand{\bfX}{\ensuremath{{\mathbf{X}}}}&#10;\newcommand{\bfx}{\ensuremath{{\mathbf{x}}}}&#10;&#10;&#10;\large&#10;&#10;\noindent $(\bfX, \bfx) \approx (\bfX, \lfloor q/2\rceil\cdot(1,0,\ldots,0) + \bfx)$&#10;&#10;&#10;\end{document}"/>
  <p:tag name="IGUANATEXSIZE" val="20"/>
  <p:tag name="IGUANATEXCURSOR" val="1173"/>
  <p:tag name="TRANSPARENCY" val="True"/>
  <p:tag name="FILENAME" val=""/>
  <p:tag name="INPUTTYPE" val="0"/>
  <p:tag name="LATEXENGINEID" val="0"/>
  <p:tag name="TEMPFOLDER" val="c:\temp\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"/>
  <p:tag name="ORIGINALWIDTH" val="3903.75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r}{\ensuremath{{\mathbf{r}}}}&#10;\newcommand{\bfA}{\ensuremath{{\mathbf{A}}}}&#10;\newcommand{\bfR}{\ensuremath{{\mathbf{R}}}}&#10;\newcommand{\bfs}{\ensuremath{{\mathbf{s}}}}&#10;\newcommand{\bft}{\ensuremath{{\mathbf{t}}}}&#10;\newcommand{\Z}{\ensuremath{{\mathbb{Z}}}}&#10;\newcommand{\bfe}{\ensuremath{{\mathbf{e}}}}&#10;\newcommand{\bfI}{\ensuremath{{\mathbf{I}}}}&#10;\newcommand{\bfB}{\ensuremath{{\mathbf{B}}}}&#10;\newcommand{\bfX}{\ensuremath{{\mathbf{X}}}}&#10;\newcommand{\bfx}{\ensuremath{{\mathbf{x}}}}&#10;&#10;&#10;\large&#10;&#10;\noindent $(\bfX, \lfloor q/2\rceil\cdot(1,0,\ldots,0) + \bfx) \approx&#10;(\bfX, \lfloor q/2\rceil\cdot(1,0,\ldots,0) &#10;+ \bfX \cdot \bfr) $&#10;&#10;&#10;\end{document}"/>
  <p:tag name="IGUANATEXSIZE" val="20"/>
  <p:tag name="IGUANATEXCURSOR" val="1205"/>
  <p:tag name="TRANSPARENCY" val="True"/>
  <p:tag name="FILENAME" val=""/>
  <p:tag name="INPUTTYPE" val="0"/>
  <p:tag name="LATEXENGINEID" val="0"/>
  <p:tag name="TEMPFOLDER" val="c:\temp\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r}{\ensuremath{{\mathbf{r}}}}&#10;\newcommand{\bfA}{\ensuremath{{\mathbf{A}}}}&#10;\newcommand{\bfR}{\ensuremath{{\mathbf{R}}}}&#10;\newcommand{\bfs}{\ensuremath{{\mathbf{s}}}}&#10;\newcommand{\bft}{\ensuremath{{\mathbf{t}}}}&#10;\newcommand{\Z}{\ensuremath{{\mathbb{Z}}}}&#10;\newcommand{\bfe}{\ensuremath{{\mathbf{e}}}}&#10;\newcommand{\bfI}{\ensuremath{{\mathbf{I}}}}&#10;\newcommand{\bfB}{\ensuremath{{\mathbf{B}}}}&#10;\newcommand{\bfX}{\ensuremath{{\mathbf{X}}}}&#10;&#10;&#10;\large&#10;&#10;{\color{CadetBlue} \bf \underline{Claim}:}&#10;$(pk,E(pk,0)) \approx (pk,E(pk,1))$.&#10;&#10;&#10;\end{document}"/>
  <p:tag name="IGUANATEXSIZE" val="2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r}{\ensuremath{{\mathbf{r}}}}&#10;\newcommand{\bfA}{\ensuremath{{\mathbf{A}}}}&#10;\newcommand{\bfR}{\ensuremath{{\mathbf{R}}}}&#10;\newcommand{\bfs}{\ensuremath{{\mathbf{s}}}}&#10;\newcommand{\bft}{\ensuremath{{\mathbf{t}}}}&#10;\newcommand{\Z}{\ensuremath{{\mathbb{Z}}}}&#10;\newcommand{\bfe}{\ensuremath{{\mathbf{e}}}}&#10;\newcommand{\bfI}{\ensuremath{{\mathbf{I}}}}&#10;\newcommand{\bfB}{\ensuremath{{\mathbf{B}}}}&#10;\newcommand{\bfX}{\ensuremath{{\mathbf{X}}}}&#10;&#10;&#10;\large&#10;&#10;{\color{CadetBlue} \bf \underline{Proof}:}&#10;&#10;&#10;\end{document}"/>
  <p:tag name="IGUANATEXSIZE" val="2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"/>
  <p:tag name="ORIGINALWIDTH" val="2097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r}{\ensuremath{{\mathbf{r}}}}&#10;\newcommand{\bfA}{\ensuremath{{\mathbf{A}}}}&#10;\newcommand{\bfR}{\ensuremath{{\mathbf{R}}}}&#10;\newcommand{\bfs}{\ensuremath{{\mathbf{s}}}}&#10;\newcommand{\bft}{\ensuremath{{\mathbf{t}}}}&#10;\newcommand{\Z}{\ensuremath{{\mathbb{Z}}}}&#10;\newcommand{\bfe}{\ensuremath{{\mathbf{e}}}}&#10;\newcommand{\bfI}{\ensuremath{{\mathbf{I}}}}&#10;\newcommand{\bfB}{\ensuremath{{\mathbf{B}}}}&#10;\newcommand{\bfX}{\ensuremath{{\mathbf{X}}}}&#10;\newcommand{\bfx}{\ensuremath{{\mathbf{x}}}}&#10;&#10;\large&#10;&#10;$(\bfX,\bfX \cdot \bfr) \approx (\bfX, \bfx)$&#10;for uniform $\bfx$&#10;&#10;\end{document}"/>
  <p:tag name="IGUANATEXSIZE" val="20"/>
  <p:tag name="IGUANATEXCURSOR" val="1057"/>
  <p:tag name="TRANSPARENCY" val="True"/>
  <p:tag name="FILENAME" val=""/>
  <p:tag name="INPUTTYPE" val="0"/>
  <p:tag name="LATEXENGINEID" val="0"/>
  <p:tag name="TEMPFOLDER" val="c:\temp\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24"/>
  <p:tag name="ORIGINALWIDTH" val="1730.25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r}{\ensuremath{{\mathbf{r}}}}&#10;\newcommand{\bfA}{\ensuremath{{\mathbf{A}}}}&#10;\newcommand{\bfR}{\ensuremath{{\mathbf{R}}}}&#10;\newcommand{\bfs}{\ensuremath{{\mathbf{s}}}}&#10;\newcommand{\bft}{\ensuremath{{\mathbf{t}}}}&#10;\newcommand{\Z}{\ensuremath{{\mathbb{Z}}}}&#10;\newcommand{\bfe}{\ensuremath{{\mathbf{e}}}}&#10;\newcommand{\bfI}{\ensuremath{{\mathbf{I}}}}&#10;\newcommand{\bfB}{\ensuremath{{\mathbf{B}}}}&#10;\newcommand{\bfX}{\ensuremath{{\mathbf{X}}}}&#10;\newcommand{\bfx}{\ensuremath{{\mathbf{x}}}}&#10;&#10;\large&#10;\noindent &#10;[If $\bfX$ has $m &gt; 3n \log q$ cols,\\&#10;this fact holds statistically]&#10;&#10;\end{document}"/>
  <p:tag name="IGUANATEXSIZE" val="20"/>
  <p:tag name="IGUANATEXCURSOR" val="1116"/>
  <p:tag name="TRANSPARENCY" val="True"/>
  <p:tag name="FILENAME" val=""/>
  <p:tag name="INPUTTYPE" val="0"/>
  <p:tag name="LATEXENGINEID" val="0"/>
  <p:tag name="TEMPFOLDER" val="c:\temp\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"/>
  <p:tag name="ORIGINALWIDTH" val="4118.25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r}{\ensuremath{{\mathbf{r}}}}&#10;\newcommand{\bfA}{\ensuremath{{\mathbf{A}}}}&#10;\newcommand{\bfR}{\ensuremath{{\mathbf{R}}}}&#10;\newcommand{\bfs}{\ensuremath{{\mathbf{s}}}}&#10;\newcommand{\bft}{\ensuremath{{\mathbf{t}}}}&#10;\newcommand{\Z}{\ensuremath{{\mathbb{Z}}}}&#10;\newcommand{\bfe}{\ensuremath{{\mathbf{e}}}}&#10;\newcommand{\bfI}{\ensuremath{{\mathbf{I}}}}&#10;\newcommand{\bfB}{\ensuremath{{\mathbf{B}}}}&#10;\newcommand{\bfX}{\ensuremath{{\mathbf{X}}}}&#10;\newcommand{\bfx}{\ensuremath{{\mathbf{x}}}}&#10;&#10;&#10;\large&#10;&#10;\noindent $(\bfX, \lfloor q/2\rceil\cdot(1,0,\ldots,0) &#10;+ \bfX \cdot \bfr) \approx&#10;(\bfA, \lfloor q/2\rceil\cdot(1,0,\ldots,0) + &#10;\bfA \cdot \bfr)$&#10;&#10;&#10;&#10;\end{document}"/>
  <p:tag name="IGUANATEXSIZE" val="20"/>
  <p:tag name="IGUANATEXCURSOR" val="1145"/>
  <p:tag name="TRANSPARENCY" val="True"/>
  <p:tag name="FILENAME" val=""/>
  <p:tag name="INPUTTYPE" val="0"/>
  <p:tag name="LATEXENGINEID" val="0"/>
  <p:tag name="TEMPFOLDER" val="c:\temp\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23.25"/>
  <p:tag name="ORIGINALWIDTH" val="4147.5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newcommand{\ID}{{\mathsf{ID}}}&#10;\def\vecv{{\color{OliveGreen} \mathbf{v}}}&#10;\def\vecc{{\color{CadetBlue} \mathbf{c}}}&#10;\def\vecsID{{\color{OliveGreen} \mathbf{s_\ID}}}&#10;\def\veccID{{\color{CadetBlue} \mathbf{c_\ID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s}{\ensuremath{{\mathbf{s}}}}&#10;\newcommand{\bft}{\ensuremath{{\mathbf{t}}}}&#10;\newcommand{\Z}{\ensuremath{{\mathbb{Z}}}}&#10;\newcommand{\bfe}{\ensuremath{{\mathbf{e}}}}&#10;\newcommand{\bfc}{\ensuremath{{\mathbf{c}}}}&#10;&#10;&#10;\large&#10;&#10;\begin{arrowlist}&#10;\item {{\bf \color{CadetBlue}Property 1 (Vectors):}}&#10;Secret key $\bfs$ and ciphertext $\bfc$&#10;are vectors over $\Z/q\Z$ for some $q$.&#10;%The first coefficient of $\bfs$ is 1.&#10;\end{arrowlist}&#10;&#10;\end{document}"/>
  <p:tag name="IGUANATEXSIZE" val="20"/>
  <p:tag name="IGUANATEXCURSOR" val="1170"/>
  <p:tag name="TRANSPARENCY" val="True"/>
  <p:tag name="FILENAME" val=""/>
  <p:tag name="INPUTTYPE" val="0"/>
  <p:tag name="LATEXENGINEID" val="0"/>
  <p:tag name="TEMPFOLDER" val="c:\temp\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27.75"/>
  <p:tag name="ORIGINALWIDTH" val="4139.25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newcommand{\ID}{{\mathsf{ID}}}&#10;\def\vecv{{\color{OliveGreen} \mathbf{v}}}&#10;\def\vecc{{\color{CadetBlue} \mathbf{c}}}&#10;\def\vecsID{{\color{OliveGreen} \mathbf{s_\ID}}}&#10;\def\veccID{{\color{CadetBlue} \mathbf{c_\ID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s}{\ensuremath{{\mathbf{s}}}}&#10;\newcommand{\bfc}{\ensuremath{{\mathbf{c}}}}&#10;\newcommand{\bft}{\ensuremath{{\mathbf{t}}}}&#10;\newcommand{\Z}{\ensuremath{{\mathbb{Z}}}}&#10;\newcommand{\bfe}{\ensuremath{{\mathbf{e}}}}&#10;&#10;&#10;&#10;\large&#10;&#10;\begin{arrowlist}&#10;\item {{\bf \color{CadetBlue}Property 2 &#10;(Small dot product):}}&#10;If $\bfc$ encrypts $0$ under $\bfs$, then &#10;$[\langle \bfs,\bfc,\rangle]_q$ is small.&#10;\end{arrowlist}&#10;&#10;\end{document}"/>
  <p:tag name="IGUANATEXSIZE" val="20"/>
  <p:tag name="IGUANATEXCURSOR" val="874"/>
  <p:tag name="TRANSPARENCY" val="True"/>
  <p:tag name="FILENAME" val=""/>
  <p:tag name="INPUTTYPE" val="0"/>
  <p:tag name="LATEXENGINEID" val="0"/>
  <p:tag name="TEMPFOLDER" val="c:\temp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24"/>
  <p:tag name="ORIGINALWIDTH" val="3685.5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b}{\ensuremath{{\mathbf{b}}}}&#10;\newcommand{\bfs}{\ensuremath{{\mathbf{s}}}}&#10;\newcommand{\bft}{\ensuremath{{\mathbf{t}}}}&#10;\newcommand{\Z}{\ensuremath{{\mathbb{Z}}}}&#10;\newcommand{\bfe}{\ensuremath{{\mathbf{e}}}}&#10;\newcommand{\F}{\ensuremath{{\mathbb{F}}}}&#10;\newcommand{\poly}{\ensuremath{{\textup{poly}}}}&#10;&#10;&#10;\large&#10;&#10;\noindent Suppose $\bfA$ is $m \times n$, for &#10;$m = \poly(n)$.&#10;Solved using using \\ Gaussian elimination in only $\poly(n)$ arithmetic steps.&#10;&#10;\end{document}"/>
  <p:tag name="IGUANATEXSIZE" val="20"/>
  <p:tag name="IGUANATEXCURSOR" val="1044"/>
  <p:tag name="TRANSPARENCY" val="True"/>
  <p:tag name="FILENAME" val=""/>
  <p:tag name="INPUTTYPE" val="0"/>
  <p:tag name="LATEXENGINEID" val="0"/>
  <p:tag name="TEMPFOLDER" val="c:\temp\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98"/>
  <p:tag name="ORIGINALWIDTH" val="4101.75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newcommand{\ID}{{\mathsf{ID}}}&#10;\def\vecv{{\color{OliveGreen} \mathbf{v}}}&#10;\def\vecc{{\color{CadetBlue} \mathbf{c}}}&#10;\def\vecsID{{\color{OliveGreen} \mathbf{s_\ID}}}&#10;\def\veccID{{\color{CadetBlue} \mathbf{c_\ID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s}{\ensuremath{{\mathbf{s}}}}&#10;\newcommand{\bfc}{\ensuremath{{\mathbf{c}}}}&#10;&#10;\newcommand{\bft}{\ensuremath{{\mathbf{t}}}}&#10;\newcommand{\Z}{\ensuremath{{\mathbb{Z}}}}&#10;\newcommand{\bfe}{\ensuremath{{\mathbf{e}}}}&#10;&#10;&#10;&#10;\large&#10;&#10;\begin{arrowlist}&#10;\item {{\bf \color{CadetBlue}Property 3 (Encryptions of 0 look uniform):}}&#10;$\bfc$ is \\ indistinguishable from a uniform vector over $\Z_q$ (under LWE) \\&#10;(to semantic security adversary).&#10;\end{arrowlist}&#10;&#10;\end{document}"/>
  <p:tag name="IGUANATEXSIZE" val="20"/>
  <p:tag name="IGUANATEXCURSOR" val="870"/>
  <p:tag name="TRANSPARENCY" val="True"/>
  <p:tag name="FILENAME" val=""/>
  <p:tag name="INPUTTYPE" val="0"/>
  <p:tag name="LATEXENGINEID" val="0"/>
  <p:tag name="TEMPFOLDER" val="c:\temp\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62"/>
  <p:tag name="ORIGINALWIDTH" val="4143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newcommand{\ID}{{\mathsf{ID}}}&#10;\def\vecv{{\color{OliveGreen} \mathbf{v}}}&#10;\def\vecc{{\color{CadetBlue} \mathbf{c}}}&#10;\def\vecsID{{\color{OliveGreen} \mathbf{s_\ID}}}&#10;\def\veccID{{\color{CadetBlue} \mathbf{c_\ID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s}{\ensuremath{{\mathbf{s}}}}&#10;\newcommand{\bfc}{\ensuremath{{\mathbf{c}}}}&#10;&#10;\newcommand{\bft}{\ensuremath{{\mathbf{t}}}}&#10;\newcommand{\Z}{\ensuremath{{\mathbb{Z}}}}&#10;\newcommand{\bfe}{\ensuremath{{\mathbf{e}}}}&#10;&#10;&#10;&#10;\large&#10;&#10;\begin{arrowlist}&#10;\item {{\bf \color{CadetBlue}&#10;Gentry-Sahai-Waters (GSW) Compiler:}}&#10;Turns a lattice-based encryption scheme with these properties&#10;into a lattice-based leveled FHE scheme.&#10;\end{arrowlist}&#10;&#10;\end{document}"/>
  <p:tag name="IGUANATEXSIZE" val="20"/>
  <p:tag name="IGUANATEXCURSOR" val="1209"/>
  <p:tag name="TRANSPARENCY" val="True"/>
  <p:tag name="FILENAME" val=""/>
  <p:tag name="INPUTTYPE" val="0"/>
  <p:tag name="LATEXENGINEID" val="0"/>
  <p:tag name="TEMPFOLDER" val="c:\temp\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B}{\ensuremath{{\mathbf{B}}}}&#10;\newcommand{\bfs}{\ensuremath{{\mathbf{s}}}}&#10;\newcommand{\bft}{\ensuremath{{\mathbf{t}}}}&#10;\newcommand{\Z}{\ensuremath{{\mathbb{Z}}}}&#10;\newcommand{\bfe}{\ensuremath{{\mathbf{e}}}}&#10;&#10;&#10;&#10;\large&#10;&#10;\begin{arrowlist}&#10;\item {{\bf \color{CadetBlue}KeyGen}}:&#10;As in Regev.&#10;\end{arrowlist}&#10;&#10;\end{document}"/>
  <p:tag name="IGUANATEXSIZE" val="2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92"/>
  <p:tag name="ORIGINALWIDTH" val="4147.5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R}{\ensuremath{{\mathbf{R}}}}&#10;\newcommand{\bfB}{\ensuremath{{\mathbf{B}}}}&#10;\newcommand{\bfs}{\ensuremath{{\mathbf{s}}}}&#10;\newcommand{\bft}{\ensuremath{{\mathbf{t}}}}&#10;\newcommand{\Z}{\ensuremath{{\mathbb{Z}}}}&#10;\newcommand{\bfe}{\ensuremath{{\mathbf{e}}}}&#10;%\def\matC{{\color{OliveGreen}\mathbf{C}}} &#10;\def\matC{{\mathbf{C}}} &#10;%\def\matCz{{\color{OliveGreen}\mathbf{C}_0}} &#10;\def\matCz{{\mathbf{C}_0}} &#10;\newcommand{\bfI}{\ensuremath{{\mathbf{I}}}}&#10;&#10;&#10;&#10;\large&#10;&#10;\begin{arrowlist}&#10;\item {{\bf \color{CadetBlue}Encrypt}}($\bfA, m \in \{0,1\}$):&#10;Generate a square matrix $\matCz$ with each row &#10;a Regev encryption of 0: $\matCz = \bfA \cdot \bfR$, &#10;$\bfR \in  \{0,1\}^{m \times m}$.\\&#10;Output $\matC \gets m \cdot \bfI + \matCz$,&#10;where $\bfI$ is the identity matrix.&#10;\end{arrowlist}&#10;&#10;\end{document}"/>
  <p:tag name="IGUANATEXSIZE" val="20"/>
  <p:tag name="IGUANATEXCURSOR" val="1264"/>
  <p:tag name="TRANSPARENCY" val="True"/>
  <p:tag name="FILENAME" val=""/>
  <p:tag name="INPUTTYPE" val="0"/>
  <p:tag name="LATEXENGINEID" val="0"/>
  <p:tag name="TEMPFOLDER" val="c:\temp\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98.75"/>
  <p:tag name="ORIGINALWIDTH" val="3072.75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B}{\ensuremath{{\mathbf{B}}}}&#10;\newcommand{\bfs}{\ensuremath{{\mathbf{s}}}}&#10;\newcommand{\bft}{\ensuremath{{\mathbf{t}}}}&#10;\newcommand{\Z}{\ensuremath{{\mathbb{Z}}}}&#10;\newcommand{\bfe}{\ensuremath{{\mathbf{e}}}}&#10;%\def\matC{{\color{OliveGreen}\mathbf{C}}} &#10;\def\matC{{\mathbf{C}}} &#10;%\def\matCz{{\color{OliveGreen}\mathbf{C}_0}} &#10;\def\matCz{{\mathbf{C}_0}} &#10;\newcommand{\bfI}{\ensuremath{{\mathbf{I}}}}&#10;\def\vecs{{\mathbf{s}}}&#10;&#10;&#10;&#10;\large&#10;&#10;\begin{arrowlist}&#10;\item {{\bf \color{CadetBlue}Decrypt}}($\matC$): Recover $m$ from:\\&#10;$\vecs \cdot \matC&#10; = \vecs \cdot (m \cdot \bfI + \matCz)  &#10;\approx m \cdot \vecs$.\\&#10;(Recover approximate eigenvalue of $\matC$ wrt $\vecs$.)&#10;\end{arrowlist}&#10;&#10;\end{document}"/>
  <p:tag name="IGUANATEXSIZE" val="20"/>
  <p:tag name="IGUANATEXCURSOR" val="1229"/>
  <p:tag name="TRANSPARENCY" val="True"/>
  <p:tag name="FILENAME" val=""/>
  <p:tag name="INPUTTYPE" val="0"/>
  <p:tag name="LATEXENGINEID" val="0"/>
  <p:tag name="TEMPFOLDER" val="c:\temp\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B}{\ensuremath{{\mathbf{B}}}}&#10;\newcommand{\bfs}{\ensuremath{{\mathbf{s}}}}&#10;\newcommand{\bft}{\ensuremath{{\mathbf{t}}}}&#10;\newcommand{\Z}{\ensuremath{{\mathbb{Z}}}}&#10;\newcommand{\bfe}{\ensuremath{{\mathbf{e}}}}&#10;\def\matC{{\color{OliveGreen}\mathbf{C}}} &#10;\def\matCz{{\color{OliveGreen}\mathbf{C}_0}} &#10;\newcommand{\bfI}{\ensuremath{{\mathbf{I}}}}&#10;&#10;&#10;&#10;\large&#10;&#10;\noindent {{\bf \color{CadetBlue}Security}}: &#10;By security of Regev's cryptosystem, &#10;$\matCz$ looks like \\ a uniform matrix.&#10;Therefore, so does $\matC$.&#10;\end{document}"/>
  <p:tag name="IGUANATEXSIZE" val="2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75.75"/>
  <p:tag name="ORIGINALWIDTH" val="800.25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R}{\ensuremath{{\mathbf{R}}}}&#10;\newcommand{\bfB}{\ensuremath{{\mathbf{B}}}}&#10;\newcommand{\bfs}{\ensuremath{{\mathbf{s}}}}&#10;\newcommand{\bft}{\ensuremath{{\mathbf{t}}}}&#10;\newcommand{\Z}{\ensuremath{{\mathbb{Z}}}}&#10;\newcommand{\bfe}{\ensuremath{{\mathbf{e}}}}&#10;&#10;&#10;&#10;\small&#10;&#10;\noindent Matrix $\bfA \cdot \bfR$: \\&#10;encryptions of 0 \\&#10;under Regev.&#10;&#10;\end{document}"/>
  <p:tag name="IGUANATEXSIZE" val="20"/>
  <p:tag name="IGUANATEXCURSOR" val="952"/>
  <p:tag name="TRANSPARENCY" val="True"/>
  <p:tag name="FILENAME" val=""/>
  <p:tag name="INPUTTYPE" val="0"/>
  <p:tag name="LATEXENGINEID" val="0"/>
  <p:tag name="TEMPFOLDER" val="c:\temp\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1.25"/>
  <p:tag name="ORIGINALWIDTH" val="4097.25"/>
  <p:tag name="LATEXADDIN" val="\documentclass{article}&#10;\usepackage{amsmath,amsfonts}&#10;\usepackage[usenames]{color}&#10;\pagestyle{empty}&#10;\begin{document}&#10;&#10;\def\vecC{{ \mathbf{C}}}&#10;\def\vecCa{{ \mathbf{C}_1}}&#10;\def\vecCb{{ \mathbf{C}_2}}&#10;\def\vecCp{{ \mathbf{C}^+}}&#10;\def\vecCt{{ \mathbf{C}^\times}}&#10;\def\vecv{{ \mathbf{v}}}&#10;\def\vecs{{ \mathbf{s}}}&#10;&#10;\Large&#10;&#10;$\vecs \cdot \vecCa  \ = \ m_1 \cdot \vecs + {{\bf e_1}}\bmod q,&#10; \ \ \ \ \ \ \vecs \cdot \vecCb  \ = \ m_2 \cdot \vecs + {{\bf e_2}}\bmod q$&#10;&#10;\end{document}"/>
  <p:tag name="IGUANATEXSIZE" val="20"/>
  <p:tag name="IGUANATEXCURSOR" val="417"/>
  <p:tag name="TRANSPARENCY" val="True"/>
  <p:tag name="FILENAME" val=""/>
  <p:tag name="INPUTTYPE" val="0"/>
  <p:tag name="LATEXENGINEID" val="0"/>
  <p:tag name="TEMPFOLDER" val="c:\temp\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3.25"/>
  <p:tag name="ORIGINALWIDTH" val="2533.5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\def\vecC{{ \mathbf{C}}}&#10;\def\vecCa{{ \mathbf{C}_1}}&#10;\def\vecCb{{ \mathbf{C}_2}}&#10;\def\vecCp{{ \mathbf{C}^+}}&#10;\def\vecCt{{ \mathbf{C}^\times}}&#10;\def\vecv{{\color{Red} \mathbf{v}}}&#10;\def\vecs{{\color{Red} \mathbf{s}}}&#10;&#10;\large&#10;&#10;\begin{arrowlist}&#10;\item&#10;Addition: Set $\vecCp \gets \vecCa+\vecCb\bmod q$.&#10;\end{arrowlist}&#10;&#10;\end{document}"/>
  <p:tag name="IGUANATEXSIZE" val="20"/>
  <p:tag name="IGUANATEXCURSOR" val="373"/>
  <p:tag name="TRANSPARENCY" val="True"/>
  <p:tag name="FILENAME" val=""/>
  <p:tag name="INPUTTYPE" val="0"/>
  <p:tag name="LATEXENGINEID" val="0"/>
  <p:tag name="TEMPFOLDER" val="c:\temp\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82.25"/>
  <p:tag name="ORIGINALWIDTH" val="3234"/>
  <p:tag name="LATEXADDIN" val="\documentclass{article}&#10;\usepackage{amsmath,amsfonts}&#10;\usepackage[usenames]{color}&#10;\pagestyle{empty}&#10;\begin{document}&#10;&#10;\def\vecC{{\color{OliveGreen} \mathbf{C}}}&#10;\def\vecCa{{\color{OliveGreen} \mathbf{C}_1}}&#10;\def\vecCb{{\color{OliveGreen} \mathbf{C}_2}}&#10;\def\vecCp{{ \mathbf{C}^+}}&#10;\def\vecCt{{\color{OliveGreen} \mathbf{C}^\times}}&#10;\def\vecv{{\color{Red} \mathbf{v}}}&#10;\def\vecs{{ \mathbf{s}}}&#10;&#10;\Large&#10;&#10;$\vecs \cdot \vecCp  \ = \ (m_1+m_2) \cdot \vecs + ({{\bf e_1+e_2}})\bmod q$&#10;\end{document}"/>
  <p:tag name="IGUANATEXSIZE" val="20"/>
  <p:tag name="IGUANATEXCURSOR" val="266"/>
  <p:tag name="TRANSPARENCY" val="True"/>
  <p:tag name="FILENAME" val=""/>
  <p:tag name="INPUTTYPE" val="0"/>
  <p:tag name="LATEXENGINEID" val="0"/>
  <p:tag name="TEMPFOLDER" val="c:\temp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b}{\ensuremath{{\mathbf{b}}}}&#10;\newcommand{\bfs}{\ensuremath{{\mathbf{s}}}}&#10;\newcommand{\bft}{\ensuremath{{\mathbf{t}}}}&#10;\newcommand{\Z}{\ensuremath{{\mathbb{Z}}}}&#10;\newcommand{\bfe}{\ensuremath{{\mathbf{e}}}}&#10;\newcommand{\F}{\ensuremath{{\mathbb{F}}}}&#10;&#10;&#10;&#10;\large&#10;&#10;\begin{arrowlist}&#10;\item {{\bf \color{CadetBlue} &#10;Solving {\em noisy} linear equations}}:&#10;Given $\bfA,\bfb$, find $\bfs$.&#10;\iffalse&#10;Given (uniform) $m \times n$ matrix $\bfA$&#10;and &#10;$\bfb = \bfA \cdot \bfs + \bfe$,&#10;find $\bfs$ (over $\Z/q\Z$).&#10;\fi&#10;\end{arrowlist}&#10;&#10;\end{document}"/>
  <p:tag name="IGUANATEXSIZE" val="2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5"/>
  <p:tag name="ORIGINALWIDTH" val="2877.75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\def\vecC{{\color{OliveGreen} \mathbf{C}}}&#10;\def\vecCa{{ \mathbf{C}_1}}&#10;\def\vecCb{{ \mathbf{C}_2}}&#10;\def\vecCp{{\color{OliveGreen} \mathbf{C}^+}}&#10;\def\vecCt{{ \mathbf{C}^\times}}&#10;\def\vecv{{\color{Red} \mathbf{v}}}&#10;\def\vecs{{\color{Red} \mathbf{s}}}&#10;&#10;\large&#10;&#10;\begin{arrowlist}&#10;\item&#10;Multiplication: Set $\vecCt \gets \vecCa\times\vecCb \bmod q$.&#10;\end{arrowlist}&#10;&#10;\end{document}"/>
  <p:tag name="IGUANATEXSIZE" val="20"/>
  <p:tag name="IGUANATEXCURSOR" val="409"/>
  <p:tag name="TRANSPARENCY" val="True"/>
  <p:tag name="FILENAME" val=""/>
  <p:tag name="INPUTTYPE" val="0"/>
  <p:tag name="LATEXENGINEID" val="0"/>
  <p:tag name="TEMPFOLDER" val="c:\temp\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1.5"/>
  <p:tag name="ORIGINALWIDTH" val="2729.25"/>
  <p:tag name="LATEXADDIN" val="\documentclass{article}&#10;\usepackage{amsmath,amsfonts}&#10;\usepackage[usenames]{color}&#10;\pagestyle{empty}&#10;\begin{document}&#10;&#10;\def\vecC{{ \mathbf{C}}}&#10;\def\vecCa{{ \mathbf{C}_1}}&#10;\def\vecCb{{ \mathbf{C}_2}}&#10;\def\vecCp{{ \mathbf{C}^+}}&#10;\def\vecCt{{ \mathbf{C}^\times}}&#10;\def\vecv{{\color{Red} \mathbf{v}}}&#10;\def\vecs{{ \mathbf{s}}}&#10;&#10;\large&#10;&#10;\begin{eqnarray*}&#10;\vecs \cdot \vecCt &#10;&amp;=&amp; (m_1 \cdot \vecs + {{\bf e_1}}) \cdot \vecCb\\&#10;&amp;=&amp; m_1 \cdot m_2 \cdot \vecs + (m_1 \cdot {{\bf e_2}}&#10;+ {{\bf e_1}} \cdot \vecCb)&#10;\end{eqnarray*}&#10;\end{document}"/>
  <p:tag name="IGUANATEXSIZE" val="20"/>
  <p:tag name="IGUANATEXCURSOR" val="486"/>
  <p:tag name="TRANSPARENCY" val="True"/>
  <p:tag name="FILENAME" val=""/>
  <p:tag name="INPUTTYPE" val="0"/>
  <p:tag name="LATEXENGINEID" val="0"/>
  <p:tag name="TEMPFOLDER" val="c:\temp\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\def\vecv{{\color{OliveGreen} \mathbf{v}}}&#10;&#10;\large&#10;&#10;\begin{arrowlist}&#10;\item&#10;{{\color{CadetBlue} \bf Keep messages small}}: \\ Easy! &#10;Restrict messages to $\{0,1\}$ and use NAND gates.&#10;\end{arrowlist}&#10;&#10;\end{document}"/>
  <p:tag name="IGUANATEXSIZE" val="2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89.75"/>
  <p:tag name="ORIGINALWIDTH" val="3908.25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\def\vecC{{ \mathbf{C}}}&#10;\def\vecCa{{\color{OliveGreen} \mathbf{C}_1}}&#10;\def\vecCb{{ \mathbf{C}_2}}&#10;\def\vecCp{{\color{OliveGreen} \mathbf{C}^+}}&#10;\def\vecCt{{\color{OliveGreen} \mathbf{C}^\times}}&#10;\def\vecv{{\color{Red} \mathbf{v}}}&#10;\def\vecs{{\color{Red} \mathbf{s}}}&#10;&#10;\large&#10;&#10;\begin{arrowlist}&#10;\item&#10;{{\color{CadetBlue} \bf Keep ciphertext entries small}}: \\ &#10;Suppose $\vecCb$ is itself a product of matrices.\\&#10;Can we ``Flatten&quot; &#10;$\vecCb$ to make its entries small&#10;(in $\{0,1\}$)?&#10;\end{arrowlist}&#10;&#10;\end{document}"/>
  <p:tag name="IGUANATEXSIZE" val="20"/>
  <p:tag name="IGUANATEXCURSOR" val="335"/>
  <p:tag name="TRANSPARENCY" val="True"/>
  <p:tag name="FILENAME" val=""/>
  <p:tag name="INPUTTYPE" val="0"/>
  <p:tag name="LATEXENGINEID" val="0"/>
  <p:tag name="TEMPFOLDER" val="c:\temp\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\def\vecv{{\color{OliveGreen} \mathbf{v}}}&#10;&#10;\large&#10;&#10;\begin{arrowlist}&#10;\item&#10;{{\color{CadetBlue} \bf If we could flatten ciphertexts...}} &#10;\end{arrowlist}&#10;&#10;\end{document}"/>
  <p:tag name="IGUANATEXSIZE" val="2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\def\vecv{{\color{OliveGreen} \mathbf{v}}}&#10;&#10;\large&#10;&#10;\begin{itemize}&#10;\item Homomorphic Mults multiply noise by at most $N+1$.&#10;\end{itemize}&#10;&#10;\end{document}"/>
  <p:tag name="IGUANATEXSIZE" val="2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\def\vecv{{\color{OliveGreen} \mathbf{v}}}&#10;&#10;\large&#10;&#10;\begin{itemize}&#10;\item Can evaluate depth $\Theta(\log_{N+1} q)$ before noise reaches $q$.&#10;\end{itemize}&#10;&#10;\end{document}"/>
  <p:tag name="IGUANATEXSIZE" val="2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\def\vecv{{\color{OliveGreen} \mathbf{v}}}&#10;&#10;\large&#10;\begin{itemize}&#10;\item Set $q = (N+1)^d$ where $d$ is the depth that we want to evaluate.&#10;Assuming this is secure, we can evaluate depth-$d$ circuits.&#10;\end{itemize}&#10;&#10;&#10;\end{document}"/>
  <p:tag name="IGUANATEXSIZE" val="2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"/>
  <p:tag name="ORIGINALWIDTH" val="2562.75"/>
  <p:tag name="LATEXADDIN" val="\documentclass{article}&#10;\usepackage{amsmath,amsfonts}&#10;\usepackage[usenames]{color}&#10;\pagestyle{empty}&#10;\begin{document}&#10;&#10;\def\vecC{{ \mathbf{C}}}&#10;\def\vecCa{{ \mathbf{C}_1}}&#10;\def\vecCb{{ \mathbf{C}_2}}&#10;\def\vecCp{{ \mathbf{C}^+}}&#10;\def\vecCt{{ \mathbf{C}^\times}}&#10;\def\vecv{{\color{Red} \mathbf{v}}}&#10;\def\vecs{{ \mathbf{s}}}&#10;&#10;\large&#10;&#10;\begin{eqnarray*}&#10;\vecs \cdot \vecCt &#10;= m_1 \cdot m_2 \cdot \vecs + (m_1 \cdot {{\bf e_2}}&#10;+ {{\bf e_1}} \cdot \vecCb)&#10;\end{eqnarray*}&#10;\end{document}"/>
  <p:tag name="IGUANATEXSIZE" val="20"/>
  <p:tag name="IGUANATEXCURSOR" val="433"/>
  <p:tag name="TRANSPARENCY" val="True"/>
  <p:tag name="FILENAME" val=""/>
  <p:tag name="INPUTTYPE" val="0"/>
  <p:tag name="LATEXENGINEID" val="0"/>
  <p:tag name="TEMPFOLDER" val="c:\temp\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9"/>
  <p:tag name="ORIGINALWIDTH" val="4038.75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\def\vecv{{\color{OliveGreen} \mathbf{v}}}&#10;\def\bfG{{\mathbf{G}}}&#10;&#10;\large&#10;&#10;\begin{arrowlist}&#10;\item&#10;{{\color{CadetBlue} \bf Gadget Matrix [MP12]}}: &#10;A $n \times m$&#10;powers-of-2 matrix&#10;\end{arrowlist}&#10;\[&#10;\bfG = &#10;\left[&#10;\begin{array}{cccccccccccccccc}&#10;1 &amp; 2 &amp; \cdots &amp; 2^\ell &amp; &amp; &amp; &amp; &amp; &amp; &amp; &amp; &amp; &amp; &amp; &amp; \\&#10; &amp; &amp; &amp; &amp; 1 &amp; 2 &amp; \cdots &amp; 2^\ell &amp; &amp; &amp; &amp; &amp; &amp; &amp; &amp; \\&#10; &amp; &amp; &amp; &amp; &amp; &amp; &amp; &amp; &amp; \ddots &amp; &amp; &amp; &amp; &amp; &amp; \\&#10; &amp; &amp; &amp; &amp; &amp; &amp; &amp; &amp; &amp; &amp; &amp; &amp; 1 &amp; 2 &amp; \cdots &amp; 2^\ell \\&#10;\end{array}&#10;\right]&#10;\]&#10;\end{document}"/>
  <p:tag name="IGUANATEXSIZE" val="20"/>
  <p:tag name="IGUANATEXCURSOR" val="624"/>
  <p:tag name="TRANSPARENCY" val="True"/>
  <p:tag name="FILENAME" val=""/>
  <p:tag name="INPUTTYPE" val="0"/>
  <p:tag name="LATEXENGINEID" val="0"/>
  <p:tag name="TEMPFOLDER" val="c:\temp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b}{\ensuremath{{\mathbf{b}}}}&#10;\newcommand{\bfs}{\ensuremath{{\mathbf{s}}}}&#10;\newcommand{\bft}{\ensuremath{{\mathbf{t}}}}&#10;\newcommand{\Z}{\ensuremath{{\mathbb{Z}}}}&#10;\newcommand{\bfe}{\ensuremath{{\mathbf{e}}}}&#10;\newcommand{\F}{\ensuremath{{\mathbb{F}}}}&#10;\newcommand{\poly}{\ensuremath{{\textup{poly}}}}&#10;&#10;&#10;\large&#10;&#10;\noindent $\bfe$ is a short error vector.&#10;&#10;\end{document}"/>
  <p:tag name="IGUANATEXSIZE" val="2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8.25"/>
  <p:tag name="ORIGINALWIDTH" val="4143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\def\bfG{{ \mathbf{G}}}&#10;&#10;\large&#10;&#10;\begin{arrowlist}&#10;\item&#10;{{\color{CadetBlue} \bf Bit Decomposition Function:}} &#10;There is an efficiently computable function $\bfG^{-1}$&#10;such that:&#10;\end{arrowlist}&#10;&#10;\end{document}"/>
  <p:tag name="IGUANATEXSIZE" val="20"/>
  <p:tag name="IGUANATEXCURSOR" val="262"/>
  <p:tag name="TRANSPARENCY" val="True"/>
  <p:tag name="FILENAME" val=""/>
  <p:tag name="INPUTTYPE" val="0"/>
  <p:tag name="LATEXENGINEID" val="0"/>
  <p:tag name="TEMPFOLDER" val="c:\temp\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7.5"/>
  <p:tag name="ORIGINALWIDTH" val="2090.25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\def\bfG{{ \mathbf{G}}}&#10;\def\bfC{{ \mathbf{C}}}&#10;\def\Z{{ \mathbb{Z}}}&#10;&#10;\large&#10;&#10;\begin{itemize}&#10;\item $\bfG^{-1} : (\Z/q\Z)^{n \times m} \to \{0,1\}^{m \times m}$&#10;\end{itemize}&#10;&#10;\end{document}"/>
  <p:tag name="IGUANATEXSIZE" val="20"/>
  <p:tag name="IGUANATEXCURSOR" val="414"/>
  <p:tag name="TRANSPARENCY" val="True"/>
  <p:tag name="FILENAME" val=""/>
  <p:tag name="INPUTTYPE" val="0"/>
  <p:tag name="LATEXENGINEID" val="0"/>
  <p:tag name="TEMPFOLDER" val="c:\temp\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7.5"/>
  <p:tag name="ORIGINALWIDTH" val="1808.25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\def\bfG{{ \mathbf{G}}}&#10;\def\bfC{{ \mathbf{C}}}&#10;\def\Z{{ \mathbb{Z}}}&#10;&#10;\large&#10;&#10;\begin{itemize}&#10;\item For all $\bfC$: $\bfG \bfG^{-1}(\bfC) = \bfC$.&#10;\end{itemize}&#10;&#10;\end{document}"/>
  <p:tag name="IGUANATEXSIZE" val="20"/>
  <p:tag name="IGUANATEXCURSOR" val="365"/>
  <p:tag name="TRANSPARENCY" val="True"/>
  <p:tag name="FILENAME" val=""/>
  <p:tag name="INPUTTYPE" val="0"/>
  <p:tag name="LATEXENGINEID" val="0"/>
  <p:tag name="TEMPFOLDER" val="c:\temp\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"/>
  <p:tag name="ORIGINALWIDTH" val="3453.75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\def\vecv{{\color{OliveGreen} \mathbf{v}}}&#10;\def\bfG{{\mathbf{G}}}&#10;\def\bfC{{\mathbf{C}}}&#10;\def\bfA{{\mathbf{A}}}&#10;\def\bfR{{\mathbf{R}}}&#10;\def\bfI{{\mathbf{I}}}&#10;\def\Z{{\mathbb{Z}}}&#10;&#10;&#10;\large&#10;&#10;\begin{arrowlist}&#10;\item&#10;{{\color{CadetBlue} \bf Old Encryption}}: &#10;$\bfC = \bfA \cdot \bfR + m \cdot \bfI \in (\Z/q\Z)^{n \times n}$.&#10;%where $\bfR \in \{0,1\}^{m \times n}$.&#10;\end{arrowlist}&#10;\end{document}"/>
  <p:tag name="IGUANATEXSIZE" val="20"/>
  <p:tag name="IGUANATEXCURSOR" val="574"/>
  <p:tag name="TRANSPARENCY" val="True"/>
  <p:tag name="FILENAME" val=""/>
  <p:tag name="INPUTTYPE" val="0"/>
  <p:tag name="LATEXENGINEID" val="0"/>
  <p:tag name="TEMPFOLDER" val="c:\temp\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"/>
  <p:tag name="ORIGINALWIDTH" val="3615.75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\def\vecv{{\color{OliveGreen} \mathbf{v}}}&#10;\def\bfG{{\mathbf{G}}}&#10;\def\bfC{{\mathbf{C}}}&#10;\def\bfA{{\mathbf{A}}}&#10;\def\bfR{{\mathbf{R}}}&#10;\def\bfI{{\mathbf{I}}}&#10;\def\Z{{\mathbb{Z}}}&#10;&#10;&#10;\large&#10;&#10;\begin{arrowlist}&#10;\item&#10;{{\color{CadetBlue} \bf New Encryption}}: &#10;$\bfC = \bfA \cdot \bfR + m \cdot \bfG \in (\Z/q\Z)^{n \times m}$.&#10;%where $\bfR \in \{0,1\}^{m \times m}$.&#10;\end{arrowlist}&#10;\end{document}"/>
  <p:tag name="IGUANATEXSIZE" val="20"/>
  <p:tag name="IGUANATEXCURSOR" val="611"/>
  <p:tag name="TRANSPARENCY" val="True"/>
  <p:tag name="FILENAME" val=""/>
  <p:tag name="INPUTTYPE" val="0"/>
  <p:tag name="LATEXENGINEID" val="0"/>
  <p:tag name="TEMPFOLDER" val="c:\temp\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1604.25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\def\bfG{{ \mathbf{G}}}&#10;\def\bfs{{ \mathbf{s}}}&#10;\def\bfC{{ \mathbf{C}}}&#10;\def\Z{{ \mathbb{Z}}}&#10;&#10;\large&#10;&#10;\begin{itemize}&#10;\item &#10;Note: &#10;$\bfs \cdot \bfC \approx m \cdot \bfs \cdot \bfG$.&#10;\end{itemize}&#10;&#10;\end{document}"/>
  <p:tag name="IGUANATEXSIZE" val="20"/>
  <p:tag name="IGUANATEXCURSOR" val="382"/>
  <p:tag name="TRANSPARENCY" val="True"/>
  <p:tag name="FILENAME" val=""/>
  <p:tag name="INPUTTYPE" val="0"/>
  <p:tag name="LATEXENGINEID" val="0"/>
  <p:tag name="TEMPFOLDER" val="c:\temp\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7.25"/>
  <p:tag name="ORIGINALWIDTH" val="1933.5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\def\vecC{{ \mathbf{C}}}&#10;\def\vecCa{{ \mathbf{C}_1}}&#10;\def\vecCb{{ \mathbf{C}_2}}&#10;\def\vecCp{{ \mathbf{C}^+}}&#10;\def\vecCt{{ \mathbf{C}^\times}}&#10;\def\vecv{{\color{Red} \mathbf{v}}}&#10;\def\vecs{{\color{Red} \mathbf{s}}}&#10;&#10;\large&#10;&#10;\begin{arrowlist}&#10;\item&#10;{{\color{CadetBlue} \bf Addition}}: &#10;$\vecCp \gets \vecCa+\vecCb$.&#10;\end{arrowlist}&#10;&#10;\end{document}"/>
  <p:tag name="IGUANATEXSIZE" val="20"/>
  <p:tag name="IGUANATEXCURSOR" val="563"/>
  <p:tag name="TRANSPARENCY" val="True"/>
  <p:tag name="FILENAME" val=""/>
  <p:tag name="INPUTTYPE" val="0"/>
  <p:tag name="LATEXENGINEID" val="0"/>
  <p:tag name="TEMPFOLDER" val="c:\temp\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1.5"/>
  <p:tag name="ORIGINALWIDTH" val="1749.75"/>
  <p:tag name="LATEXADDIN" val="\documentclass{article}&#10;\usepackage{amsmath,amsfonts}&#10;\usepackage[usenames]{color}&#10;\pagestyle{empty}&#10;\begin{document}&#10;&#10;\def\vecC{{\color{OliveGreen} \mathbf{C}}}&#10;\def\vecCa{{\color{OliveGreen} \mathbf{C}_1}}&#10;\def\vecCb{{\color{OliveGreen} \mathbf{C}_2}}&#10;\def\vecCp{{ \mathbf{C}^+}}&#10;\def\vecCt{{\color{OliveGreen} \mathbf{C}^\times}}&#10;\def\vecv{{\color{Red} \mathbf{v}}}&#10;\def\vecs{{ \mathbf{s}}}&#10;\def\bfG{{ \mathbf{G}}}&#10;&#10;\large&#10;&#10;$\vecs \cdot \vecCp  \ \approx \ &#10;(m_1+m_2) \cdot \vecs \cdot \bfG$&#10;\end{document}"/>
  <p:tag name="IGUANATEXSIZE" val="20"/>
  <p:tag name="IGUANATEXCURSOR" val="414"/>
  <p:tag name="TRANSPARENCY" val="True"/>
  <p:tag name="FILENAME" val=""/>
  <p:tag name="INPUTTYPE" val="0"/>
  <p:tag name="LATEXENGINEID" val="0"/>
  <p:tag name="TEMPFOLDER" val="c:\temp\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7.5"/>
  <p:tag name="ORIGINALWIDTH" val="2717.25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\def\vecC{{\color{OliveGreen} \mathbf{C}}}&#10;\def\vecCa{{ \mathbf{C}_1}}&#10;\def\vecCb{{ \mathbf{C}_2}}&#10;\def\vecCp{{\color{OliveGreen} \mathbf{C}^+}}&#10;\def\vecCt{{ \mathbf{C}^\times}}&#10;\def\vecv{{\color{Red} \mathbf{v}}}&#10;\def\vecs{{\color{Red} \mathbf{s}}}&#10;\def\bfG{{ \mathbf{G}}}&#10;&#10;\large&#10;&#10;\begin{arrowlist}&#10;\item&#10;{{\color{CadetBlue} \bf Multiplication}}: &#10;$\vecCt \gets \vecCa\times \bfG^{-1}(\vecCb)$.&#10;\end{arrowlist}&#10;&#10;\end{document}"/>
  <p:tag name="IGUANATEXSIZE" val="20"/>
  <p:tag name="IGUANATEXCURSOR" val="512"/>
  <p:tag name="TRANSPARENCY" val="True"/>
  <p:tag name="FILENAME" val=""/>
  <p:tag name="INPUTTYPE" val="0"/>
  <p:tag name="LATEXENGINEID" val="0"/>
  <p:tag name="TEMPFOLDER" val="c:\temp\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00.25"/>
  <p:tag name="ORIGINALWIDTH" val="3357"/>
  <p:tag name="LATEXADDIN" val="\documentclass{article}&#10;\usepackage{amsmath,amsfonts}&#10;\usepackage[usenames]{color}&#10;\pagestyle{empty}&#10;\begin{document}&#10;&#10;\def\vecC{{ \mathbf{C}}}&#10;\def\vecCa{{ \mathbf{C}_1}}&#10;\def\vecCb{{ \mathbf{C}_2}}&#10;\def\vecCp{{ \mathbf{C}^+}}&#10;\def\vecCt{{ \mathbf{C}^\times}}&#10;\def\vecv{{\color{Red} \mathbf{v}}}&#10;\def\vecs{{ \mathbf{s}}}&#10;\def\bfG{{ \mathbf{G}}}&#10;&#10;\large&#10;&#10;\begin{eqnarray*}&#10;\vecs \cdot \vecCt &#10;&amp;=&amp; (m_1 \cdot \vecs \cdot \bfG + {{\bf e_1}}) \cdot&#10;\bfG^{-1}(\vecCb)\\&#10;&amp;=&amp; m_1 \cdot \vecs \cdot \vecCb + {{\bf e_1}} \cdot&#10;\bfG^{-1}(\vecCb)\\&#10;&amp;=&amp; m_1 \cdot (m_2 \cdot \vecs \cdot \bfG + {{\bf e_2}})&#10;  + {{\bf e_1}} \cdot&#10;\bfG^{-1}(\vecCb)\\&#10;&amp;=&amp; m_1 \cdot m_2 \cdot \vecs \cdot \bfG + &#10;(m_1 \cdot {{\bf e_2}}&#10;+ {{\bf e_1}} \cdot \bfG^{-1}(\vecCb))&#10;\end{eqnarray*}&#10;\end{document}"/>
  <p:tag name="IGUANATEXSIZE" val="20"/>
  <p:tag name="IGUANATEXCURSOR" val="742"/>
  <p:tag name="TRANSPARENCY" val="True"/>
  <p:tag name="FILENAME" val=""/>
  <p:tag name="INPUTTYPE" val="0"/>
  <p:tag name="LATEXENGINEID" val="0"/>
  <p:tag name="TEMPFOLDER" val="c:\temp\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b}{\ensuremath{{\mathbf{b}}}}&#10;\newcommand{\bfs}{\ensuremath{{\mathbf{s}}}}&#10;\newcommand{\bft}{\ensuremath{{\mathbf{t}}}}&#10;\newcommand{\Z}{\ensuremath{{\mathbb{Z}}}}&#10;\newcommand{\bfe}{\ensuremath{{\mathbf{e}}}}&#10;\newcommand{\F}{\ensuremath{{\mathbb{F}}}}&#10;\newcommand{\poly}{\ensuremath{{\textup{poly}}}}&#10;&#10;&#10;\large&#10;&#10;\noindent &#10;&#10;\begin{itemize}&#10;\item Learning parity with noise (LPN):&#10;$q = 2$ and $\bfe$'s coefficients come from Bernoulli distribution.&#10;\end{itemize}&#10;\end{document}"/>
  <p:tag name="IGUANATEXSIZE" val="2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s}{\ensuremath{{\mathbf{s}}}}&#10;\newcommand{\bft}{\ensuremath{{\mathbf{t}}}}&#10;\newcommand{\Z}{\ensuremath{{\mathbb{Z}}}}&#10;\newcommand{\bfe}{\ensuremath{{\mathbf{e}}}}&#10;&#10;&#10;&#10;\large&#10;&#10;\begin{arrowlist}&#10;\item {{\bf \color{CadetBlue}Approximate Eigenvector Method}}:&#10;\end{arrowlist}&#10;&#10;\end{document}"/>
  <p:tag name="IGUANATEXSIZE" val="2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5"/>
  <p:tag name="ORIGINALWIDTH" val="3743.25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s}{\ensuremath{{\mathbf{s}}}}&#10;\newcommand{\bfC}{\ensuremath{{\mathbf{C}}}}&#10;\newcommand{\bfG}{\ensuremath{{\mathbf{G}}}}&#10;\newcommand{\bfR}{\ensuremath{{\mathbf{R}}}}&#10;\newcommand{\bft}{\ensuremath{{\mathbf{t}}}}&#10;\newcommand{\Z}{\ensuremath{{\mathbb{Z}}}}&#10;\newcommand{\bfe}{\ensuremath{{\mathbf{e}}}}&#10;&#10;&#10;&#10;\large&#10;&#10;\begin{itemize}&#10;\item &#10;Ciphertext&#10;$\bfC = \bfA \cdot \bfR + m \cdot \bfG$&#10;satisfies&#10;$\bfs \cdot \bfC \approx m \cdot \bfs \cdot \bfG$.&#10;\end{itemize}&#10;&#10;\end{document}"/>
  <p:tag name="IGUANATEXSIZE" val="20"/>
  <p:tag name="IGUANATEXCURSOR" val="1021"/>
  <p:tag name="TRANSPARENCY" val="True"/>
  <p:tag name="FILENAME" val=""/>
  <p:tag name="INPUTTYPE" val="0"/>
  <p:tag name="LATEXENGINEID" val="0"/>
  <p:tag name="TEMPFOLDER" val="c:\temp\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.75"/>
  <p:tag name="ORIGINALWIDTH" val="4100.25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s}{\ensuremath{{\mathbf{s}}}}&#10;\newcommand{\bfC}{\ensuremath{{\mathbf{C}}}}&#10;\newcommand{\bfG}{\ensuremath{{\mathbf{G}}}}&#10;\newcommand{\bfR}{\ensuremath{{\mathbf{R}}}}&#10;\newcommand{\bft}{\ensuremath{{\mathbf{t}}}}&#10;\newcommand{\Z}{\ensuremath{{\mathbb{Z}}}}&#10;\newcommand{\bfe}{\ensuremath{{\mathbf{e}}}}&#10;&#10;&#10;&#10;\large&#10;&#10;\begin{itemize}&#10;\item &#10;Second ciphertext is ``flattened&quot; by $\bfG^{-1}$&#10;prior to multiplication.&#10;\end{itemize}&#10;&#10;\end{document}"/>
  <p:tag name="IGUANATEXSIZE" val="20"/>
  <p:tag name="IGUANATEXCURSOR" val="1034"/>
  <p:tag name="TRANSPARENCY" val="True"/>
  <p:tag name="FILENAME" val=""/>
  <p:tag name="INPUTTYPE" val="0"/>
  <p:tag name="LATEXENGINEID" val="0"/>
  <p:tag name="TEMPFOLDER" val="c:\temp\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s}{\ensuremath{{\mathbf{s}}}}&#10;\newcommand{\bft}{\ensuremath{{\mathbf{t}}}}&#10;\newcommand{\Z}{\ensuremath{{\mathbb{Z}}}}&#10;\newcommand{\bfe}{\ensuremath{{\mathbf{e}}}}&#10;&#10;&#10;&#10;\large&#10;&#10;\begin{itemize}&#10;\item Noise grows by a factor of at most $N+1$ with each multiplication.&#10;We can correctly evaluate circuits with $\log_{N+1} q$ levels.&#10;\end{itemize}&#10;&#10;\end{document}"/>
  <p:tag name="IGUANATEXSIZE" val="2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83.75"/>
  <p:tag name="ORIGINALWIDTH" val="4148.25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s}{\ensuremath{{\mathbf{s}}}}&#10;\newcommand{\bft}{\ensuremath{{\mathbf{t}}}}&#10;\newcommand{\Z}{\ensuremath{{\mathbb{Z}}}}&#10;\newcommand{\bfe}{\ensuremath{{\mathbf{e}}}}&#10;\newcommand{\ID}{\ensuremath{{\mathsf{ID}}}}&#10;&#10;&#10;&#10;\large&#10;&#10;\begin{arrowlist}&#10;\item {{\bf \color{CadetBlue} Shortcoming-so-far}}:&#10;So far, the scheme can evaluate only bounded depth circuits.&#10;The modulus $q$ is fixed at setup and determines evaluatable depth.&#10;\end{arrowlist}&#10;&#10;\end{document}"/>
  <p:tag name="IGUANATEXSIZE" val="20"/>
  <p:tag name="IGUANATEXCURSOR" val="994"/>
  <p:tag name="TRANSPARENCY" val="True"/>
  <p:tag name="FILENAME" val=""/>
  <p:tag name="INPUTTYPE" val="0"/>
  <p:tag name="LATEXENGINEID" val="0"/>
  <p:tag name="TEMPFOLDER" val="c:\temp\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s}{\ensuremath{{\mathbf{s}}}}&#10;\newcommand{\bft}{\ensuremath{{\mathbf{t}}}}&#10;\newcommand{\Z}{\ensuremath{{\mathbb{Z}}}}&#10;\newcommand{\bfe}{\ensuremath{{\mathbf{e}}}}&#10;&#10;&#10;&#10;\large&#10;&#10;\begin{itemize}&#10;\item Secure if GapSVP is hard.&#10;\end{itemize}&#10;&#10;\end{document}"/>
  <p:tag name="IGUANATEXSIZE" val="2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6.5"/>
  <p:tag name="ORIGINALWIDTH" val="1718.25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s}{\ensuremath{{\mathbf{s}}}}&#10;\newcommand{\bft}{\ensuremath{{\mathbf{t}}}}&#10;\newcommand{\Z}{\ensuremath{{\mathbb{Z}}}}&#10;\newcommand{\bfe}{\ensuremath{{\mathbf{e}}}}&#10;&#10;&#10;&#10;\large&#10;&#10;\begin{itemize}&#10;\item Solved by bootstrapping.&#10;\end{itemize}&#10;&#10;\end{document}"/>
  <p:tag name="IGUANATEXSIZE" val="20"/>
  <p:tag name="IGUANATEXCURSOR" val="850"/>
  <p:tag name="TRANSPARENCY" val="True"/>
  <p:tag name="FILENAME" val=""/>
  <p:tag name="INPUTTYPE" val="0"/>
  <p:tag name="LATEXENGINEID" val="0"/>
  <p:tag name="TEMPFOLDER" val="c:\temp\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.25"/>
  <p:tag name="ORIGINALWIDTH" val="2383.5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s}{\ensuremath{{\mathbf{s}}}}&#10;\newcommand{\bft}{\ensuremath{{\mathbf{t}}}}&#10;\newcommand{\Z}{\ensuremath{{\mathbb{Z}}}}&#10;\newcommand{\bfe}{\ensuremath{{\mathbf{e}}}}&#10;\newcommand{\ID}{\ensuremath{{\mathsf{ID}}}}&#10;&#10;&#10;&#10;\large&#10;&#10;\begin{arrowlist}&#10;\item {{\bf \color{CadetBlue}Informal Definition of IBFHE}}:&#10;\end{arrowlist}&#10;&#10;\end{document}"/>
  <p:tag name="IGUANATEXSIZE" val="20"/>
  <p:tag name="IGUANATEXCURSOR" val="923"/>
  <p:tag name="TRANSPARENCY" val="True"/>
  <p:tag name="FILENAME" val=""/>
  <p:tag name="INPUTTYPE" val="0"/>
  <p:tag name="LATEXENGINEID" val="0"/>
  <p:tag name="TEMPFOLDER" val="c:\temp\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3322.5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s}{\ensuremath{{\mathbf{s}}}}&#10;\newcommand{\bft}{\ensuremath{{\mathbf{t}}}}&#10;\newcommand{\Z}{\ensuremath{{\mathbb{Z}}}}&#10;\newcommand{\bfe}{\ensuremath{{\mathbf{e}}}}&#10;\newcommand{\ID}{\ensuremath{{\mathsf{ID}}}}&#10;&#10;&#10;&#10;\large&#10;&#10;\begin{arrowlist}&#10;\item {{\bf \color{CadetBlue}Anonymous IBFHE}}:&#10;an IBFHE scheme where:&#10;\end{arrowlist}&#10;&#10;\end{document}"/>
  <p:tag name="IGUANATEXSIZE" val="20"/>
  <p:tag name="IGUANATEXCURSOR" val="936"/>
  <p:tag name="TRANSPARENCY" val="True"/>
  <p:tag name="FILENAME" val=""/>
  <p:tag name="INPUTTYPE" val="0"/>
  <p:tag name="LATEXENGINEID" val="0"/>
  <p:tag name="TEMPFOLDER" val="c:\temp\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s}{\ensuremath{{\mathbf{s}}}}&#10;\newcommand{\bft}{\ensuremath{{\mathbf{t}}}}&#10;\newcommand{\Z}{\ensuremath{{\mathbb{Z}}}}&#10;\newcommand{\bfe}{\ensuremath{{\mathbf{e}}}}&#10;\newcommand{\ID}{\ensuremath{{\mathsf{ID}}}}&#10;&#10;&#10;&#10;\large&#10;&#10;\begin{itemize}&#10;\item An IBE scheme (no user-specific public keys, just $\ID$s), where&#10;\end{itemize}&#10;&#10;\end{document}"/>
  <p:tag name="IGUANATEXSIZE" val="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b}{\ensuremath{{\mathbf{b}}}}&#10;\newcommand{\bfs}{\ensuremath{{\mathbf{s}}}}&#10;\newcommand{\bft}{\ensuremath{{\mathbf{t}}}}&#10;\newcommand{\Z}{\ensuremath{{\mathbb{Z}}}}&#10;\newcommand{\bfe}{\ensuremath{{\mathbf{e}}}}&#10;\newcommand{\F}{\ensuremath{{\mathbb{F}}}}&#10;&#10;&#10;&#10;\large&#10;&#10;\begin{arrowlist}&#10;\item {{\bf \color{CadetBlue} &#10;Settings}}:&#10;\end{arrowlist}&#10;&#10;\end{document}"/>
  <p:tag name="IGUANATEXSIZE" val="2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s}{\ensuremath{{\mathbf{s}}}}&#10;\newcommand{\bft}{\ensuremath{{\mathbf{t}}}}&#10;\newcommand{\Z}{\ensuremath{{\mathbb{Z}}}}&#10;\newcommand{\bfe}{\ensuremath{{\mathbf{e}}}}&#10;\newcommand{\ID}{\ensuremath{{\mathsf{ID}}}}&#10;&#10;&#10;&#10;\large&#10;&#10;\begin{itemize}&#10;\item Ciphertexts under same $\ID$ can be processed homomorphically&#10;\end{itemize}&#10;&#10;\end{document}"/>
  <p:tag name="IGUANATEXSIZE" val="2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s}{\ensuremath{{\mathbf{s}}}}&#10;\newcommand{\bft}{\ensuremath{{\mathbf{t}}}}&#10;\newcommand{\Z}{\ensuremath{{\mathbb{Z}}}}&#10;\newcommand{\bfe}{\ensuremath{{\mathbf{e}}}}&#10;\newcommand{\ID}{\ensuremath{{\mathsf{ID}}}}&#10;&#10;&#10;&#10;\large&#10;&#10;\begin{itemize}&#10;\item Without any user-specific ``evaluation key&quot;.&#10;\end{itemize}&#10;&#10;\end{document}"/>
  <p:tag name="IGUANATEXSIZE" val="2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6.5"/>
  <p:tag name="ORIGINALWIDTH" val="1783.5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s}{\ensuremath{{\mathbf{s}}}}&#10;\newcommand{\bft}{\ensuremath{{\mathbf{t}}}}&#10;\newcommand{\Z}{\ensuremath{{\mathbb{Z}}}}&#10;\newcommand{\bfe}{\ensuremath{{\mathbf{e}}}}&#10;\newcommand{\ID}{\ensuremath{{\mathsf{ID}}}}&#10;&#10;&#10;&#10;\large&#10;&#10;\begin{itemize}&#10;\item &#10;A ciphertext hides the $\ID$,&#10;\end{itemize}&#10;&#10;\end{document}"/>
  <p:tag name="IGUANATEXSIZE" val="20"/>
  <p:tag name="IGUANATEXCURSOR" val="901"/>
  <p:tag name="TRANSPARENCY" val="True"/>
  <p:tag name="FILENAME" val=""/>
  <p:tag name="INPUTTYPE" val="0"/>
  <p:tag name="LATEXENGINEID" val="0"/>
  <p:tag name="TEMPFOLDER" val="c:\temp\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2968.5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s}{\ensuremath{{\mathbf{s}}}}&#10;\newcommand{\bft}{\ensuremath{{\mathbf{t}}}}&#10;\newcommand{\Z}{\ensuremath{{\mathbb{Z}}}}&#10;\newcommand{\bfe}{\ensuremath{{\mathbf{e}}}}&#10;\newcommand{\ID}{\ensuremath{{\mathsf{ID}}}}&#10;&#10;&#10;&#10;\large&#10;&#10;\begin{itemize}&#10;\item and the evaluator does not need to know $\ID$.&#10;\end{itemize}&#10;&#10;\end{document}"/>
  <p:tag name="IGUANATEXSIZE" val="20"/>
  <p:tag name="IGUANATEXCURSOR" val="917"/>
  <p:tag name="TRANSPARENCY" val="True"/>
  <p:tag name="FILENAME" val=""/>
  <p:tag name="INPUTTYPE" val="0"/>
  <p:tag name="LATEXENGINEID" val="0"/>
  <p:tag name="TEMPFOLDER" val="c:\temp\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24"/>
  <p:tag name="ORIGINALWIDTH" val="4301.25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s}{\ensuremath{{\mathbf{s}}}}&#10;\newcommand{\bft}{\ensuremath{{\mathbf{t}}}}&#10;\newcommand{\Z}{\ensuremath{{\mathbb{Z}}}}&#10;\newcommand{\bfe}{\ensuremath{{\mathbf{e}}}}&#10;\newcommand{\ID}{\ensuremath{{\mathsf{ID}}}}&#10;&#10;&#10;&#10;\large&#10;&#10;\begin{arrowlist}&#10;\item {{\bf \color{CadetBlue} GSW Compiler:}}&#10;Turns lattice-based (hierarchical) IBE schemes &#10;into lattice-based (hierarchical) anonymous IBFHE &#10;schemes.&#10;\end{arrowlist}&#10;&#10;\end{document}"/>
  <p:tag name="IGUANATEXSIZE" val="20"/>
  <p:tag name="IGUANATEXCURSOR" val="1019"/>
  <p:tag name="TRANSPARENCY" val="True"/>
  <p:tag name="FILENAME" val=""/>
  <p:tag name="INPUTTYPE" val="0"/>
  <p:tag name="LATEXENGINEID" val="0"/>
  <p:tag name="TEMPFOLDER" val="c:\temp\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24"/>
  <p:tag name="ORIGINALWIDTH" val="3873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s}{\ensuremath{{\mathbf{s}}}}&#10;\newcommand{\bft}{\ensuremath{{\mathbf{t}}}}&#10;\newcommand{\Z}{\ensuremath{{\mathbb{Z}}}}&#10;\newcommand{\bfe}{\ensuremath{{\mathbf{e}}}}&#10;\newcommand{\ID}{\ensuremath{{\mathsf{ID}}}}&#10;&#10;&#10;&#10;\large&#10;&#10;\begin{arrowlist}&#10;\item {{\bf \color{CadetBlue}Hierarchical IBFHE}}:&#10;A keyholder for $(\ID_1,\ldots,\ID_t)$ can \\ delegate&#10;keys for $(\ID_1,\ldots,\ID_t,\ID_{t+1})$&#10;for any $\ID_{t+1}$.&#10;\end{arrowlist}&#10;\end{document}"/>
  <p:tag name="IGUANATEXSIZE" val="20"/>
  <p:tag name="IGUANATEXCURSOR" val="963"/>
  <p:tag name="TRANSPARENCY" val="True"/>
  <p:tag name="FILENAME" val=""/>
  <p:tag name="INPUTTYPE" val="0"/>
  <p:tag name="LATEXENGINEID" val="0"/>
  <p:tag name="TEMPFOLDER" val="c:\temp\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s}{\ensuremath{{\mathbf{s}}}}&#10;\newcommand{\bft}{\ensuremath{{\mathbf{t}}}}&#10;\newcommand{\Z}{\ensuremath{{\mathbb{Z}}}}&#10;\newcommand{\bfe}{\ensuremath{{\mathbf{e}}}}&#10;\newcommand{\ID}{\ensuremath{{\mathsf{ID}}}}&#10;&#10;&#10;&#10;\large&#10;&#10;\begin{arrowlist}&#10;\item {{\bf \color{CadetBlue}Properties of all known LWE-based IBE schemes}}:&#10;\end{arrowlist}&#10;&#10;\end{document}"/>
  <p:tag name="IGUANATEXSIZE" val="2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24"/>
  <p:tag name="ORIGINALWIDTH" val="4101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newcommand{\ID}{{\mathsf{ID}}}&#10;\def\vecv{{\color{OliveGreen} \mathbf{v}}}&#10;\def\vecc{{\color{CadetBlue} \mathbf{c}}}&#10;\def\vecsID{{ \mathbf{s_\ID}}}&#10;\def\veccID{{ \mathbf{c_\ID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s}{\ensuremath{{\mathbf{s}}}}&#10;\newcommand{\bft}{\ensuremath{{\mathbf{t}}}}&#10;\newcommand{\Z}{\ensuremath{{\mathbb{Z}}}}&#10;\newcommand{\bfe}{\ensuremath{{\mathbf{e}}}}&#10;&#10;&#10;&#10;\large&#10;&#10;\begin{itemize}&#10;\item Property 1 (Vectors): &#10;User secret key $\vecsID$ and ciphertext $\veccID$ &#10;are vectors in $(\Z/q\Z)^n$.  &#10;%The first coefficient of $\vecsID$ is 1.&#10;\end{itemize}&#10;&#10;\end{document}"/>
  <p:tag name="IGUANATEXSIZE" val="20"/>
  <p:tag name="IGUANATEXCURSOR" val="414"/>
  <p:tag name="TRANSPARENCY" val="True"/>
  <p:tag name="FILENAME" val=""/>
  <p:tag name="INPUTTYPE" val="0"/>
  <p:tag name="LATEXENGINEID" val="0"/>
  <p:tag name="TEMPFOLDER" val="c:\temp\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24"/>
  <p:tag name="ORIGINALWIDTH" val="4101.75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newcommand{\ID}{{\mathsf{ID}}}&#10;\def\vecv{{\color{OliveGreen} \mathbf{v}}}&#10;\def\vecc{{\color{CadetBlue} \mathbf{c}}}&#10;\def\vecsID{{ \mathbf{s_\ID}}}&#10;\def\veccID{{ \mathbf{c_\ID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s}{\ensuremath{{\mathbf{s}}}}&#10;\newcommand{\bft}{\ensuremath{{\mathbf{t}}}}&#10;\newcommand{\Z}{\ensuremath{{\mathbb{Z}}}}&#10;\newcommand{\bfe}{\ensuremath{{\mathbf{e}}}}&#10;&#10;&#10;&#10;\large&#10;&#10;\begin{itemize}&#10;\item Property 2 (Small dot product): &#10;If $\veccID$ encrypts 0 under $\ID$,&#10;then $\langle \veccID, \vecsID \rangle$ is small.&#10;\end{itemize}&#10;&#10;\end{document}"/>
  <p:tag name="IGUANATEXSIZE" val="20"/>
  <p:tag name="IGUANATEXCURSOR" val="414"/>
  <p:tag name="TRANSPARENCY" val="True"/>
  <p:tag name="FILENAME" val=""/>
  <p:tag name="INPUTTYPE" val="0"/>
  <p:tag name="LATEXENGINEID" val="0"/>
  <p:tag name="TEMPFOLDER" val="c:\temp\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42.75"/>
  <p:tag name="ORIGINALWIDTH" val="3977.25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newcommand{\ID}{{\mathsf{ID}}}&#10;\def\vecv{{\color{OliveGreen} \mathbf{v}}}&#10;\def\vecc{{\color{CadetBlue} \mathbf{c}}}&#10;\def\vecsID{{\color{OliveGreen} \mathbf{s_\ID}}}&#10;\def\veccID{{\mathbf{c_\ID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s}{\ensuremath{{\mathbf{s}}}}&#10;\newcommand{\bft}{\ensuremath{{\mathbf{t}}}}&#10;\newcommand{\Z}{\ensuremath{{\mathbb{Z}}}}&#10;\newcommand{\bfe}{\ensuremath{{\mathbf{e}}}}&#10;&#10;&#10;&#10;\large&#10;&#10;\begin{itemize}&#10;\item Property 3 (Encryptions of 0 look uniform): &#10;$\veccID$ is \\ indistinguishable from a uniform&#10;vector in $\Z_q^n$ (under LWE).&#10;\end{itemize}&#10;&#10;\end{document}"/>
  <p:tag name="IGUANATEXSIZE" val="20"/>
  <p:tag name="IGUANATEXCURSOR" val="1089"/>
  <p:tag name="TRANSPARENCY" val="True"/>
  <p:tag name="FILENAME" val=""/>
  <p:tag name="INPUTTYPE" val="0"/>
  <p:tag name="LATEXENGINEID" val="0"/>
  <p:tag name="TEMPFOLDER" val="c:\temp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b}{\ensuremath{{\mathbf{b}}}}&#10;\newcommand{\bfs}{\ensuremath{{\mathbf{s}}}}&#10;\newcommand{\bft}{\ensuremath{{\mathbf{t}}}}&#10;\newcommand{\Z}{\ensuremath{{\mathbb{Z}}}}&#10;\newcommand{\bfe}{\ensuremath{{\mathbf{e}}}}&#10;\newcommand{\F}{\ensuremath{{\mathbb{F}}}}&#10;\newcommand{\poly}{\ensuremath{{\textup{poly}}}}&#10;&#10;&#10;\large&#10;&#10;\noindent &#10;&#10;\begin{itemize}&#10;\item Learning with Error (LWE) [Regev 2005]:&#10;Typically, $q = \poly(n)$, $|\bfe|_\infty = q/\poly(n)$. &#10;Extreme setting: $q \approx 2^{\sqrt{n}}$, $|\bfe|_\infty = \poly(n)$.&#10;\end{itemize}&#10;\end{document}"/>
  <p:tag name="IGUANATEXSIZE" val="2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3.5"/>
  <p:tag name="ORIGINALWIDTH" val="1019.25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R}{\ensuremath{{\mathbf{R}}}}&#10;\newcommand{\bfB}{\ensuremath{{\mathbf{B}}}}&#10;\newcommand{\bfs}{\ensuremath{{\mathbf{s}}}}&#10;\newcommand{\bft}{\ensuremath{{\mathbf{t}}}}&#10;\newcommand{\Z}{\ensuremath{{\mathbb{Z}}}}&#10;\newcommand{\bfe}{\ensuremath{{\mathbf{e}}}}&#10;%\def\matC{{\color{OliveGreen}\mathbf{C}}} &#10;\def\matC{{\mathbf{C}}} &#10;%\def\matCz{{\color{OliveGreen}\mathbf{C}_0}} &#10;\def\matCz{{\mathbf{C}_0}} &#10;\newcommand{\bfI}{\ensuremath{{\mathbf{I}}}}&#10;&#10;&#10;&#10;\large&#10;&#10;\begin{arrowlist}&#10;\item {{\bf \color{CadetBlue}Encryption:}}&#10;\end{arrowlist}&#10;&#10;\end{document}"/>
  <p:tag name="IGUANATEXSIZE" val="20"/>
  <p:tag name="IGUANATEXCURSOR" val="1142"/>
  <p:tag name="TRANSPARENCY" val="True"/>
  <p:tag name="FILENAME" val=""/>
  <p:tag name="INPUTTYPE" val="0"/>
  <p:tag name="LATEXENGINEID" val="0"/>
  <p:tag name="TEMPFOLDER" val="c:\temp\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98.75"/>
  <p:tag name="ORIGINALWIDTH" val="3072.75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B}{\ensuremath{{\mathbf{B}}}}&#10;\newcommand{\bfs}{\ensuremath{{\mathbf{s}}}}&#10;\newcommand{\bft}{\ensuremath{{\mathbf{t}}}}&#10;\newcommand{\Z}{\ensuremath{{\mathbb{Z}}}}&#10;\newcommand{\bfe}{\ensuremath{{\mathbf{e}}}}&#10;%\def\matC{{\color{OliveGreen}\mathbf{C}}} &#10;\def\matC{{\mathbf{C}}} &#10;%\def\matCz{{\color{OliveGreen}\mathbf{C}_0}} &#10;\def\matCz{{\mathbf{C}_0}} &#10;\newcommand{\bfI}{\ensuremath{{\mathbf{I}}}}&#10;\def\vecs{{\mathbf{s}}}&#10;&#10;&#10;&#10;\large&#10;&#10;\begin{arrowlist}&#10;\item {{\bf \color{CadetBlue}Decrypt}}($\matC$): Recover $m$ from:\\&#10;$\vecs \cdot \matC&#10; = \vecs \cdot (m \cdot \bfI + \matCz)  &#10;\approx m \cdot \vecs$.\\&#10;(Recover approximate eigenvalue of $\matC$ wrt $\vecs$.)&#10;\end{arrowlist}&#10;&#10;\end{document}"/>
  <p:tag name="IGUANATEXSIZE" val="20"/>
  <p:tag name="IGUANATEXCURSOR" val="1229"/>
  <p:tag name="TRANSPARENCY" val="True"/>
  <p:tag name="FILENAME" val=""/>
  <p:tag name="INPUTTYPE" val="0"/>
  <p:tag name="LATEXENGINEID" val="0"/>
  <p:tag name="TEMPFOLDER" val="c:\temp\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7.5"/>
  <p:tag name="ORIGINALWIDTH" val="427.5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newcommand{\ID}{{\mathsf{ID}}}&#10;\def\vecv{{\color{OliveGreen} \mathbf{v}}}&#10;\def\vecc{{\color{CadetBlue} \mathbf{c}}}&#10;\def\vecsID{{ \mathbf{s_\ID}}}&#10;\def\veccID{{ \mathbf{c_\ID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G}{\ensuremath{{\mathbf{G}}}}&#10;\newcommand{\bfs}{\ensuremath{{\mathbf{s}}}}&#10;\newcommand{\bft}{\ensuremath{{\mathbf{t}}}}&#10;\newcommand{\Z}{\ensuremath{{\mathbb{Z}}}}&#10;\newcommand{\bfe}{\ensuremath{{\mathbf{e}}}}&#10;&#10;&#10;&#10;\Large&#10;&#10;$m \cdot \bfG$&#10;&#10;\end{document}"/>
  <p:tag name="IGUANATEXSIZE" val="20"/>
  <p:tag name="IGUANATEXCURSOR" val="978"/>
  <p:tag name="TRANSPARENCY" val="True"/>
  <p:tag name="FILENAME" val=""/>
  <p:tag name="INPUTTYPE" val="0"/>
  <p:tag name="LATEXENGINEID" val="0"/>
  <p:tag name="TEMPFOLDER" val="c:\temp\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5.25"/>
  <p:tag name="ORIGINALWIDTH" val="688.5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R}{\ensuremath{{\mathbf{R}}}}&#10;\newcommand{\bfB}{\ensuremath{{\mathbf{B}}}}&#10;\newcommand{\bfs}{\ensuremath{{\mathbf{s}}}}&#10;\newcommand{\bft}{\ensuremath{{\mathbf{t}}}}&#10;\newcommand{\Z}{\ensuremath{{\mathbb{Z}}}}&#10;\newcommand{\bfe}{\ensuremath{{\mathbf{e}}}}&#10;&#10;&#10;&#10;\small&#10;&#10;\noindent &#10;Encryptions\\ of 0 &#10;under $\mathsf{ID}$.&#10;&#10;\end{document}"/>
  <p:tag name="IGUANATEXSIZE" val="20"/>
  <p:tag name="IGUANATEXCURSOR" val="923"/>
  <p:tag name="TRANSPARENCY" val="True"/>
  <p:tag name="FILENAME" val=""/>
  <p:tag name="INPUTTYPE" val="0"/>
  <p:tag name="LATEXENGINEID" val="0"/>
  <p:tag name="TEMPFOLDER" val="c:\temp\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s}{\ensuremath{{\mathbf{s}}}}&#10;\newcommand{\bft}{\ensuremath{{\mathbf{t}}}}&#10;\newcommand{\Z}{\ensuremath{{\mathbb{Z}}}}&#10;\newcommand{\bfe}{\ensuremath{{\mathbf{e}}}}&#10;\newcommand{\ID}{\ensuremath{{\mathsf{ID}}}}&#10;&#10;&#10;&#10;\large&#10;&#10;\begin{arrowlist}&#10;\item {{\bf \color{CadetBlue}Informal Definition}}:&#10;\end{arrowlist}&#10;&#10;\end{document}"/>
  <p:tag name="IGUANATEXSIZE" val="2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s}{\ensuremath{{\mathbf{s}}}}&#10;\newcommand{\bft}{\ensuremath{{\mathbf{t}}}}&#10;\newcommand{\Z}{\ensuremath{{\mathbb{Z}}}}&#10;\newcommand{\bfe}{\ensuremath{{\mathbf{e}}}}&#10;\newcommand{\ID}{\ensuremath{{\mathsf{ID}}}}&#10;&#10;&#10;&#10;\large&#10;&#10;\begin{itemize}&#10;\item An ABE scheme for some relation $R$ (could be a circuit):&#10;\end{itemize}&#10;&#10;\end{document}"/>
  <p:tag name="IGUANATEXSIZE" val="2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s}{\ensuremath{{\mathbf{s}}}}&#10;\newcommand{\bft}{\ensuremath{{\mathbf{t}}}}&#10;\newcommand{\Z}{\ensuremath{{\mathbb{Z}}}}&#10;\newcommand{\bfe}{\ensuremath{{\mathbf{e}}}}&#10;\newcommand{\ID}{\ensuremath{{\mathsf{ID}}}}&#10;&#10;&#10;&#10;\large&#10;&#10;\begin{itemize}&#10;\item Ciphertexts under same $x$ can be processed homomorphically&#10;\end{itemize}&#10;&#10;\end{document}"/>
  <p:tag name="IGUANATEXSIZE" val="2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"/>
  <p:tag name="ORIGINALWIDTH" val="2465.25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s}{\ensuremath{{\mathbf{s}}}}&#10;\newcommand{\bft}{\ensuremath{{\mathbf{t}}}}&#10;\newcommand{\Z}{\ensuremath{{\mathbb{Z}}}}&#10;\newcommand{\bfe}{\ensuremath{{\mathbf{e}}}}&#10;\newcommand{\ID}{\ensuremath{{\mathsf{ID}}}}&#10;&#10;&#10;&#10;\large&#10;&#10;\begin{itemize}&#10;\item Decryption recovers $m$ if $R(x,y)=1$ &#10;\end{itemize}&#10;&#10;\end{document}"/>
  <p:tag name="IGUANATEXSIZE" val="20"/>
  <p:tag name="IGUANATEXCURSOR" val="892"/>
  <p:tag name="TRANSPARENCY" val="True"/>
  <p:tag name="FILENAME" val=""/>
  <p:tag name="INPUTTYPE" val="0"/>
  <p:tag name="LATEXENGINEID" val="0"/>
  <p:tag name="TEMPFOLDER" val="c:\temp\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6.5"/>
  <p:tag name="ORIGINALWIDTH" val="2904.75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s}{\ensuremath{{\mathbf{s}}}}&#10;\newcommand{\bft}{\ensuremath{{\mathbf{t}}}}&#10;\newcommand{\Z}{\ensuremath{{\mathbb{Z}}}}&#10;\newcommand{\bfe}{\ensuremath{{\mathbf{e}}}}&#10;\newcommand{\ID}{\ensuremath{{\mathsf{ID}}}}&#10;&#10;&#10;&#10;\large&#10;&#10;\begin{itemize}&#10;\item Ciphertext encrypts $m$ under some string $x$&#10;\end{itemize}&#10;&#10;\end{document}"/>
  <p:tag name="IGUANATEXSIZE" val="20"/>
  <p:tag name="IGUANATEXCURSOR" val="892"/>
  <p:tag name="TRANSPARENCY" val="True"/>
  <p:tag name="FILENAME" val=""/>
  <p:tag name="INPUTTYPE" val="0"/>
  <p:tag name="LATEXENGINEID" val="0"/>
  <p:tag name="TEMPFOLDER" val="c:\temp\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s}{\ensuremath{{\mathbf{s}}}}&#10;\newcommand{\bft}{\ensuremath{{\mathbf{t}}}}&#10;\newcommand{\Z}{\ensuremath{{\mathbb{Z}}}}&#10;\newcommand{\bfe}{\ensuremath{{\mathbf{e}}}}&#10;\newcommand{\ID}{\ensuremath{{\mathsf{ID}}}}&#10;&#10;&#10;&#10;\large&#10;&#10;\begin{itemize}&#10;\item User gets key for some string $y$&#10;\end{itemize}&#10;&#10;\end{document}"/>
  <p:tag name="IGUANATEXSIZE" val="20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42397</TotalTime>
  <Words>393</Words>
  <Application>Microsoft Office PowerPoint</Application>
  <PresentationFormat>On-screen Show (4:3)</PresentationFormat>
  <Paragraphs>184</Paragraphs>
  <Slides>38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Calibri</vt:lpstr>
      <vt:lpstr>Century</vt:lpstr>
      <vt:lpstr>Wingdings 2</vt:lpstr>
      <vt:lpstr>Times New Roman</vt:lpstr>
      <vt:lpstr>Segoe Print</vt:lpstr>
      <vt:lpstr>Wingdings</vt:lpstr>
      <vt:lpstr>Arial</vt:lpstr>
      <vt:lpstr>Tw Cen MT</vt:lpstr>
      <vt:lpstr>Median</vt:lpstr>
      <vt:lpstr>PowerPoint Presentation</vt:lpstr>
      <vt:lpstr>Learning with Errors (LWE)</vt:lpstr>
      <vt:lpstr>Solving Linear Equations</vt:lpstr>
      <vt:lpstr>Solving Linear Equations</vt:lpstr>
      <vt:lpstr>The Learning with Errors (LWE) Problem [Regev 2005]</vt:lpstr>
      <vt:lpstr>Why Do We Think LWE Is Hard?</vt:lpstr>
      <vt:lpstr>Why Do We Think LWE Is Hard?</vt:lpstr>
      <vt:lpstr>Why Do We Think LWE Is Hard?</vt:lpstr>
      <vt:lpstr>LWE-Based Encryption [Regev ‘05]</vt:lpstr>
      <vt:lpstr>Regev’s Cryptosystem</vt:lpstr>
      <vt:lpstr>Security</vt:lpstr>
      <vt:lpstr>Leveled FHE Based on LWE</vt:lpstr>
      <vt:lpstr>Properties of Regev’s Scheme</vt:lpstr>
      <vt:lpstr>Matrix Version of Regev (1st Attempt)</vt:lpstr>
      <vt:lpstr>Approximate Eigenvector Homomorphisms</vt:lpstr>
      <vt:lpstr>Controlling the Noise</vt:lpstr>
      <vt:lpstr>The Gadget Matrix</vt:lpstr>
      <vt:lpstr>Flattening Ciphertexts via Gadget Matrix</vt:lpstr>
      <vt:lpstr>Summary of GSW HE Scheme</vt:lpstr>
      <vt:lpstr>Identity-Based HE</vt:lpstr>
      <vt:lpstr>Identity-Based FHE (IBFHE)</vt:lpstr>
      <vt:lpstr>GSW IBE → IBFHE Compiler</vt:lpstr>
      <vt:lpstr>Attribute-Based FHE (ABFHE)</vt:lpstr>
      <vt:lpstr>Multi-Key HE</vt:lpstr>
      <vt:lpstr>Multi-Key HE</vt:lpstr>
      <vt:lpstr>Multi-Key Version of GSW</vt:lpstr>
      <vt:lpstr>Expanded Ciphertexts</vt:lpstr>
      <vt:lpstr>Expanded Ciphertexts</vt:lpstr>
      <vt:lpstr>Bootstrapping GSW</vt:lpstr>
      <vt:lpstr>Evaluating an Actual Decryption Circuit</vt:lpstr>
      <vt:lpstr>Barrington’s Theorem</vt:lpstr>
      <vt:lpstr>Width-5 Permutation Branching Programs</vt:lpstr>
      <vt:lpstr>Width-5 Permutation Branching Programs</vt:lpstr>
      <vt:lpstr>Width-5 Permutation Branching Programs</vt:lpstr>
      <vt:lpstr>Brakerski and Vaikuntanathan’s Insight</vt:lpstr>
      <vt:lpstr>Brakerski and Vaikuntanathan’s Insight</vt:lpstr>
      <vt:lpstr>Bootstrapping GSW is Fast</vt:lpstr>
      <vt:lpstr>Thank You!  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Fully Homomorphic Encryption: current State of the Art</dc:title>
  <dc:creator>Michelle</dc:creator>
  <cp:lastModifiedBy>ADMINIBM</cp:lastModifiedBy>
  <cp:revision>1332</cp:revision>
  <dcterms:created xsi:type="dcterms:W3CDTF">2006-08-16T00:00:00Z</dcterms:created>
  <dcterms:modified xsi:type="dcterms:W3CDTF">2017-03-30T19:01:00Z</dcterms:modified>
</cp:coreProperties>
</file>