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60" r:id="rId1"/>
  </p:sldMasterIdLst>
  <p:notesMasterIdLst>
    <p:notesMasterId r:id="rId53"/>
  </p:notesMasterIdLst>
  <p:sldIdLst>
    <p:sldId id="825" r:id="rId2"/>
    <p:sldId id="1167" r:id="rId3"/>
    <p:sldId id="1168" r:id="rId4"/>
    <p:sldId id="1169" r:id="rId5"/>
    <p:sldId id="1170" r:id="rId6"/>
    <p:sldId id="1171" r:id="rId7"/>
    <p:sldId id="1172" r:id="rId8"/>
    <p:sldId id="1182" r:id="rId9"/>
    <p:sldId id="1175" r:id="rId10"/>
    <p:sldId id="1176" r:id="rId11"/>
    <p:sldId id="1188" r:id="rId12"/>
    <p:sldId id="1189" r:id="rId13"/>
    <p:sldId id="1177" r:id="rId14"/>
    <p:sldId id="1178" r:id="rId15"/>
    <p:sldId id="1179" r:id="rId16"/>
    <p:sldId id="1132" r:id="rId17"/>
    <p:sldId id="1192" r:id="rId18"/>
    <p:sldId id="1133" r:id="rId19"/>
    <p:sldId id="1134" r:id="rId20"/>
    <p:sldId id="1135" r:id="rId21"/>
    <p:sldId id="1136" r:id="rId22"/>
    <p:sldId id="1190" r:id="rId23"/>
    <p:sldId id="1191" r:id="rId24"/>
    <p:sldId id="1137" r:id="rId25"/>
    <p:sldId id="1138" r:id="rId26"/>
    <p:sldId id="1139" r:id="rId27"/>
    <p:sldId id="1140" r:id="rId28"/>
    <p:sldId id="1141" r:id="rId29"/>
    <p:sldId id="1145" r:id="rId30"/>
    <p:sldId id="1146" r:id="rId31"/>
    <p:sldId id="1147" r:id="rId32"/>
    <p:sldId id="1148" r:id="rId33"/>
    <p:sldId id="1149" r:id="rId34"/>
    <p:sldId id="1150" r:id="rId35"/>
    <p:sldId id="1151" r:id="rId36"/>
    <p:sldId id="1152" r:id="rId37"/>
    <p:sldId id="1153" r:id="rId38"/>
    <p:sldId id="1154" r:id="rId39"/>
    <p:sldId id="1155" r:id="rId40"/>
    <p:sldId id="1156" r:id="rId41"/>
    <p:sldId id="1158" r:id="rId42"/>
    <p:sldId id="1159" r:id="rId43"/>
    <p:sldId id="1116" r:id="rId44"/>
    <p:sldId id="1117" r:id="rId45"/>
    <p:sldId id="1118" r:id="rId46"/>
    <p:sldId id="1119" r:id="rId47"/>
    <p:sldId id="1120" r:id="rId48"/>
    <p:sldId id="1121" r:id="rId49"/>
    <p:sldId id="1122" r:id="rId50"/>
    <p:sldId id="1123" r:id="rId51"/>
    <p:sldId id="1195" r:id="rId52"/>
  </p:sldIdLst>
  <p:sldSz cx="9144000" cy="6858000" type="screen4x3"/>
  <p:notesSz cx="6858000" cy="9144000"/>
  <p:embeddedFontLst>
    <p:embeddedFont>
      <p:font typeface="Wingdings 2" panose="05020102010507070707" pitchFamily="18" charset="2"/>
      <p:regular r:id="rId54"/>
    </p:embeddedFont>
    <p:embeddedFont>
      <p:font typeface="Bookman Old Style" panose="02050604050505020204" pitchFamily="18" charset="0"/>
      <p:regular r:id="rId55"/>
      <p:bold r:id="rId56"/>
      <p:italic r:id="rId57"/>
      <p:boldItalic r:id="rId58"/>
    </p:embeddedFont>
    <p:embeddedFont>
      <p:font typeface="cmmi6" panose="020B0604020202020204" charset="0"/>
      <p:regular r:id="rId59"/>
    </p:embeddedFont>
    <p:embeddedFont>
      <p:font typeface="Tw Cen MT" panose="020B0602020104020603" pitchFamily="34" charset="0"/>
      <p:regular r:id="rId60"/>
      <p:bold r:id="rId61"/>
      <p:italic r:id="rId62"/>
      <p:boldItalic r:id="rId63"/>
    </p:embeddedFont>
    <p:embeddedFont>
      <p:font typeface="Tahoma" panose="020B0604030504040204" pitchFamily="34" charset="0"/>
      <p:regular r:id="rId64"/>
      <p:bold r:id="rId65"/>
    </p:embeddedFont>
    <p:embeddedFont>
      <p:font typeface="Cambria Math" panose="02040503050406030204" pitchFamily="18" charset="0"/>
      <p:regular r:id="rId66"/>
    </p:embeddedFont>
    <p:embeddedFont>
      <p:font typeface="Calibri" panose="020F0502020204030204" pitchFamily="34" charset="0"/>
      <p:regular r:id="rId67"/>
      <p:bold r:id="rId68"/>
      <p:italic r:id="rId69"/>
      <p:boldItalic r:id="rId70"/>
    </p:embeddedFont>
  </p:embeddedFontLst>
  <p:custDataLst>
    <p:tags r:id="rId7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D5D"/>
    <a:srgbClr val="83D64A"/>
    <a:srgbClr val="00B400"/>
    <a:srgbClr val="89FF89"/>
    <a:srgbClr val="E9AF8B"/>
    <a:srgbClr val="008000"/>
    <a:srgbClr val="A6C2DA"/>
    <a:srgbClr val="FF7D7D"/>
    <a:srgbClr val="8FB3AA"/>
    <a:srgbClr val="5DF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27" autoAdjust="0"/>
    <p:restoredTop sz="94660"/>
  </p:normalViewPr>
  <p:slideViewPr>
    <p:cSldViewPr>
      <p:cViewPr varScale="1">
        <p:scale>
          <a:sx n="72" d="100"/>
          <a:sy n="72" d="100"/>
        </p:scale>
        <p:origin x="96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63" Type="http://schemas.openxmlformats.org/officeDocument/2006/relationships/font" Target="fonts/font10.fntdata"/><Relationship Id="rId68" Type="http://schemas.openxmlformats.org/officeDocument/2006/relationships/font" Target="fonts/font15.fntdata"/><Relationship Id="rId7" Type="http://schemas.openxmlformats.org/officeDocument/2006/relationships/slide" Target="slides/slide6.xml"/><Relationship Id="rId71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61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Relationship Id="rId67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font" Target="fonts/font17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4BEAC-E005-4952-BC2E-B6DF74B63C24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57EF-200C-46F5-8C56-8DDEBEAA9E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65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Albrecht,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Farshim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Faugere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Perret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05A1E-38D4-446D-B41E-C5DED3595F1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76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8250E1-A321-4585-BBA1-3401048343F6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22337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.xml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0.png"/><Relationship Id="rId5" Type="http://schemas.openxmlformats.org/officeDocument/2006/relationships/tags" Target="../tags/tag6.xml"/><Relationship Id="rId10" Type="http://schemas.openxmlformats.org/officeDocument/2006/relationships/image" Target="../media/image9.png"/><Relationship Id="rId4" Type="http://schemas.openxmlformats.org/officeDocument/2006/relationships/tags" Target="../tags/tag5.xml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14.png"/><Relationship Id="rId5" Type="http://schemas.openxmlformats.org/officeDocument/2006/relationships/tags" Target="../tags/tag11.xml"/><Relationship Id="rId10" Type="http://schemas.openxmlformats.org/officeDocument/2006/relationships/image" Target="../media/image13.png"/><Relationship Id="rId4" Type="http://schemas.openxmlformats.org/officeDocument/2006/relationships/tags" Target="../tags/tag10.xml"/><Relationship Id="rId9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image" Target="../media/image20.png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tags" Target="../tags/tag14.xml"/><Relationship Id="rId16" Type="http://schemas.openxmlformats.org/officeDocument/2006/relationships/image" Target="../media/image23.pn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18.png"/><Relationship Id="rId5" Type="http://schemas.openxmlformats.org/officeDocument/2006/relationships/tags" Target="../tags/tag17.xml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tags" Target="../tags/tag16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26.xml"/><Relationship Id="rId7" Type="http://schemas.openxmlformats.org/officeDocument/2006/relationships/image" Target="../media/image27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1.png"/><Relationship Id="rId5" Type="http://schemas.openxmlformats.org/officeDocument/2006/relationships/tags" Target="../tags/tag28.xml"/><Relationship Id="rId10" Type="http://schemas.openxmlformats.org/officeDocument/2006/relationships/image" Target="../media/image30.png"/><Relationship Id="rId4" Type="http://schemas.openxmlformats.org/officeDocument/2006/relationships/tags" Target="../tags/tag27.xml"/><Relationship Id="rId9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image" Target="../media/image36.pn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tags" Target="../tags/tag30.xml"/><Relationship Id="rId16" Type="http://schemas.openxmlformats.org/officeDocument/2006/relationships/image" Target="../media/image39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34.png"/><Relationship Id="rId5" Type="http://schemas.openxmlformats.org/officeDocument/2006/relationships/tags" Target="../tags/tag33.xml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tags" Target="../tags/tag32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6050037"/>
            <a:ext cx="6705600" cy="685800"/>
          </a:xfrm>
        </p:spPr>
        <p:txBody>
          <a:bodyPr>
            <a:normAutofit/>
          </a:bodyPr>
          <a:lstStyle/>
          <a:p>
            <a:r>
              <a:rPr lang="en-US" dirty="0"/>
              <a:t>Spring School on </a:t>
            </a:r>
            <a:r>
              <a:rPr lang="en-US" dirty="0" smtClean="0"/>
              <a:t>Lattice-Based Crypto, Oxford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3723382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Craig Gentry</a:t>
            </a:r>
          </a:p>
          <a:p>
            <a:pPr algn="ctr"/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IBM T.J. Watson Research Center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044184"/>
            <a:ext cx="26670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March 2017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905000"/>
            <a:ext cx="9144000" cy="66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4400" dirty="0" smtClean="0">
                <a:solidFill>
                  <a:srgbClr val="A6C2DA"/>
                </a:solidFill>
              </a:rPr>
              <a:t>Fully Homomorphic Encryption</a:t>
            </a:r>
            <a:endParaRPr lang="en-US" sz="3200" dirty="0" smtClean="0">
              <a:solidFill>
                <a:srgbClr val="A6C2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8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SWHE with Integers: Public Key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Secret key is an odd p</a:t>
            </a:r>
            <a:r>
              <a:rPr lang="en-US" dirty="0" smtClean="0"/>
              <a:t> </a:t>
            </a:r>
            <a:r>
              <a:rPr lang="en-US" dirty="0"/>
              <a:t>as </a:t>
            </a:r>
            <a:r>
              <a:rPr lang="en-US" dirty="0" smtClean="0"/>
              <a:t>before</a:t>
            </a:r>
          </a:p>
          <a:p>
            <a:pPr lvl="6"/>
            <a:endParaRPr lang="en-US" dirty="0"/>
          </a:p>
          <a:p>
            <a:r>
              <a:rPr lang="en-US" dirty="0"/>
              <a:t>Public key has many “encryptions of 0”</a:t>
            </a:r>
          </a:p>
          <a:p>
            <a:pPr lvl="1"/>
            <a:r>
              <a:rPr lang="en-US" dirty="0"/>
              <a:t>x</a:t>
            </a:r>
            <a:r>
              <a:rPr lang="en-US" baseline="-25000" dirty="0"/>
              <a:t>i</a:t>
            </a:r>
            <a:r>
              <a:rPr lang="en-US" dirty="0"/>
              <a:t> = 2r</a:t>
            </a:r>
            <a:r>
              <a:rPr lang="en-US" baseline="-25000" dirty="0"/>
              <a:t>i</a:t>
            </a:r>
            <a:r>
              <a:rPr lang="en-US" dirty="0"/>
              <a:t> +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i</a:t>
            </a:r>
            <a:r>
              <a:rPr lang="en-US" dirty="0" err="1" smtClean="0"/>
              <a:t>p</a:t>
            </a:r>
            <a:endParaRPr lang="en-US" dirty="0" smtClean="0"/>
          </a:p>
          <a:p>
            <a:pPr lvl="7"/>
            <a:endParaRPr lang="en-US" baseline="-25000" dirty="0"/>
          </a:p>
          <a:p>
            <a:r>
              <a:rPr lang="en-US" dirty="0" smtClean="0">
                <a:solidFill>
                  <a:srgbClr val="0000FF"/>
                </a:solidFill>
              </a:rPr>
              <a:t>E</a:t>
            </a:r>
            <a:r>
              <a:rPr lang="en-US" dirty="0" smtClean="0"/>
              <a:t>(</a:t>
            </a:r>
            <a:r>
              <a:rPr lang="en-US" dirty="0" err="1" smtClean="0"/>
              <a:t>pk</a:t>
            </a:r>
            <a:r>
              <a:rPr lang="en-US" dirty="0"/>
              <a:t>, m) = </a:t>
            </a:r>
            <a:r>
              <a:rPr lang="en-US" dirty="0" err="1"/>
              <a:t>m+subset-sum</a:t>
            </a:r>
            <a:r>
              <a:rPr lang="en-US" dirty="0"/>
              <a:t>(x</a:t>
            </a:r>
            <a:r>
              <a:rPr lang="en-US" baseline="-25000" dirty="0"/>
              <a:t>i</a:t>
            </a:r>
            <a:r>
              <a:rPr lang="en-US" dirty="0"/>
              <a:t>’s</a:t>
            </a:r>
            <a:r>
              <a:rPr lang="en-US" dirty="0" smtClean="0"/>
              <a:t>)</a:t>
            </a:r>
          </a:p>
          <a:p>
            <a:pPr lvl="7"/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D</a:t>
            </a:r>
            <a:r>
              <a:rPr lang="en-US" dirty="0" smtClean="0"/>
              <a:t>(</a:t>
            </a:r>
            <a:r>
              <a:rPr lang="en-US" dirty="0" err="1" smtClean="0"/>
              <a:t>sk</a:t>
            </a:r>
            <a:r>
              <a:rPr lang="en-US" dirty="0"/>
              <a:t>, c) = (c mod p</a:t>
            </a:r>
            <a:r>
              <a:rPr lang="en-US" dirty="0" smtClean="0"/>
              <a:t>) </a:t>
            </a:r>
            <a:r>
              <a:rPr lang="en-US" dirty="0"/>
              <a:t>mod 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76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Ciphertext</a:t>
            </a:r>
            <a:r>
              <a:rPr lang="en-US" dirty="0" smtClean="0"/>
              <a:t> Packing / Batching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Instead of one, select many integer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k</a:t>
            </a:r>
            <a:r>
              <a:rPr lang="en-US" dirty="0" err="1" smtClean="0"/>
              <a:t>’s</a:t>
            </a:r>
            <a:r>
              <a:rPr lang="en-US" dirty="0" smtClean="0"/>
              <a:t>, k in [t].</a:t>
            </a:r>
          </a:p>
          <a:p>
            <a:r>
              <a:rPr lang="en-US" dirty="0" smtClean="0"/>
              <a:t>Public keys includes:</a:t>
            </a:r>
          </a:p>
          <a:p>
            <a:pPr lvl="1"/>
            <a:r>
              <a:rPr lang="en-US" dirty="0" smtClean="0"/>
              <a:t>x</a:t>
            </a:r>
            <a:r>
              <a:rPr lang="en-US" baseline="-25000" dirty="0" smtClean="0"/>
              <a:t>i</a:t>
            </a:r>
            <a:r>
              <a:rPr lang="en-US" dirty="0" smtClean="0"/>
              <a:t> such that x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2r</a:t>
            </a:r>
            <a:r>
              <a:rPr lang="en-US" baseline="-25000" dirty="0" smtClean="0"/>
              <a:t>ik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ik</a:t>
            </a:r>
            <a:r>
              <a:rPr lang="en-US" dirty="0" err="1" smtClean="0"/>
              <a:t>p</a:t>
            </a:r>
            <a:r>
              <a:rPr lang="en-US" baseline="-25000" dirty="0" err="1" smtClean="0"/>
              <a:t>k</a:t>
            </a:r>
            <a:r>
              <a:rPr lang="en-US" dirty="0" smtClean="0"/>
              <a:t> for all k (encrypt 0 vectors).</a:t>
            </a:r>
          </a:p>
          <a:p>
            <a:pPr lvl="1"/>
            <a:r>
              <a:rPr lang="en-US" dirty="0" smtClean="0"/>
              <a:t>Additional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 that encrypt basis vectors {e</a:t>
            </a:r>
            <a:r>
              <a:rPr lang="en-US" baseline="-25000" dirty="0" smtClean="0"/>
              <a:t>1,…,</a:t>
            </a:r>
            <a:r>
              <a:rPr lang="en-US" dirty="0" smtClean="0"/>
              <a:t>e</a:t>
            </a:r>
            <a:r>
              <a:rPr lang="en-US" baseline="-25000" dirty="0" smtClean="0"/>
              <a:t>t</a:t>
            </a:r>
            <a:r>
              <a:rPr lang="en-US" dirty="0" smtClean="0"/>
              <a:t>}.</a:t>
            </a:r>
          </a:p>
          <a:p>
            <a:r>
              <a:rPr lang="en-US" dirty="0" smtClean="0"/>
              <a:t>Can operate on encrypted bit-vectors component-wise, in parallel.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46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6868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Reduction: </a:t>
            </a:r>
          </a:p>
          <a:p>
            <a:pPr lvl="1"/>
            <a:r>
              <a:rPr lang="en-US" dirty="0" smtClean="0"/>
              <a:t>If “approximate </a:t>
            </a:r>
            <a:r>
              <a:rPr lang="en-US" dirty="0" err="1" smtClean="0"/>
              <a:t>gcd</a:t>
            </a:r>
            <a:r>
              <a:rPr lang="en-US" dirty="0" smtClean="0"/>
              <a:t>” problem is hard, then the scheme is semantically secure.</a:t>
            </a:r>
          </a:p>
          <a:p>
            <a:pPr lvl="8"/>
            <a:endParaRPr lang="en-US" dirty="0" smtClean="0"/>
          </a:p>
          <a:p>
            <a:pPr eaLnBrk="1" hangingPunct="1"/>
            <a:r>
              <a:rPr lang="en-US" dirty="0" smtClean="0"/>
              <a:t>Approximate GCD Problem:</a:t>
            </a:r>
          </a:p>
          <a:p>
            <a:pPr lvl="1"/>
            <a:r>
              <a:rPr lang="en-US" dirty="0" smtClean="0"/>
              <a:t>Given many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 +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i</a:t>
            </a:r>
            <a:r>
              <a:rPr lang="en-US" dirty="0" err="1" smtClean="0">
                <a:cs typeface="Times New Roman"/>
              </a:rPr>
              <a:t>∙</a:t>
            </a:r>
            <a:r>
              <a:rPr lang="en-US" dirty="0" err="1"/>
              <a:t>p</a:t>
            </a:r>
            <a:r>
              <a:rPr lang="en-US" dirty="0" smtClean="0"/>
              <a:t> (approx multiples of p), output p.</a:t>
            </a:r>
          </a:p>
          <a:p>
            <a:pPr lvl="1"/>
            <a:r>
              <a:rPr lang="en-US" dirty="0" smtClean="0"/>
              <a:t>Example </a:t>
            </a:r>
            <a:r>
              <a:rPr lang="en-US" dirty="0" err="1" smtClean="0"/>
              <a:t>params</a:t>
            </a:r>
            <a:r>
              <a:rPr lang="en-US" dirty="0" smtClean="0"/>
              <a:t>: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 ~ 2</a:t>
            </a:r>
            <a:r>
              <a:rPr lang="en-US" baseline="30000" dirty="0" smtClean="0">
                <a:cs typeface="Times New Roman"/>
              </a:rPr>
              <a:t>Ω</a:t>
            </a:r>
            <a:r>
              <a:rPr lang="en-US" baseline="30000" dirty="0" smtClean="0"/>
              <a:t>(</a:t>
            </a:r>
            <a:r>
              <a:rPr lang="el-GR" baseline="30000" dirty="0" smtClean="0">
                <a:cs typeface="Tahoma"/>
              </a:rPr>
              <a:t>λ</a:t>
            </a:r>
            <a:r>
              <a:rPr lang="en-US" baseline="30000" dirty="0" smtClean="0"/>
              <a:t>)</a:t>
            </a:r>
            <a:r>
              <a:rPr lang="en-US" dirty="0" smtClean="0"/>
              <a:t>, p ~ 2</a:t>
            </a:r>
            <a:r>
              <a:rPr lang="en-US" baseline="30000" dirty="0" smtClean="0">
                <a:cs typeface="Times New Roman"/>
              </a:rPr>
              <a:t>Ω</a:t>
            </a:r>
            <a:r>
              <a:rPr lang="en-US" baseline="30000" dirty="0" smtClean="0"/>
              <a:t>(</a:t>
            </a:r>
            <a:r>
              <a:rPr lang="el-GR" baseline="30000" dirty="0" smtClean="0">
                <a:cs typeface="Tahoma"/>
              </a:rPr>
              <a:t>λ</a:t>
            </a:r>
            <a:r>
              <a:rPr lang="en-US" baseline="30000" dirty="0" smtClean="0"/>
              <a:t>^2)</a:t>
            </a:r>
            <a:r>
              <a:rPr lang="en-US" dirty="0" smtClean="0"/>
              <a:t>,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i</a:t>
            </a:r>
            <a:r>
              <a:rPr lang="en-US" dirty="0" smtClean="0"/>
              <a:t> ~ 2</a:t>
            </a:r>
            <a:r>
              <a:rPr lang="en-US" baseline="30000" dirty="0" smtClean="0">
                <a:cs typeface="Times New Roman"/>
              </a:rPr>
              <a:t>Ω</a:t>
            </a:r>
            <a:r>
              <a:rPr lang="en-US" baseline="30000" dirty="0" smtClean="0"/>
              <a:t>(</a:t>
            </a:r>
            <a:r>
              <a:rPr lang="el-GR" baseline="30000" dirty="0" smtClean="0">
                <a:cs typeface="Tahoma"/>
              </a:rPr>
              <a:t>λ</a:t>
            </a:r>
            <a:r>
              <a:rPr lang="en-US" baseline="30000" dirty="0" smtClean="0"/>
              <a:t>^5)</a:t>
            </a:r>
            <a:r>
              <a:rPr lang="en-US" dirty="0" smtClean="0"/>
              <a:t>, where </a:t>
            </a:r>
            <a:r>
              <a:rPr lang="el-GR" sz="2400" dirty="0" smtClean="0">
                <a:cs typeface="Tahoma"/>
              </a:rPr>
              <a:t>λ</a:t>
            </a:r>
            <a:r>
              <a:rPr lang="en-US" dirty="0" smtClean="0"/>
              <a:t> is the security parameter</a:t>
            </a:r>
            <a:endParaRPr lang="en-US" baseline="30000" dirty="0" smtClean="0"/>
          </a:p>
          <a:p>
            <a:pPr lvl="2"/>
            <a:r>
              <a:rPr lang="en-US" dirty="0" smtClean="0"/>
              <a:t>Best known attacks for these </a:t>
            </a:r>
            <a:r>
              <a:rPr lang="en-US" dirty="0" err="1" smtClean="0"/>
              <a:t>params</a:t>
            </a:r>
            <a:r>
              <a:rPr lang="en-US" dirty="0" smtClean="0"/>
              <a:t> (lattices) require 2</a:t>
            </a:r>
            <a:r>
              <a:rPr lang="el-GR" baseline="30000" dirty="0" smtClean="0">
                <a:cs typeface="Tahoma"/>
              </a:rPr>
              <a:t>λ</a:t>
            </a:r>
            <a:r>
              <a:rPr lang="en-US" dirty="0" smtClean="0"/>
              <a:t> time</a:t>
            </a:r>
          </a:p>
          <a:p>
            <a:r>
              <a:rPr lang="en-US" dirty="0" err="1" smtClean="0"/>
              <a:t>Approx</a:t>
            </a:r>
            <a:r>
              <a:rPr lang="en-US" dirty="0" smtClean="0"/>
              <a:t> GCD modified when there are many p</a:t>
            </a:r>
            <a:r>
              <a:rPr lang="en-US" baseline="-25000" dirty="0" smtClean="0"/>
              <a:t>i</a:t>
            </a:r>
            <a:r>
              <a:rPr lang="en-US" dirty="0" smtClean="0"/>
              <a:t>’s.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SWHE with Integers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5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72808"/>
            <a:ext cx="8686800" cy="4827992"/>
          </a:xfrm>
        </p:spPr>
        <p:txBody>
          <a:bodyPr>
            <a:normAutofit/>
          </a:bodyPr>
          <a:lstStyle/>
          <a:p>
            <a:r>
              <a:rPr lang="en-US" dirty="0" smtClean="0"/>
              <a:t>ADD: c = c</a:t>
            </a:r>
            <a:r>
              <a:rPr lang="en-US" baseline="-25000" dirty="0" smtClean="0"/>
              <a:t>1</a:t>
            </a:r>
            <a:r>
              <a:rPr lang="en-US" dirty="0" smtClean="0">
                <a:latin typeface="Times New Roman"/>
                <a:cs typeface="Times New Roman"/>
              </a:rPr>
              <a:t>+</a:t>
            </a:r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Noise of c is [c]</a:t>
            </a:r>
            <a:r>
              <a:rPr lang="en-US" baseline="-25000" dirty="0">
                <a:solidFill>
                  <a:srgbClr val="0070C0"/>
                </a:solidFill>
              </a:rPr>
              <a:t>p</a:t>
            </a:r>
            <a:r>
              <a:rPr lang="en-US" dirty="0" smtClean="0">
                <a:solidFill>
                  <a:srgbClr val="0070C0"/>
                </a:solidFill>
              </a:rPr>
              <a:t> = [c mod p] = sum of noises [c</a:t>
            </a:r>
            <a:r>
              <a:rPr lang="en-US" baseline="-25000" dirty="0" smtClean="0">
                <a:solidFill>
                  <a:srgbClr val="0070C0"/>
                </a:solidFill>
              </a:rPr>
              <a:t>1</a:t>
            </a:r>
            <a:r>
              <a:rPr lang="en-US" dirty="0" smtClean="0">
                <a:solidFill>
                  <a:srgbClr val="0070C0"/>
                </a:solidFill>
              </a:rPr>
              <a:t>]</a:t>
            </a:r>
            <a:r>
              <a:rPr lang="en-US" baseline="-25000" dirty="0">
                <a:solidFill>
                  <a:srgbClr val="0070C0"/>
                </a:solidFill>
              </a:rPr>
              <a:t>p</a:t>
            </a:r>
            <a:r>
              <a:rPr lang="en-US" dirty="0" smtClean="0">
                <a:solidFill>
                  <a:srgbClr val="0070C0"/>
                </a:solidFill>
              </a:rPr>
              <a:t> and [c</a:t>
            </a:r>
            <a:r>
              <a:rPr lang="en-US" baseline="-25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]</a:t>
            </a:r>
            <a:r>
              <a:rPr lang="en-US" baseline="-25000" dirty="0">
                <a:solidFill>
                  <a:srgbClr val="0070C0"/>
                </a:solidFill>
              </a:rPr>
              <a:t>p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pPr lvl="1"/>
            <a:r>
              <a:rPr lang="en-US" i="1" dirty="0" smtClean="0"/>
              <a:t>Unless</a:t>
            </a:r>
            <a:r>
              <a:rPr lang="en-US" dirty="0" smtClean="0"/>
              <a:t> this sum is bigger than p (decryption error).</a:t>
            </a:r>
          </a:p>
          <a:p>
            <a:r>
              <a:rPr lang="en-US" dirty="0" smtClean="0"/>
              <a:t>MULT: c = c</a:t>
            </a:r>
            <a:r>
              <a:rPr lang="en-US" baseline="-25000" dirty="0" smtClean="0"/>
              <a:t>1</a:t>
            </a:r>
            <a:r>
              <a:rPr lang="en-US" dirty="0" smtClean="0">
                <a:latin typeface="Times New Roman"/>
                <a:cs typeface="Times New Roman"/>
              </a:rPr>
              <a:t>∙</a:t>
            </a:r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Noise [c]</a:t>
            </a:r>
            <a:r>
              <a:rPr lang="en-US" baseline="-25000" dirty="0">
                <a:solidFill>
                  <a:srgbClr val="0070C0"/>
                </a:solidFill>
              </a:rPr>
              <a:t>p</a:t>
            </a:r>
            <a:r>
              <a:rPr lang="en-US" dirty="0" smtClean="0">
                <a:solidFill>
                  <a:srgbClr val="0070C0"/>
                </a:solidFill>
              </a:rPr>
              <a:t> is product of noises</a:t>
            </a:r>
            <a:r>
              <a:rPr lang="en-US" dirty="0" smtClean="0"/>
              <a:t>, </a:t>
            </a:r>
            <a:r>
              <a:rPr lang="en-US" i="1" dirty="0" smtClean="0"/>
              <a:t>unless</a:t>
            </a:r>
            <a:r>
              <a:rPr lang="en-US" dirty="0" smtClean="0"/>
              <a:t> product &gt; p.</a:t>
            </a:r>
          </a:p>
          <a:p>
            <a:pPr lvl="2"/>
            <a:r>
              <a:rPr lang="en-US" dirty="0" smtClean="0"/>
              <a:t>(q</a:t>
            </a:r>
            <a:r>
              <a:rPr lang="en-US" baseline="-25000" dirty="0" smtClean="0"/>
              <a:t>1</a:t>
            </a:r>
            <a:r>
              <a:rPr lang="en-US" dirty="0"/>
              <a:t>p</a:t>
            </a:r>
            <a:r>
              <a:rPr lang="en-US" dirty="0" smtClean="0"/>
              <a:t>+e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r>
              <a:rPr lang="en-US" dirty="0" smtClean="0">
                <a:latin typeface="Times New Roman"/>
                <a:cs typeface="Times New Roman"/>
              </a:rPr>
              <a:t>∙</a:t>
            </a:r>
            <a:r>
              <a:rPr lang="en-US" dirty="0" smtClean="0"/>
              <a:t>(q</a:t>
            </a:r>
            <a:r>
              <a:rPr lang="en-US" baseline="-25000" dirty="0" smtClean="0"/>
              <a:t>2</a:t>
            </a:r>
            <a:r>
              <a:rPr lang="en-US" dirty="0"/>
              <a:t>p</a:t>
            </a:r>
            <a:r>
              <a:rPr lang="en-US" dirty="0" smtClean="0"/>
              <a:t>+e</a:t>
            </a:r>
            <a:r>
              <a:rPr lang="en-US" baseline="-25000" dirty="0" smtClean="0"/>
              <a:t>2</a:t>
            </a:r>
            <a:r>
              <a:rPr lang="en-US" dirty="0" smtClean="0"/>
              <a:t>) = (q</a:t>
            </a:r>
            <a:r>
              <a:rPr lang="en-US" baseline="-25000" dirty="0" smtClean="0"/>
              <a:t>1</a:t>
            </a:r>
            <a:r>
              <a:rPr lang="en-US" dirty="0" smtClean="0"/>
              <a:t>q</a:t>
            </a:r>
            <a:r>
              <a:rPr lang="en-US" baseline="-25000" dirty="0" smtClean="0"/>
              <a:t>2</a:t>
            </a:r>
            <a:r>
              <a:rPr lang="en-US" dirty="0" smtClean="0"/>
              <a:t>p+q</a:t>
            </a:r>
            <a:r>
              <a:rPr lang="en-US" baseline="-25000" dirty="0" smtClean="0"/>
              <a:t>1</a:t>
            </a:r>
            <a:r>
              <a:rPr lang="en-US" dirty="0" smtClean="0"/>
              <a:t>e</a:t>
            </a:r>
            <a:r>
              <a:rPr lang="en-US" baseline="-25000" dirty="0" smtClean="0"/>
              <a:t>2</a:t>
            </a:r>
            <a:r>
              <a:rPr lang="en-US" dirty="0" smtClean="0"/>
              <a:t>+e</a:t>
            </a:r>
            <a:r>
              <a:rPr lang="en-US" baseline="-25000" dirty="0" smtClean="0"/>
              <a:t>1</a:t>
            </a:r>
            <a:r>
              <a:rPr lang="en-US" dirty="0" smtClean="0"/>
              <a:t>q</a:t>
            </a:r>
            <a:r>
              <a:rPr lang="en-US" baseline="-25000" dirty="0" smtClean="0"/>
              <a:t>2</a:t>
            </a:r>
            <a:r>
              <a:rPr lang="en-US" dirty="0" smtClean="0"/>
              <a:t>)p + e</a:t>
            </a:r>
            <a:r>
              <a:rPr lang="en-US" baseline="-25000" dirty="0" smtClean="0"/>
              <a:t>1</a:t>
            </a:r>
            <a:r>
              <a:rPr lang="en-US" dirty="0" smtClean="0"/>
              <a:t>e</a:t>
            </a:r>
            <a:r>
              <a:rPr lang="en-US" baseline="-25000" dirty="0" smtClean="0"/>
              <a:t>2</a:t>
            </a:r>
            <a:r>
              <a:rPr lang="en-US" dirty="0" smtClean="0"/>
              <a:t>.</a:t>
            </a:r>
          </a:p>
          <a:p>
            <a:r>
              <a:rPr lang="en-US" dirty="0" smtClean="0"/>
              <a:t>Function f: c </a:t>
            </a:r>
            <a:r>
              <a:rPr lang="en-US" dirty="0" smtClean="0">
                <a:latin typeface="Times New Roman"/>
                <a:cs typeface="Times New Roman"/>
              </a:rPr>
              <a:t>=</a:t>
            </a:r>
            <a:r>
              <a:rPr lang="en-US" dirty="0" smtClean="0"/>
              <a:t> f(c</a:t>
            </a:r>
            <a:r>
              <a:rPr lang="en-US" baseline="-25000" dirty="0" smtClean="0"/>
              <a:t>1</a:t>
            </a:r>
            <a:r>
              <a:rPr lang="en-US" dirty="0" smtClean="0"/>
              <a:t>,…,c</a:t>
            </a:r>
            <a:r>
              <a:rPr lang="en-US" baseline="-25000" dirty="0" smtClean="0"/>
              <a:t>t</a:t>
            </a:r>
            <a:r>
              <a:rPr lang="en-US" dirty="0" smtClean="0"/>
              <a:t>). 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Noise [c]</a:t>
            </a:r>
            <a:r>
              <a:rPr lang="en-US" baseline="-25000" dirty="0">
                <a:solidFill>
                  <a:srgbClr val="0070C0"/>
                </a:solidFill>
              </a:rPr>
              <a:t>p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Times New Roman"/>
                <a:cs typeface="Times New Roman"/>
              </a:rPr>
              <a:t>=</a:t>
            </a:r>
            <a:r>
              <a:rPr lang="en-US" dirty="0" smtClean="0">
                <a:solidFill>
                  <a:srgbClr val="0070C0"/>
                </a:solidFill>
              </a:rPr>
              <a:t> f([c</a:t>
            </a:r>
            <a:r>
              <a:rPr lang="en-US" baseline="-25000" dirty="0" smtClean="0">
                <a:solidFill>
                  <a:srgbClr val="0070C0"/>
                </a:solidFill>
              </a:rPr>
              <a:t>1</a:t>
            </a:r>
            <a:r>
              <a:rPr lang="en-US" dirty="0" smtClean="0">
                <a:solidFill>
                  <a:srgbClr val="0070C0"/>
                </a:solidFill>
              </a:rPr>
              <a:t>]</a:t>
            </a:r>
            <a:r>
              <a:rPr lang="en-US" baseline="-25000" dirty="0">
                <a:solidFill>
                  <a:srgbClr val="0070C0"/>
                </a:solidFill>
              </a:rPr>
              <a:t>p</a:t>
            </a:r>
            <a:r>
              <a:rPr lang="en-US" dirty="0" smtClean="0">
                <a:solidFill>
                  <a:srgbClr val="0070C0"/>
                </a:solidFill>
              </a:rPr>
              <a:t>,…,[</a:t>
            </a:r>
            <a:r>
              <a:rPr lang="en-US" dirty="0" err="1" smtClean="0">
                <a:solidFill>
                  <a:srgbClr val="0070C0"/>
                </a:solidFill>
              </a:rPr>
              <a:t>c</a:t>
            </a:r>
            <a:r>
              <a:rPr lang="en-US" baseline="-25000" dirty="0" err="1" smtClean="0">
                <a:solidFill>
                  <a:srgbClr val="0070C0"/>
                </a:solidFill>
              </a:rPr>
              <a:t>t</a:t>
            </a:r>
            <a:r>
              <a:rPr lang="en-US" dirty="0" smtClean="0">
                <a:solidFill>
                  <a:srgbClr val="0070C0"/>
                </a:solidFill>
              </a:rPr>
              <a:t>]</a:t>
            </a:r>
            <a:r>
              <a:rPr lang="en-US" baseline="-25000" dirty="0">
                <a:solidFill>
                  <a:srgbClr val="0070C0"/>
                </a:solidFill>
              </a:rPr>
              <a:t>p</a:t>
            </a:r>
            <a:r>
              <a:rPr lang="en-US" dirty="0" smtClean="0">
                <a:solidFill>
                  <a:srgbClr val="0070C0"/>
                </a:solidFill>
              </a:rPr>
              <a:t>) – i.e., f applied to noises.</a:t>
            </a:r>
          </a:p>
          <a:p>
            <a:pPr lvl="1"/>
            <a:r>
              <a:rPr lang="en-US" dirty="0" smtClean="0"/>
              <a:t>Rough approximation: </a:t>
            </a:r>
          </a:p>
          <a:p>
            <a:pPr lvl="2"/>
            <a:r>
              <a:rPr lang="en-US" dirty="0" smtClean="0"/>
              <a:t>Noise magnitude increases exponentially with degree of f.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988552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Homomorphic</a:t>
            </a:r>
            <a:r>
              <a:rPr lang="en-US" dirty="0" smtClean="0"/>
              <a:t> Ops and </a:t>
            </a:r>
            <a:r>
              <a:rPr lang="en-US" dirty="0"/>
              <a:t>t</a:t>
            </a:r>
            <a:r>
              <a:rPr lang="en-US" dirty="0" smtClean="0"/>
              <a:t>he Noise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39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5928" y="1911888"/>
            <a:ext cx="8515672" cy="4107912"/>
          </a:xfrm>
        </p:spPr>
        <p:txBody>
          <a:bodyPr>
            <a:normAutofit/>
          </a:bodyPr>
          <a:lstStyle/>
          <a:p>
            <a:r>
              <a:rPr lang="en-US" dirty="0" err="1" smtClean="0"/>
              <a:t>Ciphertexts</a:t>
            </a:r>
            <a:r>
              <a:rPr lang="en-US" dirty="0" smtClean="0"/>
              <a:t> must be large to let noise “room to grow”.</a:t>
            </a:r>
          </a:p>
          <a:p>
            <a:pPr lvl="1"/>
            <a:r>
              <a:rPr lang="en-US" dirty="0" smtClean="0"/>
              <a:t>Noise grows exponentially with degree.  </a:t>
            </a:r>
          </a:p>
          <a:p>
            <a:pPr lvl="2"/>
            <a:r>
              <a:rPr lang="en-US" dirty="0" smtClean="0"/>
              <a:t>Bit-length of noise grows linearly with degree.</a:t>
            </a:r>
          </a:p>
          <a:p>
            <a:pPr lvl="1"/>
            <a:r>
              <a:rPr lang="en-US" dirty="0" err="1" smtClean="0"/>
              <a:t>Ciphertext</a:t>
            </a:r>
            <a:r>
              <a:rPr lang="en-US" dirty="0" smtClean="0"/>
              <a:t> size grows linearly with degree.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Noise Problem Hurts Efficiency.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38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722437"/>
            <a:ext cx="9044880" cy="5135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Fantasy:</a:t>
            </a:r>
          </a:p>
          <a:p>
            <a:pPr lvl="1"/>
            <a:r>
              <a:rPr lang="en-US" dirty="0" smtClean="0"/>
              <a:t>Noise doesn’t grow exponentially with degree.</a:t>
            </a:r>
          </a:p>
          <a:p>
            <a:pPr lvl="1"/>
            <a:r>
              <a:rPr lang="en-US" dirty="0" smtClean="0"/>
              <a:t>There is some </a:t>
            </a:r>
            <a:r>
              <a:rPr lang="en-US" i="1" dirty="0" smtClean="0"/>
              <a:t>simple</a:t>
            </a:r>
            <a:r>
              <a:rPr lang="en-US" dirty="0" smtClean="0"/>
              <a:t> trick to reduce noise before/after MULTs.</a:t>
            </a:r>
          </a:p>
          <a:p>
            <a:pPr lvl="1"/>
            <a:r>
              <a:rPr lang="en-US" dirty="0" smtClean="0"/>
              <a:t>Noise management </a:t>
            </a:r>
            <a:r>
              <a:rPr lang="en-US" dirty="0" smtClean="0">
                <a:latin typeface="Bookman Old Style" panose="02050604050505020204" pitchFamily="18" charset="0"/>
              </a:rPr>
              <a:t>→</a:t>
            </a:r>
            <a:r>
              <a:rPr lang="en-US" dirty="0" smtClean="0"/>
              <a:t> shorter </a:t>
            </a:r>
            <a:r>
              <a:rPr lang="en-US" dirty="0" err="1" smtClean="0"/>
              <a:t>ciphertexts</a:t>
            </a:r>
            <a:r>
              <a:rPr lang="en-US" dirty="0" smtClean="0"/>
              <a:t>.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One approach: Apply GSW compiler.</a:t>
            </a:r>
          </a:p>
          <a:p>
            <a:pPr lvl="1"/>
            <a:r>
              <a:rPr lang="en-US" dirty="0" smtClean="0"/>
              <a:t>Works: Integer scheme has properties GSW requires.</a:t>
            </a:r>
          </a:p>
          <a:p>
            <a:pPr lvl="1"/>
            <a:r>
              <a:rPr lang="en-US" dirty="0" smtClean="0"/>
              <a:t>But GSW doesn’t support </a:t>
            </a:r>
            <a:r>
              <a:rPr lang="en-US" dirty="0" err="1" smtClean="0"/>
              <a:t>ciphertext</a:t>
            </a:r>
            <a:r>
              <a:rPr lang="en-US" dirty="0" smtClean="0"/>
              <a:t> packing.                              Why? Because we needed m</a:t>
            </a:r>
            <a:r>
              <a:rPr lang="en-US" baseline="-25000" dirty="0" smtClean="0"/>
              <a:t>1</a:t>
            </a:r>
            <a:r>
              <a:rPr lang="en-US" dirty="0" smtClean="0"/>
              <a:t> to be small in m</a:t>
            </a:r>
            <a:r>
              <a:rPr lang="en-US" baseline="-25000" dirty="0" smtClean="0"/>
              <a:t>1</a:t>
            </a:r>
            <a:r>
              <a:rPr lang="en-US" dirty="0" smtClean="0"/>
              <a:t>e</a:t>
            </a:r>
            <a:r>
              <a:rPr lang="en-US" baseline="-25000" dirty="0" smtClean="0"/>
              <a:t>2</a:t>
            </a:r>
            <a:r>
              <a:rPr lang="en-US" dirty="0" smtClean="0"/>
              <a:t> + e</a:t>
            </a:r>
            <a:r>
              <a:rPr lang="en-US" baseline="-25000" dirty="0" smtClean="0"/>
              <a:t>1</a:t>
            </a:r>
            <a:r>
              <a:rPr lang="en-US" dirty="0" smtClean="0"/>
              <a:t>G</a:t>
            </a:r>
            <a:r>
              <a:rPr lang="en-US" baseline="30000" dirty="0" smtClean="0"/>
              <a:t>-1</a:t>
            </a:r>
            <a:r>
              <a:rPr lang="en-US" dirty="0" smtClean="0"/>
              <a:t>(C</a:t>
            </a:r>
            <a:r>
              <a:rPr lang="en-US" baseline="-25000" dirty="0" smtClean="0"/>
              <a:t>2</a:t>
            </a:r>
            <a:r>
              <a:rPr lang="en-US" dirty="0" smtClean="0"/>
              <a:t>).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Different approach: Modulus reduction.</a:t>
            </a:r>
          </a:p>
          <a:p>
            <a:pPr lvl="1"/>
            <a:r>
              <a:rPr lang="en-US" dirty="0" smtClean="0"/>
              <a:t>Supports </a:t>
            </a:r>
            <a:r>
              <a:rPr lang="en-US" dirty="0" err="1" smtClean="0"/>
              <a:t>ciphertext</a:t>
            </a:r>
            <a:r>
              <a:rPr lang="en-US" dirty="0"/>
              <a:t> </a:t>
            </a:r>
            <a:r>
              <a:rPr lang="en-US" dirty="0" smtClean="0"/>
              <a:t>packing / batching.</a:t>
            </a:r>
          </a:p>
          <a:p>
            <a:pPr lvl="1"/>
            <a:r>
              <a:rPr lang="en-US" dirty="0" smtClean="0"/>
              <a:t>Details omitted, will describe it for NTRU-based scheme.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Noise Management?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79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 from NTRU Encryption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6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 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Example: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q</a:t>
            </a:r>
            <a:r>
              <a:rPr lang="en-US" dirty="0" smtClean="0"/>
              <a:t> =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q</a:t>
            </a:r>
            <a:r>
              <a:rPr lang="en-US" dirty="0" smtClean="0"/>
              <a:t>[x]/(x</a:t>
            </a:r>
            <a:r>
              <a:rPr lang="en-US" baseline="30000" dirty="0" smtClean="0"/>
              <a:t>N</a:t>
            </a:r>
            <a:r>
              <a:rPr lang="en-US" dirty="0" smtClean="0"/>
              <a:t>-1): polynomials of degree N-1 (which have N coefficients) over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q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Addition: Add the polynomials modulo q.</a:t>
            </a:r>
          </a:p>
          <a:p>
            <a:pPr lvl="1"/>
            <a:r>
              <a:rPr lang="en-US" dirty="0" smtClean="0"/>
              <a:t>Multiplication: Multiply the 2 polynomials, reduce the result modulo q and modulo x</a:t>
            </a:r>
            <a:r>
              <a:rPr lang="en-US" baseline="30000" dirty="0" smtClean="0"/>
              <a:t>N</a:t>
            </a:r>
            <a:r>
              <a:rPr lang="en-US" dirty="0" smtClean="0"/>
              <a:t>-1, so that the final result has degree at most N-1 again.</a:t>
            </a:r>
          </a:p>
          <a:p>
            <a:pPr lvl="2"/>
            <a:r>
              <a:rPr lang="en-US" sz="2500" dirty="0" smtClean="0"/>
              <a:t>a(x)b(x) = </a:t>
            </a:r>
            <a:r>
              <a:rPr lang="el-GR" sz="2500" dirty="0" smtClean="0"/>
              <a:t>Σ</a:t>
            </a:r>
            <a:r>
              <a:rPr lang="en-US" sz="2500" dirty="0" smtClean="0"/>
              <a:t> </a:t>
            </a:r>
            <a:r>
              <a:rPr lang="en-US" sz="2500" dirty="0" err="1" smtClean="0"/>
              <a:t>a</a:t>
            </a:r>
            <a:r>
              <a:rPr lang="en-US" sz="2500" baseline="-25000" dirty="0" err="1" smtClean="0"/>
              <a:t>j</a:t>
            </a:r>
            <a:r>
              <a:rPr lang="en-US" sz="2500" dirty="0" smtClean="0"/>
              <a:t>· </a:t>
            </a:r>
            <a:r>
              <a:rPr lang="en-US" sz="2500" dirty="0" err="1" smtClean="0"/>
              <a:t>b</a:t>
            </a:r>
            <a:r>
              <a:rPr lang="en-US" sz="2500" baseline="-25000" dirty="0" err="1" smtClean="0"/>
              <a:t>k</a:t>
            </a:r>
            <a:r>
              <a:rPr lang="en-US" sz="2500" dirty="0" smtClean="0"/>
              <a:t> </a:t>
            </a:r>
            <a:r>
              <a:rPr lang="en-US" sz="2500" dirty="0"/>
              <a:t>· </a:t>
            </a:r>
            <a:r>
              <a:rPr lang="en-US" sz="2500" dirty="0" err="1" smtClean="0"/>
              <a:t>x</a:t>
            </a:r>
            <a:r>
              <a:rPr lang="en-US" sz="2500" baseline="30000" dirty="0" err="1" smtClean="0"/>
              <a:t>j+k</a:t>
            </a:r>
            <a:r>
              <a:rPr lang="en-US" sz="2500" baseline="30000" dirty="0" smtClean="0"/>
              <a:t> mod N</a:t>
            </a:r>
            <a:r>
              <a:rPr lang="en-US" sz="2500" dirty="0" smtClean="0"/>
              <a:t>.</a:t>
            </a:r>
          </a:p>
          <a:p>
            <a:pPr lvl="2"/>
            <a:r>
              <a:rPr lang="en-US" sz="2500" dirty="0" smtClean="0"/>
              <a:t>If a(x), b(x) have small coefficients, so does their product.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Example: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q</a:t>
            </a:r>
            <a:r>
              <a:rPr lang="en-US" dirty="0" smtClean="0"/>
              <a:t> =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q</a:t>
            </a:r>
            <a:r>
              <a:rPr lang="en-US" dirty="0" smtClean="0"/>
              <a:t>[x]/</a:t>
            </a:r>
            <a:r>
              <a:rPr lang="az-Cyrl-AZ" dirty="0">
                <a:latin typeface="Times New Roman"/>
                <a:cs typeface="Times New Roman"/>
              </a:rPr>
              <a:t>Ф</a:t>
            </a:r>
            <a:r>
              <a:rPr lang="en-US" baseline="-25000" dirty="0"/>
              <a:t>N</a:t>
            </a:r>
            <a:r>
              <a:rPr lang="en-US" dirty="0"/>
              <a:t>(x</a:t>
            </a:r>
            <a:r>
              <a:rPr lang="en-US" dirty="0" smtClean="0"/>
              <a:t>): polynomials modulo q and the N-</a:t>
            </a:r>
            <a:r>
              <a:rPr lang="en-US" dirty="0" err="1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cyclotomic</a:t>
            </a:r>
            <a:r>
              <a:rPr lang="en-US" dirty="0" smtClean="0"/>
              <a:t> polynomial</a:t>
            </a:r>
          </a:p>
          <a:p>
            <a:pPr lvl="1"/>
            <a:r>
              <a:rPr lang="en-US" dirty="0" smtClean="0"/>
              <a:t>E.g., </a:t>
            </a:r>
            <a:r>
              <a:rPr lang="az-Cyrl-AZ" dirty="0">
                <a:latin typeface="Times New Roman"/>
                <a:cs typeface="Times New Roman"/>
              </a:rPr>
              <a:t>Ф</a:t>
            </a:r>
            <a:r>
              <a:rPr lang="en-US" baseline="-25000" dirty="0"/>
              <a:t>N</a:t>
            </a:r>
            <a:r>
              <a:rPr lang="en-US" dirty="0"/>
              <a:t>(x</a:t>
            </a:r>
            <a:r>
              <a:rPr lang="en-US" dirty="0" smtClean="0"/>
              <a:t>) = (</a:t>
            </a:r>
            <a:r>
              <a:rPr lang="en-US" dirty="0" err="1" smtClean="0"/>
              <a:t>x</a:t>
            </a:r>
            <a:r>
              <a:rPr lang="en-US" baseline="30000" dirty="0" err="1" smtClean="0"/>
              <a:t>N</a:t>
            </a:r>
            <a:r>
              <a:rPr lang="en-US" baseline="30000" dirty="0" smtClean="0"/>
              <a:t>/2</a:t>
            </a:r>
            <a:r>
              <a:rPr lang="en-US" dirty="0" smtClean="0"/>
              <a:t>+1) when N is a power of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11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4100"/>
              </a:lnSpc>
            </a:pPr>
            <a:r>
              <a:rPr lang="en-US" dirty="0" smtClean="0"/>
              <a:t>NTRU: Even Simpler Encryption Using Polynomial Rings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7921752" cy="4495800"/>
              </a:xfrm>
            </p:spPr>
            <p:txBody>
              <a:bodyPr/>
              <a:lstStyle/>
              <a:p>
                <a:r>
                  <a:rPr lang="en-US" dirty="0" smtClean="0"/>
                  <a:t>Secret key: Single small element 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R.</a:t>
                </a:r>
              </a:p>
              <a:p>
                <a:pPr lvl="8"/>
                <a:endParaRPr lang="en-US" dirty="0" smtClean="0"/>
              </a:p>
              <a:p>
                <a:r>
                  <a:rPr lang="en-US" dirty="0" err="1" smtClean="0"/>
                  <a:t>Ciphertext</a:t>
                </a:r>
                <a:r>
                  <a:rPr lang="en-US" dirty="0" smtClean="0"/>
                  <a:t>: c encrypts 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 smtClean="0"/>
                  <a:t> {0,1} if: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:r>
                  <a:rPr lang="en-US" dirty="0" err="1" smtClean="0"/>
                  <a:t>c∙s</a:t>
                </a:r>
                <a:r>
                  <a:rPr lang="en-US" dirty="0" smtClean="0"/>
                  <a:t> = </a:t>
                </a:r>
                <a:r>
                  <a:rPr lang="en-US" dirty="0"/>
                  <a:t>(m+2·small</a:t>
                </a:r>
                <a:r>
                  <a:rPr lang="en-US" dirty="0" smtClean="0"/>
                  <a:t>) </a:t>
                </a:r>
                <a:r>
                  <a:rPr lang="en-US" dirty="0"/>
                  <a:t>mod </a:t>
                </a:r>
                <a:r>
                  <a:rPr lang="en-US" dirty="0" smtClean="0"/>
                  <a:t>q</a:t>
                </a:r>
              </a:p>
              <a:p>
                <a:pPr marL="0" indent="0">
                  <a:buNone/>
                </a:pPr>
                <a:r>
                  <a:rPr lang="en-US" dirty="0" smtClean="0"/>
                  <a:t>		c = (</a:t>
                </a:r>
                <a:r>
                  <a:rPr lang="en-US" dirty="0"/>
                  <a:t>m</a:t>
                </a:r>
                <a:r>
                  <a:rPr lang="en-US" dirty="0" smtClean="0"/>
                  <a:t>+2·small)/s mod q</a:t>
                </a:r>
              </a:p>
              <a:p>
                <a:pPr lvl="8"/>
                <a:endParaRPr lang="en-US" dirty="0" smtClean="0"/>
              </a:p>
              <a:p>
                <a:r>
                  <a:rPr lang="en-US" dirty="0" smtClean="0"/>
                  <a:t>Security intuition: In a mod-q polynomial ring, ratios of small elements look random.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7921752" cy="4495800"/>
              </a:xfrm>
              <a:blipFill rotWithShape="0">
                <a:blip r:embed="rId2"/>
                <a:stretch>
                  <a:fillRect l="-462" t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953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NTRU Details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6" y="1905004"/>
            <a:ext cx="8426197" cy="10866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3" y="3276600"/>
            <a:ext cx="7295389" cy="31394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4876800"/>
            <a:ext cx="7981189" cy="3139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1" y="5486403"/>
            <a:ext cx="8711565" cy="6457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2" y="3773422"/>
            <a:ext cx="8589265" cy="64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3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153400" cy="4495800"/>
          </a:xfrm>
        </p:spPr>
        <p:txBody>
          <a:bodyPr/>
          <a:lstStyle/>
          <a:p>
            <a:r>
              <a:rPr lang="en-US" dirty="0" smtClean="0"/>
              <a:t>Yesterday: Gentry-</a:t>
            </a:r>
            <a:r>
              <a:rPr lang="en-US" dirty="0" err="1" smtClean="0"/>
              <a:t>Sahai</a:t>
            </a:r>
            <a:r>
              <a:rPr lang="en-US" dirty="0" smtClean="0"/>
              <a:t>-Waters (GSW) FHE</a:t>
            </a:r>
          </a:p>
          <a:p>
            <a:pPr lvl="1"/>
            <a:r>
              <a:rPr lang="en-US" dirty="0" smtClean="0"/>
              <a:t>Most secure: </a:t>
            </a:r>
            <a:r>
              <a:rPr lang="en-US" dirty="0" err="1" smtClean="0"/>
              <a:t>Brakerski-Vaikuntanathan</a:t>
            </a:r>
            <a:r>
              <a:rPr lang="en-US" dirty="0" smtClean="0"/>
              <a:t>, “Lattice-based FHE as secure as [lattice-based] PKE”.</a:t>
            </a:r>
          </a:p>
          <a:p>
            <a:pPr lvl="1"/>
            <a:r>
              <a:rPr lang="en-US" dirty="0" smtClean="0"/>
              <a:t>Conceptually simple: approximate eigenvector method.</a:t>
            </a:r>
          </a:p>
          <a:p>
            <a:pPr lvl="1"/>
            <a:r>
              <a:rPr lang="en-US" dirty="0" smtClean="0"/>
              <a:t>Versatile: Identity-based, attribute-based, multi-key, …</a:t>
            </a:r>
          </a:p>
          <a:p>
            <a:pPr lvl="1"/>
            <a:r>
              <a:rPr lang="en-US" dirty="0" smtClean="0"/>
              <a:t>But not so practical:</a:t>
            </a:r>
          </a:p>
          <a:p>
            <a:pPr lvl="2"/>
            <a:r>
              <a:rPr lang="en-US" dirty="0" smtClean="0"/>
              <a:t>Bootstrapping is fast (&lt; .1 seconds), but…</a:t>
            </a:r>
          </a:p>
          <a:p>
            <a:pPr lvl="2"/>
            <a:r>
              <a:rPr lang="en-US" dirty="0" smtClean="0"/>
              <a:t>Plaintexts are mere bits – overhead is inherently huge.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NTRU </a:t>
            </a:r>
            <a:r>
              <a:rPr lang="en-US" dirty="0" err="1" smtClean="0"/>
              <a:t>Homomorphic</a:t>
            </a:r>
            <a:r>
              <a:rPr lang="en-US" dirty="0" smtClean="0"/>
              <a:t> Operations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395" y="1828801"/>
            <a:ext cx="5184648" cy="454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" y="2819402"/>
            <a:ext cx="5655564" cy="454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1" y="3495675"/>
            <a:ext cx="7665720" cy="495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4817745"/>
            <a:ext cx="6208776" cy="6598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1" y="4080510"/>
            <a:ext cx="7406640" cy="6438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5740904"/>
            <a:ext cx="6810756" cy="62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7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Switching from s</a:t>
            </a:r>
            <a:r>
              <a:rPr lang="en-US" baseline="-25000" dirty="0"/>
              <a:t>1</a:t>
            </a:r>
            <a:r>
              <a:rPr lang="en-US" dirty="0" smtClean="0"/>
              <a:t> to s</a:t>
            </a:r>
            <a:r>
              <a:rPr lang="en-US" baseline="-25000" dirty="0"/>
              <a:t>2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3" y="1905000"/>
            <a:ext cx="7595617" cy="9814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81401"/>
            <a:ext cx="6979920" cy="29146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3095626"/>
            <a:ext cx="6696075" cy="3943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3975734"/>
            <a:ext cx="8351521" cy="10454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247512"/>
            <a:ext cx="4179570" cy="2705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2" y="5617082"/>
            <a:ext cx="8001001" cy="396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998082"/>
            <a:ext cx="7013448" cy="429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6419088"/>
            <a:ext cx="8119872" cy="28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0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Managing Noise via Modulus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455152" cy="4495800"/>
          </a:xfrm>
        </p:spPr>
        <p:txBody>
          <a:bodyPr>
            <a:normAutofit fontScale="92500"/>
          </a:bodyPr>
          <a:lstStyle/>
          <a:p>
            <a:r>
              <a:rPr lang="en-US" dirty="0"/>
              <a:t>Suppose c encrypts m</a:t>
            </a:r>
            <a:r>
              <a:rPr lang="en-US" dirty="0" smtClean="0"/>
              <a:t> </a:t>
            </a:r>
            <a:r>
              <a:rPr lang="en-US" dirty="0"/>
              <a:t>– that is, m</a:t>
            </a:r>
            <a:r>
              <a:rPr lang="en-US" dirty="0" smtClean="0"/>
              <a:t> </a:t>
            </a:r>
            <a:r>
              <a:rPr lang="en-US" dirty="0"/>
              <a:t>= [[&lt;</a:t>
            </a:r>
            <a:r>
              <a:rPr lang="en-US" dirty="0" err="1" smtClean="0"/>
              <a:t>c,s</a:t>
            </a:r>
            <a:r>
              <a:rPr lang="en-US" dirty="0" smtClean="0"/>
              <a:t>&gt;]</a:t>
            </a:r>
            <a:r>
              <a:rPr lang="en-US" baseline="-12000" dirty="0" smtClean="0"/>
              <a:t>q</a:t>
            </a:r>
            <a:r>
              <a:rPr lang="en-US" dirty="0" smtClean="0"/>
              <a:t>]</a:t>
            </a:r>
            <a:r>
              <a:rPr lang="en-US" baseline="-25000" dirty="0" smtClean="0"/>
              <a:t>2</a:t>
            </a:r>
            <a:r>
              <a:rPr lang="en-US" dirty="0" smtClean="0"/>
              <a:t>.</a:t>
            </a:r>
          </a:p>
          <a:p>
            <a:r>
              <a:rPr lang="en-US" dirty="0" smtClean="0"/>
              <a:t>Let’s </a:t>
            </a:r>
            <a:r>
              <a:rPr lang="en-US" dirty="0"/>
              <a:t>pick p&lt;q and set c* = (</a:t>
            </a:r>
            <a:r>
              <a:rPr lang="en-US" dirty="0" smtClean="0"/>
              <a:t>p/q)c</a:t>
            </a:r>
            <a:r>
              <a:rPr lang="en-US" dirty="0"/>
              <a:t>, rounded.</a:t>
            </a:r>
          </a:p>
          <a:p>
            <a:r>
              <a:rPr lang="en-US" dirty="0"/>
              <a:t>Crazy idea: Maybe it is true that:</a:t>
            </a:r>
          </a:p>
          <a:p>
            <a:pPr lvl="2"/>
            <a:r>
              <a:rPr lang="en-US" sz="2800" dirty="0"/>
              <a:t>c* encrypts m</a:t>
            </a:r>
            <a:r>
              <a:rPr lang="el-GR" sz="2800" dirty="0" smtClean="0"/>
              <a:t> </a:t>
            </a:r>
            <a:r>
              <a:rPr lang="en-US" sz="2800" dirty="0"/>
              <a:t>: m</a:t>
            </a:r>
            <a:r>
              <a:rPr lang="en-US" sz="2800" dirty="0" smtClean="0"/>
              <a:t> </a:t>
            </a:r>
            <a:r>
              <a:rPr lang="en-US" sz="2800" dirty="0"/>
              <a:t>= [[&lt;c</a:t>
            </a:r>
            <a:r>
              <a:rPr lang="en-US" sz="2800" dirty="0" smtClean="0"/>
              <a:t>*,s&gt;]</a:t>
            </a:r>
            <a:r>
              <a:rPr lang="en-US" sz="2800" baseline="-16000" dirty="0"/>
              <a:t>p</a:t>
            </a:r>
            <a:r>
              <a:rPr lang="en-US" sz="2800" dirty="0"/>
              <a:t>]</a:t>
            </a:r>
            <a:r>
              <a:rPr lang="en-US" sz="2800" baseline="-25000" dirty="0"/>
              <a:t>2</a:t>
            </a:r>
            <a:r>
              <a:rPr lang="en-US" sz="2800" dirty="0"/>
              <a:t> (new inner modulus).</a:t>
            </a:r>
          </a:p>
          <a:p>
            <a:r>
              <a:rPr lang="en-US" dirty="0" smtClean="0"/>
              <a:t>Surprisingly, this basically works!</a:t>
            </a:r>
          </a:p>
          <a:p>
            <a:endParaRPr lang="en-US" dirty="0"/>
          </a:p>
          <a:p>
            <a:r>
              <a:rPr lang="en-US" dirty="0" smtClean="0"/>
              <a:t>After modulus reduction (and dimension reduction),  the size of the </a:t>
            </a:r>
            <a:r>
              <a:rPr lang="en-US" dirty="0" err="1" smtClean="0"/>
              <a:t>ciphertext</a:t>
            </a:r>
            <a:r>
              <a:rPr lang="en-US" dirty="0" smtClean="0"/>
              <a:t> is independent of the complexity of the function that was evaluated!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76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Modulus Reduction Magic Trick, Details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676400"/>
            <a:ext cx="878875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u="sng" dirty="0"/>
              <a:t>Scaling lemma</a:t>
            </a:r>
            <a:r>
              <a:rPr lang="en-US" sz="2600" dirty="0"/>
              <a:t>: Let </a:t>
            </a:r>
            <a:r>
              <a:rPr lang="en-US" sz="2600" dirty="0" smtClean="0"/>
              <a:t>p&lt;q </a:t>
            </a:r>
            <a:r>
              <a:rPr lang="en-US" sz="2600" dirty="0"/>
              <a:t>be odd moduli. </a:t>
            </a:r>
            <a:r>
              <a:rPr lang="en-US" sz="2600" dirty="0" smtClean="0"/>
              <a:t>Suppose </a:t>
            </a:r>
            <a:r>
              <a:rPr lang="en-US" sz="2600" dirty="0"/>
              <a:t>m</a:t>
            </a:r>
            <a:r>
              <a:rPr lang="en-US" sz="2600" dirty="0" smtClean="0"/>
              <a:t> </a:t>
            </a:r>
            <a:r>
              <a:rPr lang="en-US" sz="2600" dirty="0"/>
              <a:t>= [[&lt;</a:t>
            </a:r>
            <a:r>
              <a:rPr lang="en-US" sz="2600" dirty="0" err="1" smtClean="0"/>
              <a:t>c,s</a:t>
            </a:r>
            <a:r>
              <a:rPr lang="en-US" sz="2600" dirty="0" smtClean="0"/>
              <a:t>&gt;]</a:t>
            </a:r>
            <a:r>
              <a:rPr lang="en-US" sz="2600" baseline="-25000" dirty="0" smtClean="0"/>
              <a:t>q</a:t>
            </a:r>
            <a:r>
              <a:rPr lang="en-US" sz="2600" dirty="0" smtClean="0"/>
              <a:t>]</a:t>
            </a:r>
            <a:r>
              <a:rPr lang="en-US" sz="2600" baseline="-25000" dirty="0" smtClean="0"/>
              <a:t>2</a:t>
            </a:r>
            <a:r>
              <a:rPr lang="en-US" sz="2600" dirty="0"/>
              <a:t> </a:t>
            </a:r>
            <a:r>
              <a:rPr lang="en-US" sz="2600" dirty="0" smtClean="0"/>
              <a:t>and </a:t>
            </a:r>
            <a:r>
              <a:rPr lang="en-US" sz="2600" dirty="0"/>
              <a:t>|[&lt;</a:t>
            </a:r>
            <a:r>
              <a:rPr lang="en-US" sz="2600" dirty="0" err="1" smtClean="0"/>
              <a:t>c,s</a:t>
            </a:r>
            <a:r>
              <a:rPr lang="en-US" sz="2600" dirty="0" smtClean="0"/>
              <a:t>&gt;]</a:t>
            </a:r>
            <a:r>
              <a:rPr lang="en-US" sz="2600" baseline="-25000" dirty="0"/>
              <a:t>q</a:t>
            </a:r>
            <a:r>
              <a:rPr lang="en-US" sz="2600" dirty="0"/>
              <a:t>| &lt; q/2 - (q/p</a:t>
            </a:r>
            <a:r>
              <a:rPr lang="en-US" sz="2600" dirty="0" smtClean="0"/>
              <a:t>)·</a:t>
            </a:r>
            <a:r>
              <a:rPr lang="en-US" sz="2600" dirty="0" smtClean="0">
                <a:latin typeface="cmmi6" panose="020B0500000000000000" pitchFamily="34" charset="0"/>
              </a:rPr>
              <a:t>║</a:t>
            </a:r>
            <a:r>
              <a:rPr lang="en-US" sz="2600" dirty="0" smtClean="0"/>
              <a:t>s</a:t>
            </a:r>
            <a:r>
              <a:rPr lang="en-US" sz="2600" dirty="0" smtClean="0">
                <a:latin typeface="cmmi6" panose="020B0500000000000000" pitchFamily="34" charset="0"/>
              </a:rPr>
              <a:t>║</a:t>
            </a:r>
            <a:r>
              <a:rPr lang="en-US" sz="2600" baseline="-25000" dirty="0" smtClean="0">
                <a:latin typeface="cmmi6" panose="020B0500000000000000" pitchFamily="34" charset="0"/>
              </a:rPr>
              <a:t>1</a:t>
            </a:r>
            <a:r>
              <a:rPr lang="en-US" sz="2600" dirty="0" smtClean="0"/>
              <a:t>.   Set </a:t>
            </a:r>
            <a:r>
              <a:rPr lang="en-US" sz="2600" dirty="0"/>
              <a:t>c’ = (</a:t>
            </a:r>
            <a:r>
              <a:rPr lang="en-US" sz="2600" dirty="0" smtClean="0"/>
              <a:t>p/q)c and                set c” </a:t>
            </a:r>
            <a:r>
              <a:rPr lang="en-US" sz="2600" dirty="0"/>
              <a:t>to be the integer vector closest to </a:t>
            </a:r>
            <a:r>
              <a:rPr lang="en-US" sz="2600" dirty="0" smtClean="0"/>
              <a:t>c’ such </a:t>
            </a:r>
            <a:r>
              <a:rPr lang="en-US" sz="2600" dirty="0"/>
              <a:t>that c” = c mod 2. </a:t>
            </a:r>
            <a:r>
              <a:rPr lang="en-US" sz="2600" dirty="0" smtClean="0"/>
              <a:t>                    Then </a:t>
            </a:r>
            <a:r>
              <a:rPr lang="en-US" sz="2600" dirty="0"/>
              <a:t>m</a:t>
            </a:r>
            <a:r>
              <a:rPr lang="en-US" sz="2600" dirty="0" smtClean="0"/>
              <a:t> </a:t>
            </a:r>
            <a:r>
              <a:rPr lang="en-US" sz="2600" dirty="0"/>
              <a:t>= [[&lt;</a:t>
            </a:r>
            <a:r>
              <a:rPr lang="en-US" sz="2600" dirty="0" err="1" smtClean="0"/>
              <a:t>c”,s</a:t>
            </a:r>
            <a:r>
              <a:rPr lang="en-US" sz="2600" dirty="0" smtClean="0"/>
              <a:t>&gt;]</a:t>
            </a:r>
            <a:r>
              <a:rPr lang="en-US" sz="2600" baseline="-25000" dirty="0" smtClean="0"/>
              <a:t>p</a:t>
            </a:r>
            <a:r>
              <a:rPr lang="en-US" sz="2600" dirty="0" smtClean="0"/>
              <a:t>]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.</a:t>
            </a:r>
            <a:endParaRPr lang="en-US" sz="2600" dirty="0">
              <a:latin typeface="cmmi6" panose="020B0500000000000000" pitchFamily="34" charset="0"/>
            </a:endParaRPr>
          </a:p>
          <a:p>
            <a:endParaRPr lang="en-US" sz="2600" dirty="0"/>
          </a:p>
          <a:p>
            <a:r>
              <a:rPr lang="en-US" sz="2600" u="sng" dirty="0"/>
              <a:t>Annotated </a:t>
            </a:r>
            <a:r>
              <a:rPr lang="en-US" sz="2600" u="sng" dirty="0" smtClean="0"/>
              <a:t>Proof</a:t>
            </a:r>
            <a:r>
              <a:rPr lang="en-US" sz="2600" dirty="0" smtClean="0"/>
              <a:t>:</a:t>
            </a:r>
            <a:endParaRPr lang="en-US" sz="2600" dirty="0"/>
          </a:p>
          <a:p>
            <a:r>
              <a:rPr lang="en-US" sz="2300" dirty="0"/>
              <a:t>1. For some k, [&lt;</a:t>
            </a:r>
            <a:r>
              <a:rPr lang="en-US" sz="2300" dirty="0" err="1" smtClean="0"/>
              <a:t>c,s</a:t>
            </a:r>
            <a:r>
              <a:rPr lang="en-US" sz="2300" dirty="0" smtClean="0"/>
              <a:t>&gt;]</a:t>
            </a:r>
            <a:r>
              <a:rPr lang="en-US" sz="2300" baseline="-25000" dirty="0"/>
              <a:t>q</a:t>
            </a:r>
            <a:r>
              <a:rPr lang="en-US" sz="2300" dirty="0"/>
              <a:t> = &lt;</a:t>
            </a:r>
            <a:r>
              <a:rPr lang="en-US" sz="2300" dirty="0" err="1" smtClean="0"/>
              <a:t>c,s</a:t>
            </a:r>
            <a:r>
              <a:rPr lang="en-US" sz="2300" dirty="0" smtClean="0"/>
              <a:t>&gt; </a:t>
            </a:r>
            <a:r>
              <a:rPr lang="en-US" sz="2300" dirty="0"/>
              <a:t>- </a:t>
            </a:r>
            <a:r>
              <a:rPr lang="en-US" sz="2300" dirty="0" err="1"/>
              <a:t>kq</a:t>
            </a:r>
            <a:r>
              <a:rPr lang="en-US" sz="2300" dirty="0"/>
              <a:t>.</a:t>
            </a:r>
          </a:p>
          <a:p>
            <a:r>
              <a:rPr lang="en-US" sz="2300" dirty="0"/>
              <a:t>2. (p/q)|[&lt;</a:t>
            </a:r>
            <a:r>
              <a:rPr lang="en-US" sz="2300" dirty="0" err="1" smtClean="0"/>
              <a:t>c,s</a:t>
            </a:r>
            <a:r>
              <a:rPr lang="en-US" sz="2300" dirty="0" smtClean="0"/>
              <a:t>&gt;]</a:t>
            </a:r>
            <a:r>
              <a:rPr lang="en-US" sz="2300" baseline="-25000" dirty="0"/>
              <a:t>q</a:t>
            </a:r>
            <a:r>
              <a:rPr lang="en-US" sz="2300" dirty="0"/>
              <a:t>| = &lt;</a:t>
            </a:r>
            <a:r>
              <a:rPr lang="en-US" sz="2300" dirty="0" err="1"/>
              <a:t>c</a:t>
            </a:r>
            <a:r>
              <a:rPr lang="en-US" sz="2300" dirty="0" err="1" smtClean="0"/>
              <a:t>’,s</a:t>
            </a:r>
            <a:r>
              <a:rPr lang="en-US" sz="2300" dirty="0" smtClean="0"/>
              <a:t>&gt; </a:t>
            </a:r>
            <a:r>
              <a:rPr lang="en-US" sz="2300" dirty="0"/>
              <a:t>- </a:t>
            </a:r>
            <a:r>
              <a:rPr lang="en-US" sz="2300" dirty="0" err="1"/>
              <a:t>kp</a:t>
            </a:r>
            <a:r>
              <a:rPr lang="en-US" sz="2300" dirty="0"/>
              <a:t>.</a:t>
            </a:r>
          </a:p>
          <a:p>
            <a:r>
              <a:rPr lang="en-US" sz="2300" dirty="0"/>
              <a:t>3. |&lt;c”-</a:t>
            </a:r>
            <a:r>
              <a:rPr lang="en-US" sz="2300" dirty="0" err="1"/>
              <a:t>c</a:t>
            </a:r>
            <a:r>
              <a:rPr lang="en-US" sz="2300" dirty="0" err="1" smtClean="0"/>
              <a:t>’,s</a:t>
            </a:r>
            <a:r>
              <a:rPr lang="en-US" sz="2300" dirty="0" smtClean="0"/>
              <a:t>&gt;|  </a:t>
            </a:r>
            <a:r>
              <a:rPr lang="en-US" sz="2300" dirty="0"/>
              <a:t>&lt; </a:t>
            </a:r>
            <a:r>
              <a:rPr lang="en-US" sz="2400" dirty="0">
                <a:latin typeface="cmmi6" panose="020B0500000000000000" pitchFamily="34" charset="0"/>
              </a:rPr>
              <a:t>║</a:t>
            </a:r>
            <a:r>
              <a:rPr lang="en-US" sz="2400" dirty="0"/>
              <a:t>s</a:t>
            </a:r>
            <a:r>
              <a:rPr lang="en-US" sz="2400" dirty="0">
                <a:latin typeface="cmmi6" panose="020B0500000000000000" pitchFamily="34" charset="0"/>
              </a:rPr>
              <a:t>║</a:t>
            </a:r>
            <a:r>
              <a:rPr lang="en-US" sz="2400" baseline="-25000" dirty="0" smtClean="0">
                <a:latin typeface="cmmi6" panose="020B0500000000000000" pitchFamily="34" charset="0"/>
              </a:rPr>
              <a:t>1</a:t>
            </a:r>
            <a:r>
              <a:rPr lang="en-US" sz="2300" dirty="0" smtClean="0"/>
              <a:t>.</a:t>
            </a:r>
            <a:endParaRPr lang="en-US" sz="2300" dirty="0"/>
          </a:p>
          <a:p>
            <a:r>
              <a:rPr lang="en-US" sz="2300" dirty="0"/>
              <a:t>4.  Thus, |&lt;</a:t>
            </a:r>
            <a:r>
              <a:rPr lang="en-US" sz="2300" dirty="0" err="1"/>
              <a:t>c</a:t>
            </a:r>
            <a:r>
              <a:rPr lang="en-US" sz="2300" dirty="0" err="1" smtClean="0"/>
              <a:t>”,s</a:t>
            </a:r>
            <a:r>
              <a:rPr lang="en-US" sz="2300" dirty="0" smtClean="0"/>
              <a:t>&gt;-</a:t>
            </a:r>
            <a:r>
              <a:rPr lang="en-US" sz="2300" dirty="0" err="1"/>
              <a:t>kp</a:t>
            </a:r>
            <a:r>
              <a:rPr lang="en-US" sz="2300" dirty="0"/>
              <a:t>|&lt; (p/q) |[&lt;</a:t>
            </a:r>
            <a:r>
              <a:rPr lang="en-US" sz="2300" dirty="0" err="1" smtClean="0"/>
              <a:t>c,s</a:t>
            </a:r>
            <a:r>
              <a:rPr lang="en-US" sz="2300" dirty="0" smtClean="0"/>
              <a:t>&gt;]</a:t>
            </a:r>
            <a:r>
              <a:rPr lang="en-US" sz="2300" baseline="-25000" dirty="0"/>
              <a:t>q</a:t>
            </a:r>
            <a:r>
              <a:rPr lang="en-US" sz="2300" dirty="0"/>
              <a:t>| + </a:t>
            </a:r>
            <a:r>
              <a:rPr lang="en-US" sz="2400" dirty="0">
                <a:latin typeface="cmmi6" panose="020B0500000000000000" pitchFamily="34" charset="0"/>
              </a:rPr>
              <a:t>║</a:t>
            </a:r>
            <a:r>
              <a:rPr lang="en-US" sz="2400" dirty="0"/>
              <a:t>s</a:t>
            </a:r>
            <a:r>
              <a:rPr lang="en-US" sz="2400" dirty="0">
                <a:latin typeface="cmmi6" panose="020B0500000000000000" pitchFamily="34" charset="0"/>
              </a:rPr>
              <a:t>║</a:t>
            </a:r>
            <a:r>
              <a:rPr lang="en-US" sz="2400" baseline="-25000" dirty="0">
                <a:latin typeface="cmmi6" panose="020B0500000000000000" pitchFamily="34" charset="0"/>
              </a:rPr>
              <a:t>1 </a:t>
            </a:r>
            <a:r>
              <a:rPr lang="en-US" sz="2300" dirty="0" smtClean="0"/>
              <a:t> </a:t>
            </a:r>
            <a:r>
              <a:rPr lang="en-US" sz="2300" dirty="0"/>
              <a:t>&lt; p/2.</a:t>
            </a:r>
          </a:p>
          <a:p>
            <a:r>
              <a:rPr lang="en-US" sz="2300" dirty="0"/>
              <a:t>5.  So, [&lt;</a:t>
            </a:r>
            <a:r>
              <a:rPr lang="en-US" sz="2300" dirty="0" err="1"/>
              <a:t>c</a:t>
            </a:r>
            <a:r>
              <a:rPr lang="en-US" sz="2300" dirty="0" err="1" smtClean="0"/>
              <a:t>”,s</a:t>
            </a:r>
            <a:r>
              <a:rPr lang="en-US" sz="2300" dirty="0" smtClean="0"/>
              <a:t>&gt;]</a:t>
            </a:r>
            <a:r>
              <a:rPr lang="en-US" sz="2300" baseline="-25000" dirty="0"/>
              <a:t>p</a:t>
            </a:r>
            <a:r>
              <a:rPr lang="en-US" sz="2300" dirty="0"/>
              <a:t> = &lt;</a:t>
            </a:r>
            <a:r>
              <a:rPr lang="en-US" sz="2300" dirty="0" err="1"/>
              <a:t>c</a:t>
            </a:r>
            <a:r>
              <a:rPr lang="en-US" sz="2300" dirty="0" err="1" smtClean="0"/>
              <a:t>”,s</a:t>
            </a:r>
            <a:r>
              <a:rPr lang="en-US" sz="2300" dirty="0" smtClean="0"/>
              <a:t>&gt; </a:t>
            </a:r>
            <a:r>
              <a:rPr lang="en-US" sz="2300" dirty="0"/>
              <a:t>– </a:t>
            </a:r>
            <a:r>
              <a:rPr lang="en-US" sz="2300" dirty="0" err="1"/>
              <a:t>kp</a:t>
            </a:r>
            <a:r>
              <a:rPr lang="en-US" sz="2300" dirty="0"/>
              <a:t>. </a:t>
            </a:r>
          </a:p>
          <a:p>
            <a:r>
              <a:rPr lang="en-US" sz="2300" dirty="0"/>
              <a:t>6.  Since </a:t>
            </a:r>
            <a:r>
              <a:rPr lang="en-US" sz="2300" dirty="0" smtClean="0"/>
              <a:t>c” = c mod 2 and p = q </a:t>
            </a:r>
            <a:r>
              <a:rPr lang="en-US" sz="2300" dirty="0"/>
              <a:t>mod 2, </a:t>
            </a:r>
            <a:r>
              <a:rPr lang="en-US" sz="2300" dirty="0" smtClean="0"/>
              <a:t>we get [&lt;</a:t>
            </a:r>
            <a:r>
              <a:rPr lang="en-US" sz="2300" dirty="0" err="1"/>
              <a:t>c</a:t>
            </a:r>
            <a:r>
              <a:rPr lang="en-US" sz="2300" dirty="0" err="1" smtClean="0"/>
              <a:t>’’,s</a:t>
            </a:r>
            <a:r>
              <a:rPr lang="en-US" sz="2300" dirty="0" smtClean="0"/>
              <a:t>&gt;]</a:t>
            </a:r>
            <a:r>
              <a:rPr lang="en-US" sz="2300" baseline="-25000" dirty="0" smtClean="0"/>
              <a:t>p</a:t>
            </a:r>
            <a:r>
              <a:rPr lang="en-US" sz="2300" dirty="0" smtClean="0"/>
              <a:t>]</a:t>
            </a:r>
            <a:r>
              <a:rPr lang="en-US" sz="2300" baseline="-25000" dirty="0" smtClean="0"/>
              <a:t>2</a:t>
            </a:r>
            <a:r>
              <a:rPr lang="en-US" sz="2300" dirty="0" smtClean="0"/>
              <a:t> </a:t>
            </a:r>
            <a:r>
              <a:rPr lang="en-US" sz="2300" dirty="0"/>
              <a:t>= [&lt;</a:t>
            </a:r>
            <a:r>
              <a:rPr lang="en-US" sz="2300" dirty="0" err="1" smtClean="0"/>
              <a:t>c,s</a:t>
            </a:r>
            <a:r>
              <a:rPr lang="en-US" sz="2300" dirty="0" smtClean="0"/>
              <a:t>&gt;]</a:t>
            </a:r>
            <a:r>
              <a:rPr lang="en-US" sz="2300" baseline="-25000" dirty="0"/>
              <a:t>q</a:t>
            </a:r>
            <a:r>
              <a:rPr lang="en-US" sz="2300" dirty="0"/>
              <a:t>]</a:t>
            </a:r>
            <a:r>
              <a:rPr lang="en-US" sz="2300" baseline="-25000" dirty="0"/>
              <a:t>2</a:t>
            </a:r>
            <a:r>
              <a:rPr lang="en-US" sz="2300" dirty="0"/>
              <a:t>.</a:t>
            </a:r>
          </a:p>
          <a:p>
            <a:endParaRPr lang="en-US" sz="26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800600" y="3886200"/>
            <a:ext cx="0" cy="1295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76800" y="3962400"/>
            <a:ext cx="4572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C00000"/>
                </a:solidFill>
              </a:rPr>
              <a:t>1. Imagine &lt;</a:t>
            </a:r>
            <a:r>
              <a:rPr lang="en-US" sz="2300" dirty="0" err="1" smtClean="0">
                <a:solidFill>
                  <a:srgbClr val="C00000"/>
                </a:solidFill>
              </a:rPr>
              <a:t>c,s</a:t>
            </a:r>
            <a:r>
              <a:rPr lang="en-US" sz="2300" dirty="0" smtClean="0">
                <a:solidFill>
                  <a:srgbClr val="C00000"/>
                </a:solidFill>
              </a:rPr>
              <a:t>&gt; is close to </a:t>
            </a:r>
            <a:r>
              <a:rPr lang="en-US" sz="2300" dirty="0" err="1" smtClean="0">
                <a:solidFill>
                  <a:srgbClr val="C00000"/>
                </a:solidFill>
              </a:rPr>
              <a:t>kq</a:t>
            </a:r>
            <a:r>
              <a:rPr lang="en-US" sz="2300" dirty="0" smtClean="0">
                <a:solidFill>
                  <a:srgbClr val="C00000"/>
                </a:solidFill>
              </a:rPr>
              <a:t>.</a:t>
            </a:r>
            <a:endParaRPr lang="en-US" sz="23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6800" y="4354324"/>
            <a:ext cx="4572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C00000"/>
                </a:solidFill>
              </a:rPr>
              <a:t>2. Then &lt;</a:t>
            </a:r>
            <a:r>
              <a:rPr lang="en-US" sz="2300" dirty="0" err="1" smtClean="0">
                <a:solidFill>
                  <a:srgbClr val="C00000"/>
                </a:solidFill>
              </a:rPr>
              <a:t>c’,s</a:t>
            </a:r>
            <a:r>
              <a:rPr lang="en-US" sz="2300" dirty="0" smtClean="0">
                <a:solidFill>
                  <a:srgbClr val="C00000"/>
                </a:solidFill>
              </a:rPr>
              <a:t>&gt; is close to </a:t>
            </a:r>
            <a:r>
              <a:rPr lang="en-US" sz="2300" dirty="0" err="1" smtClean="0">
                <a:solidFill>
                  <a:srgbClr val="C00000"/>
                </a:solidFill>
              </a:rPr>
              <a:t>kp</a:t>
            </a:r>
            <a:r>
              <a:rPr lang="en-US" sz="2300" dirty="0" smtClean="0">
                <a:solidFill>
                  <a:srgbClr val="C00000"/>
                </a:solidFill>
              </a:rPr>
              <a:t>.</a:t>
            </a:r>
            <a:endParaRPr lang="en-US" sz="23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0" y="4735324"/>
            <a:ext cx="4572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C00000"/>
                </a:solidFill>
              </a:rPr>
              <a:t>3. &lt;</a:t>
            </a:r>
            <a:r>
              <a:rPr lang="en-US" sz="2300" dirty="0" err="1" smtClean="0">
                <a:solidFill>
                  <a:srgbClr val="C00000"/>
                </a:solidFill>
              </a:rPr>
              <a:t>c”,s</a:t>
            </a:r>
            <a:r>
              <a:rPr lang="en-US" sz="2300" dirty="0" smtClean="0">
                <a:solidFill>
                  <a:srgbClr val="C00000"/>
                </a:solidFill>
              </a:rPr>
              <a:t>&gt; also close to </a:t>
            </a:r>
            <a:r>
              <a:rPr lang="en-US" sz="2300" dirty="0" err="1" smtClean="0">
                <a:solidFill>
                  <a:srgbClr val="C00000"/>
                </a:solidFill>
              </a:rPr>
              <a:t>kp</a:t>
            </a:r>
            <a:r>
              <a:rPr lang="en-US" sz="2300" dirty="0" smtClean="0">
                <a:solidFill>
                  <a:srgbClr val="C00000"/>
                </a:solidFill>
              </a:rPr>
              <a:t> if s small.</a:t>
            </a:r>
            <a:endParaRPr lang="en-US" sz="2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5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4100"/>
              </a:lnSpc>
            </a:pPr>
            <a:r>
              <a:rPr lang="en-US" dirty="0" err="1" smtClean="0"/>
              <a:t>Homomorphic</a:t>
            </a:r>
            <a:r>
              <a:rPr lang="en-US" dirty="0" smtClean="0"/>
              <a:t> Computation on Encrypted Arrays (SIMD Operations)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13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Encrypted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78952" cy="4876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Suppose we use a mod-15 plaintext space (not mod-2)</a:t>
            </a:r>
          </a:p>
          <a:p>
            <a:pPr lvl="1"/>
            <a:r>
              <a:rPr lang="en-US" dirty="0" smtClean="0"/>
              <a:t> Z</a:t>
            </a:r>
            <a:r>
              <a:rPr lang="en-US" baseline="-25000" dirty="0" smtClean="0"/>
              <a:t>15</a:t>
            </a:r>
            <a:r>
              <a:rPr lang="en-US" dirty="0" smtClean="0"/>
              <a:t> = Z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b="1" dirty="0" smtClean="0">
                <a:latin typeface="Times New Roman"/>
                <a:cs typeface="Times New Roman"/>
              </a:rPr>
              <a:t>× </a:t>
            </a:r>
            <a:r>
              <a:rPr lang="en-US" dirty="0" smtClean="0"/>
              <a:t>Z</a:t>
            </a:r>
            <a:r>
              <a:rPr lang="en-US" baseline="-25000" dirty="0" smtClean="0"/>
              <a:t>5</a:t>
            </a:r>
            <a:r>
              <a:rPr lang="en-US" dirty="0" smtClean="0"/>
              <a:t>. Chinese Remainder Theorem (CRT).</a:t>
            </a:r>
          </a:p>
          <a:p>
            <a:pPr lvl="1"/>
            <a:r>
              <a:rPr lang="en-US" dirty="0" smtClean="0"/>
              <a:t>From one “big” plaintext space we get 2 independent “small” plaintext spaces.  We call them two “plaintext slots”.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Suppose two </a:t>
            </a:r>
            <a:r>
              <a:rPr lang="en-US" dirty="0" err="1" smtClean="0"/>
              <a:t>ciphertexts</a:t>
            </a:r>
            <a:r>
              <a:rPr lang="en-US" dirty="0" smtClean="0"/>
              <a:t> c and c’ have (r</a:t>
            </a:r>
            <a:r>
              <a:rPr lang="en-US" baseline="-25000" dirty="0" smtClean="0"/>
              <a:t>3</a:t>
            </a:r>
            <a:r>
              <a:rPr lang="en-US" dirty="0" smtClean="0"/>
              <a:t>,r</a:t>
            </a:r>
            <a:r>
              <a:rPr lang="en-US" baseline="-25000" dirty="0" smtClean="0"/>
              <a:t>5</a:t>
            </a:r>
            <a:r>
              <a:rPr lang="en-US" dirty="0" smtClean="0"/>
              <a:t>) and (r</a:t>
            </a:r>
            <a:r>
              <a:rPr lang="en-US" baseline="-25000" dirty="0" smtClean="0"/>
              <a:t>3</a:t>
            </a:r>
            <a:r>
              <a:rPr lang="en-US" dirty="0" smtClean="0"/>
              <a:t>’,r</a:t>
            </a:r>
            <a:r>
              <a:rPr lang="en-US" baseline="-25000" dirty="0" smtClean="0"/>
              <a:t>5</a:t>
            </a:r>
            <a:r>
              <a:rPr lang="en-US" dirty="0" smtClean="0"/>
              <a:t>’) in their respective mod-3 and mod-5 “plaintext slots”</a:t>
            </a:r>
          </a:p>
          <a:p>
            <a:pPr lvl="1"/>
            <a:r>
              <a:rPr lang="en-US" dirty="0" err="1" smtClean="0"/>
              <a:t>c</a:t>
            </a:r>
            <a:r>
              <a:rPr lang="en-US" baseline="-25000" dirty="0" err="1" smtClean="0"/>
              <a:t>ADD</a:t>
            </a:r>
            <a:r>
              <a:rPr lang="en-US" dirty="0" smtClean="0"/>
              <a:t> = ADD(</a:t>
            </a:r>
            <a:r>
              <a:rPr lang="en-US" dirty="0" err="1" smtClean="0"/>
              <a:t>c,c</a:t>
            </a:r>
            <a:r>
              <a:rPr lang="en-US" dirty="0" smtClean="0"/>
              <a:t>’) has (r</a:t>
            </a:r>
            <a:r>
              <a:rPr lang="en-US" baseline="-25000" dirty="0" smtClean="0"/>
              <a:t>3</a:t>
            </a:r>
            <a:r>
              <a:rPr lang="en-US" dirty="0" smtClean="0"/>
              <a:t>+r</a:t>
            </a:r>
            <a:r>
              <a:rPr lang="en-US" baseline="-25000" dirty="0" smtClean="0"/>
              <a:t>3</a:t>
            </a:r>
            <a:r>
              <a:rPr lang="en-US" dirty="0" smtClean="0"/>
              <a:t>’, r</a:t>
            </a:r>
            <a:r>
              <a:rPr lang="en-US" baseline="-25000" dirty="0" smtClean="0"/>
              <a:t>5</a:t>
            </a:r>
            <a:r>
              <a:rPr lang="en-US" dirty="0" smtClean="0"/>
              <a:t>+r</a:t>
            </a:r>
            <a:r>
              <a:rPr lang="en-US" baseline="-25000" dirty="0" smtClean="0"/>
              <a:t>5</a:t>
            </a:r>
            <a:r>
              <a:rPr lang="en-US" dirty="0" smtClean="0"/>
              <a:t>’) in its slots. </a:t>
            </a:r>
          </a:p>
          <a:p>
            <a:pPr lvl="1"/>
            <a:r>
              <a:rPr lang="en-US" dirty="0" err="1" smtClean="0"/>
              <a:t>c</a:t>
            </a:r>
            <a:r>
              <a:rPr lang="en-US" baseline="-25000" dirty="0" err="1" smtClean="0"/>
              <a:t>MULT</a:t>
            </a:r>
            <a:r>
              <a:rPr lang="en-US" dirty="0" smtClean="0"/>
              <a:t> = MULT(</a:t>
            </a:r>
            <a:r>
              <a:rPr lang="en-US" dirty="0" err="1" smtClean="0"/>
              <a:t>c,c</a:t>
            </a:r>
            <a:r>
              <a:rPr lang="en-US" dirty="0" smtClean="0"/>
              <a:t>’) has (r</a:t>
            </a:r>
            <a:r>
              <a:rPr lang="en-US" baseline="-25000" dirty="0" smtClean="0"/>
              <a:t>3</a:t>
            </a:r>
            <a:r>
              <a:rPr lang="en-US" dirty="0" smtClean="0">
                <a:latin typeface="Times New Roman"/>
                <a:cs typeface="Times New Roman"/>
              </a:rPr>
              <a:t>∙</a:t>
            </a:r>
            <a:r>
              <a:rPr lang="en-US" dirty="0" smtClean="0"/>
              <a:t>r</a:t>
            </a:r>
            <a:r>
              <a:rPr lang="en-US" baseline="-25000" dirty="0" smtClean="0"/>
              <a:t>3</a:t>
            </a:r>
            <a:r>
              <a:rPr lang="en-US" dirty="0" smtClean="0"/>
              <a:t>’, r</a:t>
            </a:r>
            <a:r>
              <a:rPr lang="en-US" baseline="-25000" dirty="0" smtClean="0"/>
              <a:t>5</a:t>
            </a:r>
            <a:r>
              <a:rPr lang="en-US" dirty="0" smtClean="0">
                <a:latin typeface="Times New Roman"/>
                <a:cs typeface="Times New Roman"/>
              </a:rPr>
              <a:t>∙</a:t>
            </a:r>
            <a:r>
              <a:rPr lang="en-US" dirty="0" smtClean="0"/>
              <a:t>r</a:t>
            </a:r>
            <a:r>
              <a:rPr lang="en-US" baseline="-25000" dirty="0" smtClean="0"/>
              <a:t>5</a:t>
            </a:r>
            <a:r>
              <a:rPr lang="en-US" dirty="0" smtClean="0"/>
              <a:t>’) in its slots. </a:t>
            </a:r>
          </a:p>
          <a:p>
            <a:pPr lvl="1"/>
            <a:r>
              <a:rPr lang="en-US" dirty="0" err="1" smtClean="0"/>
              <a:t>Homomorphic</a:t>
            </a:r>
            <a:r>
              <a:rPr lang="en-US" dirty="0" smtClean="0"/>
              <a:t> ops act component-wise, in parallel, on slots.</a:t>
            </a:r>
          </a:p>
        </p:txBody>
      </p:sp>
    </p:spTree>
    <p:extLst>
      <p:ext uri="{BB962C8B-B14F-4D97-AF65-F5344CB8AC3E}">
        <p14:creationId xmlns:p14="http://schemas.microsoft.com/office/powerpoint/2010/main" val="282733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Weird </a:t>
            </a:r>
            <a:r>
              <a:rPr lang="en-US" dirty="0" err="1" smtClean="0"/>
              <a:t>Cyclotomic</a:t>
            </a:r>
            <a:r>
              <a:rPr lang="en-US" dirty="0" smtClean="0"/>
              <a:t> Plaintext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SWHE in Polynomial Rings</a:t>
            </a:r>
          </a:p>
          <a:p>
            <a:pPr lvl="1"/>
            <a:r>
              <a:rPr lang="en-US" dirty="0" smtClean="0"/>
              <a:t>Plaintext space is R</a:t>
            </a:r>
            <a:r>
              <a:rPr lang="en-US" baseline="-25000" dirty="0" smtClean="0"/>
              <a:t>2</a:t>
            </a:r>
            <a:r>
              <a:rPr lang="en-US" dirty="0" smtClean="0"/>
              <a:t> = Z</a:t>
            </a:r>
            <a:r>
              <a:rPr lang="en-US" baseline="-25000" dirty="0" smtClean="0"/>
              <a:t>2</a:t>
            </a:r>
            <a:r>
              <a:rPr lang="en-US" dirty="0" smtClean="0"/>
              <a:t>[x]/</a:t>
            </a:r>
            <a:r>
              <a:rPr lang="az-Cyrl-AZ" dirty="0" smtClean="0">
                <a:latin typeface="Times New Roman"/>
                <a:cs typeface="Times New Roman"/>
              </a:rPr>
              <a:t>Ф</a:t>
            </a:r>
            <a:r>
              <a:rPr lang="en-US" baseline="-25000" dirty="0" smtClean="0"/>
              <a:t>N</a:t>
            </a:r>
            <a:r>
              <a:rPr lang="en-US" dirty="0" smtClean="0"/>
              <a:t>(x).</a:t>
            </a:r>
          </a:p>
          <a:p>
            <a:pPr lvl="2"/>
            <a:r>
              <a:rPr lang="en-US" dirty="0" smtClean="0"/>
              <a:t>The message </a:t>
            </a:r>
            <a:r>
              <a:rPr lang="en-US" dirty="0"/>
              <a:t>m</a:t>
            </a:r>
            <a:r>
              <a:rPr lang="en-US" dirty="0" smtClean="0"/>
              <a:t>(x) is a </a:t>
            </a:r>
            <a:r>
              <a:rPr lang="en-US" i="1" dirty="0" smtClean="0"/>
              <a:t>polynomial</a:t>
            </a:r>
            <a:r>
              <a:rPr lang="en-US" dirty="0" smtClean="0"/>
              <a:t> in R</a:t>
            </a:r>
            <a:r>
              <a:rPr lang="en-US" baseline="-25000" dirty="0" smtClean="0"/>
              <a:t>2</a:t>
            </a:r>
            <a:r>
              <a:rPr lang="en-US" dirty="0" smtClean="0"/>
              <a:t>.</a:t>
            </a:r>
          </a:p>
          <a:p>
            <a:pPr lvl="2"/>
            <a:r>
              <a:rPr lang="en-US" dirty="0"/>
              <a:t>m</a:t>
            </a:r>
            <a:r>
              <a:rPr lang="el-GR" dirty="0" smtClean="0"/>
              <a:t> </a:t>
            </a:r>
            <a:r>
              <a:rPr lang="en-US" dirty="0" smtClean="0"/>
              <a:t>has n bits, where n is the degree of </a:t>
            </a:r>
            <a:r>
              <a:rPr lang="az-Cyrl-AZ" dirty="0" smtClean="0">
                <a:latin typeface="Times New Roman"/>
                <a:cs typeface="Times New Roman"/>
              </a:rPr>
              <a:t>Ф</a:t>
            </a:r>
            <a:r>
              <a:rPr lang="en-US" baseline="-25000" dirty="0" smtClean="0"/>
              <a:t>N</a:t>
            </a:r>
            <a:r>
              <a:rPr lang="en-US" dirty="0" smtClean="0"/>
              <a:t>(x).</a:t>
            </a:r>
          </a:p>
          <a:p>
            <a:pPr lvl="2"/>
            <a:r>
              <a:rPr lang="en-US" dirty="0" smtClean="0"/>
              <a:t>NTRU example: </a:t>
            </a:r>
            <a:r>
              <a:rPr lang="en-US" dirty="0"/>
              <a:t>m</a:t>
            </a:r>
            <a:r>
              <a:rPr lang="el-GR" dirty="0" smtClean="0"/>
              <a:t> </a:t>
            </a:r>
            <a:r>
              <a:rPr lang="en-US" dirty="0" smtClean="0"/>
              <a:t>= [[</a:t>
            </a:r>
            <a:r>
              <a:rPr lang="en-US" dirty="0" err="1" smtClean="0"/>
              <a:t>c·s</a:t>
            </a:r>
            <a:r>
              <a:rPr lang="en-US" dirty="0" smtClean="0"/>
              <a:t>]</a:t>
            </a:r>
            <a:r>
              <a:rPr lang="en-US" baseline="-25000" dirty="0" smtClean="0"/>
              <a:t>q</a:t>
            </a:r>
            <a:r>
              <a:rPr lang="en-US" dirty="0" smtClean="0"/>
              <a:t>]</a:t>
            </a:r>
            <a:r>
              <a:rPr lang="en-US" baseline="-25000" dirty="0" smtClean="0"/>
              <a:t>2</a:t>
            </a:r>
            <a:r>
              <a:rPr lang="en-US" dirty="0" smtClean="0"/>
              <a:t> over the ring R.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Can we get many “plaintext slots” out of R</a:t>
            </a:r>
            <a:r>
              <a:rPr lang="en-US" baseline="-25000" dirty="0" smtClean="0"/>
              <a:t>2</a:t>
            </a:r>
            <a:r>
              <a:rPr lang="en-US" dirty="0" smtClean="0"/>
              <a:t>? </a:t>
            </a:r>
          </a:p>
          <a:p>
            <a:pPr lvl="1"/>
            <a:r>
              <a:rPr lang="en-US" dirty="0" smtClean="0"/>
              <a:t>Sure…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18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Weird </a:t>
            </a:r>
            <a:r>
              <a:rPr lang="en-US" dirty="0" err="1" smtClean="0"/>
              <a:t>Cyclotomic</a:t>
            </a:r>
            <a:r>
              <a:rPr lang="en-US" dirty="0" smtClean="0"/>
              <a:t> Plaintext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3124200"/>
            <a:ext cx="8531352" cy="3429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Via CRT, R</a:t>
            </a:r>
            <a:r>
              <a:rPr lang="en-US" baseline="-25000" dirty="0" smtClean="0"/>
              <a:t>2</a:t>
            </a:r>
            <a:r>
              <a:rPr lang="en-US" dirty="0" smtClean="0"/>
              <a:t> decomposes into about N/log(N) plaintext slots of about log(N) bits apiece (for well-chosen N).</a:t>
            </a:r>
          </a:p>
          <a:p>
            <a:pPr lvl="1"/>
            <a:r>
              <a:rPr lang="en-US" dirty="0" smtClean="0"/>
              <a:t>ADD and MULT work in parallel across the slots.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Via ring </a:t>
            </a:r>
            <a:r>
              <a:rPr lang="en-US" dirty="0" err="1" smtClean="0"/>
              <a:t>automorphisms</a:t>
            </a:r>
            <a:r>
              <a:rPr lang="en-US" dirty="0" smtClean="0"/>
              <a:t>, encrypted data can be moved between slots.</a:t>
            </a:r>
          </a:p>
          <a:p>
            <a:pPr lvl="1"/>
            <a:r>
              <a:rPr lang="en-US" dirty="0" smtClean="0"/>
              <a:t>We have ADD, MULT, and PERMUTE.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Can evaluate </a:t>
            </a:r>
            <a:r>
              <a:rPr lang="en-US" dirty="0" err="1" smtClean="0"/>
              <a:t>boolean</a:t>
            </a:r>
            <a:r>
              <a:rPr lang="en-US" dirty="0" smtClean="0"/>
              <a:t> circuits with </a:t>
            </a:r>
            <a:r>
              <a:rPr lang="en-US" dirty="0" err="1" smtClean="0"/>
              <a:t>ciphertexts</a:t>
            </a:r>
            <a:r>
              <a:rPr lang="en-US" dirty="0" smtClean="0"/>
              <a:t> “packed”.</a:t>
            </a:r>
          </a:p>
          <a:p>
            <a:pPr lvl="1"/>
            <a:r>
              <a:rPr lang="en-US" dirty="0" smtClean="0"/>
              <a:t>Reduces overhead.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752600"/>
            <a:ext cx="8458200" cy="1139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The plaintext space R</a:t>
            </a:r>
            <a:r>
              <a:rPr lang="en-US" sz="2800" baseline="-25000" dirty="0" smtClean="0">
                <a:solidFill>
                  <a:schemeClr val="tx1"/>
                </a:solidFill>
              </a:rPr>
              <a:t>2</a:t>
            </a:r>
            <a:r>
              <a:rPr lang="en-US" sz="2800" dirty="0" smtClean="0">
                <a:solidFill>
                  <a:schemeClr val="tx1"/>
                </a:solidFill>
              </a:rPr>
              <a:t> = Z</a:t>
            </a:r>
            <a:r>
              <a:rPr lang="en-US" sz="2800" baseline="-25000" dirty="0" smtClean="0">
                <a:solidFill>
                  <a:schemeClr val="tx1"/>
                </a:solidFill>
              </a:rPr>
              <a:t>2</a:t>
            </a:r>
            <a:r>
              <a:rPr lang="en-US" sz="2800" dirty="0" smtClean="0">
                <a:solidFill>
                  <a:schemeClr val="tx1"/>
                </a:solidFill>
              </a:rPr>
              <a:t>[x]/</a:t>
            </a:r>
            <a:r>
              <a:rPr lang="az-Cyrl-AZ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Ф</a:t>
            </a:r>
            <a:r>
              <a:rPr lang="en-US" sz="2800" baseline="-25000" dirty="0" smtClean="0">
                <a:solidFill>
                  <a:schemeClr val="tx1"/>
                </a:solidFill>
              </a:rPr>
              <a:t>N</a:t>
            </a:r>
            <a:r>
              <a:rPr lang="en-US" sz="2800" dirty="0" smtClean="0">
                <a:solidFill>
                  <a:schemeClr val="tx1"/>
                </a:solidFill>
              </a:rPr>
              <a:t>(x) has amazing properties!  Much better than a mod-15 plaintext space!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83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4100"/>
              </a:lnSpc>
            </a:pPr>
            <a:r>
              <a:rPr lang="en-US" dirty="0" smtClean="0"/>
              <a:t>Chinese Remainder Theorem for </a:t>
            </a:r>
            <a:r>
              <a:rPr lang="en-US" dirty="0" err="1" smtClean="0"/>
              <a:t>Cyclotomic</a:t>
            </a:r>
            <a:r>
              <a:rPr lang="en-US" dirty="0" smtClean="0"/>
              <a:t> 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458200" cy="4114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Choose N so that </a:t>
            </a:r>
            <a:r>
              <a:rPr lang="az-Cyrl-AZ" dirty="0" smtClean="0">
                <a:latin typeface="Times New Roman"/>
                <a:cs typeface="Times New Roman"/>
              </a:rPr>
              <a:t>Ф</a:t>
            </a:r>
            <a:r>
              <a:rPr lang="en-US" baseline="-25000" dirty="0" smtClean="0"/>
              <a:t>N</a:t>
            </a:r>
            <a:r>
              <a:rPr lang="en-US" dirty="0" smtClean="0"/>
              <a:t>(x) factors mod 2 into t factors.</a:t>
            </a:r>
          </a:p>
          <a:p>
            <a:pPr lvl="1"/>
            <a:r>
              <a:rPr lang="az-Cyrl-AZ" dirty="0" smtClean="0">
                <a:latin typeface="Times New Roman"/>
                <a:cs typeface="Times New Roman"/>
              </a:rPr>
              <a:t>Ф</a:t>
            </a:r>
            <a:r>
              <a:rPr lang="en-US" baseline="-25000" dirty="0" smtClean="0"/>
              <a:t>N</a:t>
            </a:r>
            <a:r>
              <a:rPr lang="en-US" dirty="0" smtClean="0"/>
              <a:t>(x) = </a:t>
            </a:r>
            <a:r>
              <a:rPr lang="en-US" dirty="0" smtClean="0">
                <a:latin typeface="Symbol"/>
                <a:sym typeface="Symbol"/>
              </a:rPr>
              <a:t></a:t>
            </a:r>
            <a:r>
              <a:rPr lang="en-US" dirty="0" smtClean="0"/>
              <a:t>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i</a:t>
            </a:r>
            <a:r>
              <a:rPr lang="en-US" dirty="0" smtClean="0"/>
              <a:t>(x) mod 2.  Degrees of f</a:t>
            </a:r>
            <a:r>
              <a:rPr lang="en-US" baseline="-25000" dirty="0" smtClean="0"/>
              <a:t>1</a:t>
            </a:r>
            <a:r>
              <a:rPr lang="en-US" dirty="0" smtClean="0"/>
              <a:t>, …, f</a:t>
            </a:r>
            <a:r>
              <a:rPr lang="en-US" baseline="-25000" dirty="0" smtClean="0"/>
              <a:t>t</a:t>
            </a:r>
            <a:r>
              <a:rPr lang="en-US" dirty="0" smtClean="0"/>
              <a:t> are d=</a:t>
            </a:r>
            <a:r>
              <a:rPr lang="el-GR" dirty="0" smtClean="0">
                <a:latin typeface="Times New Roman"/>
                <a:cs typeface="Times New Roman"/>
              </a:rPr>
              <a:t>φ</a:t>
            </a:r>
            <a:r>
              <a:rPr lang="en-US" dirty="0" smtClean="0"/>
              <a:t>(N)/t.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Chinese Remainder Theorem (CRT) – polynomial version</a:t>
            </a:r>
          </a:p>
          <a:p>
            <a:pPr lvl="1"/>
            <a:r>
              <a:rPr lang="en-US" dirty="0" smtClean="0"/>
              <a:t>Z</a:t>
            </a:r>
            <a:r>
              <a:rPr lang="en-US" baseline="-25000" dirty="0" smtClean="0"/>
              <a:t>2</a:t>
            </a:r>
            <a:r>
              <a:rPr lang="en-US" dirty="0" smtClean="0"/>
              <a:t>[x]/</a:t>
            </a:r>
            <a:r>
              <a:rPr lang="az-Cyrl-AZ" dirty="0" smtClean="0">
                <a:latin typeface="Times New Roman"/>
                <a:cs typeface="Times New Roman"/>
              </a:rPr>
              <a:t>Ф</a:t>
            </a:r>
            <a:r>
              <a:rPr lang="en-US" baseline="-25000" dirty="0" smtClean="0"/>
              <a:t>N</a:t>
            </a:r>
            <a:r>
              <a:rPr lang="en-US" dirty="0" smtClean="0"/>
              <a:t>(x) = Z</a:t>
            </a:r>
            <a:r>
              <a:rPr lang="en-US" baseline="-25000" dirty="0" smtClean="0"/>
              <a:t>2</a:t>
            </a:r>
            <a:r>
              <a:rPr lang="en-US" dirty="0" smtClean="0"/>
              <a:t>[x]/f</a:t>
            </a:r>
            <a:r>
              <a:rPr lang="en-US" baseline="-25000" dirty="0" smtClean="0"/>
              <a:t>1</a:t>
            </a:r>
            <a:r>
              <a:rPr lang="en-US" dirty="0" smtClean="0"/>
              <a:t>(x) </a:t>
            </a:r>
            <a:r>
              <a:rPr lang="en-US" b="1" dirty="0" smtClean="0">
                <a:latin typeface="Times New Roman"/>
                <a:cs typeface="Times New Roman"/>
              </a:rPr>
              <a:t>× </a:t>
            </a:r>
            <a:r>
              <a:rPr lang="en-US" dirty="0" smtClean="0"/>
              <a:t>… </a:t>
            </a:r>
            <a:r>
              <a:rPr lang="en-US" b="1" dirty="0" smtClean="0">
                <a:latin typeface="Times New Roman"/>
                <a:cs typeface="Times New Roman"/>
              </a:rPr>
              <a:t>× </a:t>
            </a:r>
            <a:r>
              <a:rPr lang="en-US" dirty="0" smtClean="0"/>
              <a:t>Z</a:t>
            </a:r>
            <a:r>
              <a:rPr lang="en-US" baseline="-25000" dirty="0" smtClean="0"/>
              <a:t>2</a:t>
            </a:r>
            <a:r>
              <a:rPr lang="en-US" dirty="0" smtClean="0"/>
              <a:t>[x]/f</a:t>
            </a:r>
            <a:r>
              <a:rPr lang="en-US" baseline="-25000" dirty="0" smtClean="0"/>
              <a:t>t</a:t>
            </a:r>
            <a:r>
              <a:rPr lang="en-US" dirty="0" smtClean="0"/>
              <a:t>(x)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 err="1" smtClean="0"/>
              <a:t>ciphertexts</a:t>
            </a:r>
            <a:r>
              <a:rPr lang="en-US" dirty="0" smtClean="0"/>
              <a:t> c and c’ have (r</a:t>
            </a:r>
            <a:r>
              <a:rPr lang="en-US" baseline="-25000" dirty="0" smtClean="0"/>
              <a:t>1</a:t>
            </a:r>
            <a:r>
              <a:rPr lang="en-US" dirty="0" smtClean="0"/>
              <a:t>(x),…,</a:t>
            </a:r>
            <a:r>
              <a:rPr lang="en-US" dirty="0" err="1" smtClean="0"/>
              <a:t>r</a:t>
            </a:r>
            <a:r>
              <a:rPr lang="en-US" baseline="-25000" dirty="0" err="1" smtClean="0"/>
              <a:t>t</a:t>
            </a:r>
            <a:r>
              <a:rPr lang="en-US" dirty="0" smtClean="0"/>
              <a:t>(x)) and (r</a:t>
            </a:r>
            <a:r>
              <a:rPr lang="en-US" baseline="-25000" dirty="0" smtClean="0"/>
              <a:t>1</a:t>
            </a:r>
            <a:r>
              <a:rPr lang="en-US" dirty="0" smtClean="0"/>
              <a:t>’(x),…,</a:t>
            </a:r>
            <a:r>
              <a:rPr lang="en-US" dirty="0" err="1" smtClean="0"/>
              <a:t>r</a:t>
            </a:r>
            <a:r>
              <a:rPr lang="en-US" baseline="-25000" dirty="0" err="1" smtClean="0"/>
              <a:t>t</a:t>
            </a:r>
            <a:r>
              <a:rPr lang="en-US" dirty="0" smtClean="0"/>
              <a:t>’(x)) in their respective plaintext slots</a:t>
            </a:r>
          </a:p>
          <a:p>
            <a:pPr lvl="1"/>
            <a:r>
              <a:rPr lang="en-US" dirty="0" err="1" smtClean="0"/>
              <a:t>c</a:t>
            </a:r>
            <a:r>
              <a:rPr lang="en-US" baseline="-25000" dirty="0" err="1" smtClean="0"/>
              <a:t>ADD</a:t>
            </a:r>
            <a:r>
              <a:rPr lang="en-US" dirty="0" smtClean="0"/>
              <a:t> = ADD(</a:t>
            </a:r>
            <a:r>
              <a:rPr lang="en-US" dirty="0" err="1" smtClean="0"/>
              <a:t>c,c</a:t>
            </a:r>
            <a:r>
              <a:rPr lang="en-US" dirty="0" smtClean="0"/>
              <a:t>’) has (r</a:t>
            </a:r>
            <a:r>
              <a:rPr lang="en-US" baseline="-25000" dirty="0" smtClean="0"/>
              <a:t>1</a:t>
            </a:r>
            <a:r>
              <a:rPr lang="en-US" dirty="0" smtClean="0"/>
              <a:t>(x)+r</a:t>
            </a:r>
            <a:r>
              <a:rPr lang="en-US" baseline="-25000" dirty="0" smtClean="0"/>
              <a:t>1</a:t>
            </a:r>
            <a:r>
              <a:rPr lang="en-US" dirty="0" smtClean="0"/>
              <a:t>’(x), …,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t</a:t>
            </a:r>
            <a:r>
              <a:rPr lang="en-US" dirty="0" smtClean="0"/>
              <a:t>(x)+</a:t>
            </a:r>
            <a:r>
              <a:rPr lang="en-US" dirty="0" err="1" smtClean="0"/>
              <a:t>r</a:t>
            </a:r>
            <a:r>
              <a:rPr lang="en-US" baseline="-25000" dirty="0" err="1" smtClean="0"/>
              <a:t>t</a:t>
            </a:r>
            <a:r>
              <a:rPr lang="en-US" dirty="0" smtClean="0"/>
              <a:t>’(x)). </a:t>
            </a:r>
          </a:p>
          <a:p>
            <a:pPr lvl="1"/>
            <a:r>
              <a:rPr lang="en-US" dirty="0" err="1" smtClean="0"/>
              <a:t>c</a:t>
            </a:r>
            <a:r>
              <a:rPr lang="en-US" baseline="-25000" dirty="0" err="1" smtClean="0"/>
              <a:t>MULT</a:t>
            </a:r>
            <a:r>
              <a:rPr lang="en-US" dirty="0" smtClean="0"/>
              <a:t> = MULT(</a:t>
            </a:r>
            <a:r>
              <a:rPr lang="en-US" dirty="0" err="1" smtClean="0"/>
              <a:t>c,c</a:t>
            </a:r>
            <a:r>
              <a:rPr lang="en-US" dirty="0" smtClean="0"/>
              <a:t>’) has (r</a:t>
            </a:r>
            <a:r>
              <a:rPr lang="en-US" baseline="-25000" dirty="0" smtClean="0"/>
              <a:t>1</a:t>
            </a:r>
            <a:r>
              <a:rPr lang="en-US" dirty="0" smtClean="0"/>
              <a:t>(x)</a:t>
            </a:r>
            <a:r>
              <a:rPr lang="en-US" dirty="0" smtClean="0">
                <a:latin typeface="Times New Roman"/>
                <a:cs typeface="Times New Roman"/>
              </a:rPr>
              <a:t>∙</a:t>
            </a:r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’(x) mod f</a:t>
            </a:r>
            <a:r>
              <a:rPr lang="en-US" baseline="-25000" dirty="0" smtClean="0"/>
              <a:t>1</a:t>
            </a:r>
            <a:r>
              <a:rPr lang="en-US" dirty="0" smtClean="0"/>
              <a:t>(x), …,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t</a:t>
            </a:r>
            <a:r>
              <a:rPr lang="en-US" dirty="0" smtClean="0"/>
              <a:t>(x)</a:t>
            </a:r>
            <a:r>
              <a:rPr lang="en-US" dirty="0" smtClean="0">
                <a:latin typeface="Times New Roman"/>
                <a:cs typeface="Times New Roman"/>
              </a:rPr>
              <a:t>∙</a:t>
            </a:r>
            <a:r>
              <a:rPr lang="en-US" dirty="0" err="1" smtClean="0"/>
              <a:t>r</a:t>
            </a:r>
            <a:r>
              <a:rPr lang="en-US" baseline="-25000" dirty="0" err="1" smtClean="0"/>
              <a:t>t</a:t>
            </a:r>
            <a:r>
              <a:rPr lang="en-US" dirty="0" smtClean="0"/>
              <a:t>’(x) mod f</a:t>
            </a:r>
            <a:r>
              <a:rPr lang="en-US" baseline="-25000" dirty="0" smtClean="0"/>
              <a:t>t</a:t>
            </a:r>
            <a:r>
              <a:rPr lang="en-US" dirty="0" smtClean="0"/>
              <a:t>(x)). </a:t>
            </a:r>
          </a:p>
          <a:p>
            <a:pPr lvl="1"/>
            <a:r>
              <a:rPr lang="en-US" dirty="0" err="1" smtClean="0"/>
              <a:t>Homomorphic</a:t>
            </a:r>
            <a:r>
              <a:rPr lang="en-US" dirty="0" smtClean="0"/>
              <a:t> ops act component-wise, in parallel, on slots.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14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4100"/>
              </a:lnSpc>
            </a:pPr>
            <a:r>
              <a:rPr lang="en-US" dirty="0" smtClean="0"/>
              <a:t>Permuting Encrypted Arrays and Ring </a:t>
            </a:r>
            <a:r>
              <a:rPr lang="en-US" dirty="0" err="1" smtClean="0"/>
              <a:t>Automorphisms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23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6868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Today: More practical FHE systems</a:t>
            </a:r>
          </a:p>
          <a:p>
            <a:pPr lvl="1"/>
            <a:r>
              <a:rPr lang="en-US" dirty="0"/>
              <a:t>Integer-based: van </a:t>
            </a:r>
            <a:r>
              <a:rPr lang="en-US" dirty="0" err="1"/>
              <a:t>Dijk</a:t>
            </a:r>
            <a:r>
              <a:rPr lang="en-US" dirty="0"/>
              <a:t> et </a:t>
            </a:r>
            <a:r>
              <a:rPr lang="en-US" dirty="0" smtClean="0"/>
              <a:t>al</a:t>
            </a:r>
            <a:r>
              <a:rPr lang="en-US" dirty="0"/>
              <a:t>.</a:t>
            </a:r>
            <a:endParaRPr lang="en-US" dirty="0" smtClean="0"/>
          </a:p>
          <a:p>
            <a:pPr lvl="1"/>
            <a:r>
              <a:rPr lang="en-US" dirty="0" smtClean="0"/>
              <a:t>Ring-LWE-based: BGV</a:t>
            </a:r>
          </a:p>
          <a:p>
            <a:pPr lvl="2"/>
            <a:r>
              <a:rPr lang="en-US" dirty="0" smtClean="0"/>
              <a:t>[Actually I cut this.]</a:t>
            </a:r>
          </a:p>
          <a:p>
            <a:pPr lvl="1"/>
            <a:r>
              <a:rPr lang="en-US" dirty="0" smtClean="0"/>
              <a:t>NTRU-based: Lopez-Alt et al. [But beware </a:t>
            </a:r>
            <a:r>
              <a:rPr lang="en-US" smtClean="0"/>
              <a:t>of attacks.]</a:t>
            </a:r>
            <a:endParaRPr lang="en-US" dirty="0" smtClean="0"/>
          </a:p>
          <a:p>
            <a:r>
              <a:rPr lang="en-US" dirty="0" smtClean="0"/>
              <a:t>Main Sources of Efficiency:</a:t>
            </a:r>
          </a:p>
          <a:p>
            <a:pPr lvl="1"/>
            <a:r>
              <a:rPr lang="en-US" dirty="0" smtClean="0"/>
              <a:t>Integer/Polynomial arithmetic (FFT), rather than matrices.</a:t>
            </a:r>
          </a:p>
          <a:p>
            <a:pPr lvl="1"/>
            <a:r>
              <a:rPr lang="en-US" dirty="0" err="1" smtClean="0"/>
              <a:t>Ciphertext</a:t>
            </a:r>
            <a:r>
              <a:rPr lang="en-US" dirty="0" smtClean="0"/>
              <a:t> packing: Each </a:t>
            </a:r>
            <a:r>
              <a:rPr lang="en-US" dirty="0" err="1" smtClean="0"/>
              <a:t>ctext</a:t>
            </a:r>
            <a:r>
              <a:rPr lang="en-US" dirty="0" smtClean="0"/>
              <a:t> can hold many plaintext bits.</a:t>
            </a:r>
          </a:p>
          <a:p>
            <a:endParaRPr lang="en-US" dirty="0"/>
          </a:p>
          <a:p>
            <a:r>
              <a:rPr lang="en-US" dirty="0" smtClean="0"/>
              <a:t>Also, the unrealized “framework” for constructing FHE from noncommutative groups.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54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SIMD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Goal: To </a:t>
            </a:r>
            <a:r>
              <a:rPr lang="en-US" dirty="0"/>
              <a:t>reduce overhead for a single </a:t>
            </a:r>
            <a:r>
              <a:rPr lang="en-US" dirty="0" smtClean="0"/>
              <a:t>computation (rather than multiple computations in parallel): </a:t>
            </a:r>
            <a:endParaRPr lang="en-US" dirty="0"/>
          </a:p>
          <a:p>
            <a:pPr lvl="1"/>
            <a:r>
              <a:rPr lang="en-US" dirty="0"/>
              <a:t>Pack all input bits in just a few </a:t>
            </a:r>
            <a:r>
              <a:rPr lang="en-US" dirty="0" err="1"/>
              <a:t>ciphertexts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Compute while keeping everything packed </a:t>
            </a:r>
          </a:p>
          <a:p>
            <a:r>
              <a:rPr lang="en-US" dirty="0"/>
              <a:t>How to do this?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ADD and MULT a Complete Set of Operations? Yes, for bits.</a:t>
            </a:r>
            <a:endParaRPr lang="en-US" dirty="0"/>
          </a:p>
        </p:txBody>
      </p:sp>
      <p:sp>
        <p:nvSpPr>
          <p:cNvPr id="5" name="Flowchart: Delay 4"/>
          <p:cNvSpPr/>
          <p:nvPr/>
        </p:nvSpPr>
        <p:spPr>
          <a:xfrm rot="16200000">
            <a:off x="381002" y="4156285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81000" y="4537283"/>
            <a:ext cx="0" cy="4572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85800" y="4537283"/>
            <a:ext cx="0" cy="4572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Delay 9"/>
          <p:cNvSpPr/>
          <p:nvPr/>
        </p:nvSpPr>
        <p:spPr>
          <a:xfrm rot="16200000">
            <a:off x="990600" y="4156285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990598" y="4537283"/>
            <a:ext cx="0" cy="4572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295398" y="4537283"/>
            <a:ext cx="0" cy="4572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Delay 13"/>
          <p:cNvSpPr/>
          <p:nvPr/>
        </p:nvSpPr>
        <p:spPr>
          <a:xfrm rot="16200000">
            <a:off x="1600204" y="4156285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600202" y="4537283"/>
            <a:ext cx="0" cy="4572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905002" y="4537283"/>
            <a:ext cx="0" cy="4572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owchart: Delay 17"/>
          <p:cNvSpPr/>
          <p:nvPr/>
        </p:nvSpPr>
        <p:spPr>
          <a:xfrm rot="16200000">
            <a:off x="2209802" y="4156285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209800" y="4537283"/>
            <a:ext cx="0" cy="4572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514600" y="4537283"/>
            <a:ext cx="0" cy="4572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Delay 21"/>
          <p:cNvSpPr/>
          <p:nvPr/>
        </p:nvSpPr>
        <p:spPr>
          <a:xfrm rot="16200000">
            <a:off x="2743202" y="4156285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743200" y="4537283"/>
            <a:ext cx="0" cy="4572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048000" y="4537283"/>
            <a:ext cx="0" cy="4572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owchart: Delay 25"/>
          <p:cNvSpPr/>
          <p:nvPr/>
        </p:nvSpPr>
        <p:spPr>
          <a:xfrm rot="16200000">
            <a:off x="3352800" y="4156285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3352798" y="4537283"/>
            <a:ext cx="0" cy="4572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657598" y="4537283"/>
            <a:ext cx="0" cy="4572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lowchart: Delay 29"/>
          <p:cNvSpPr/>
          <p:nvPr/>
        </p:nvSpPr>
        <p:spPr>
          <a:xfrm rot="16200000">
            <a:off x="3962404" y="4156285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3962402" y="4537283"/>
            <a:ext cx="0" cy="4572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267202" y="4537283"/>
            <a:ext cx="0" cy="4572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Delay 33"/>
          <p:cNvSpPr/>
          <p:nvPr/>
        </p:nvSpPr>
        <p:spPr>
          <a:xfrm rot="16200000">
            <a:off x="4572002" y="4156285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4572000" y="4537283"/>
            <a:ext cx="0" cy="4572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876800" y="4537283"/>
            <a:ext cx="0" cy="4572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lowchart: Delay 37"/>
          <p:cNvSpPr/>
          <p:nvPr/>
        </p:nvSpPr>
        <p:spPr>
          <a:xfrm rot="16200000">
            <a:off x="5181602" y="4156285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5181600" y="4537283"/>
            <a:ext cx="0" cy="4572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486400" y="4537283"/>
            <a:ext cx="0" cy="4572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lowchart: Delay 41"/>
          <p:cNvSpPr/>
          <p:nvPr/>
        </p:nvSpPr>
        <p:spPr>
          <a:xfrm rot="16200000">
            <a:off x="5791200" y="4156285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5791198" y="4537283"/>
            <a:ext cx="0" cy="4572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lowchart: Delay 45"/>
          <p:cNvSpPr/>
          <p:nvPr/>
        </p:nvSpPr>
        <p:spPr>
          <a:xfrm rot="16200000">
            <a:off x="6400804" y="4156285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50" name="Flowchart: Delay 49"/>
          <p:cNvSpPr/>
          <p:nvPr/>
        </p:nvSpPr>
        <p:spPr>
          <a:xfrm rot="16200000">
            <a:off x="7010402" y="4156285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54" name="Flowchart: Delay 53"/>
          <p:cNvSpPr/>
          <p:nvPr/>
        </p:nvSpPr>
        <p:spPr>
          <a:xfrm rot="16200000">
            <a:off x="7543802" y="4156285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70" name="Flowchart: Delay 69"/>
          <p:cNvSpPr/>
          <p:nvPr/>
        </p:nvSpPr>
        <p:spPr>
          <a:xfrm rot="16200000">
            <a:off x="914400" y="3089485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×</a:t>
            </a:r>
            <a:endParaRPr lang="en-US" sz="2800" dirty="0"/>
          </a:p>
        </p:txBody>
      </p:sp>
      <p:cxnSp>
        <p:nvCxnSpPr>
          <p:cNvPr id="71" name="Straight Arrow Connector 70"/>
          <p:cNvCxnSpPr/>
          <p:nvPr/>
        </p:nvCxnSpPr>
        <p:spPr>
          <a:xfrm flipH="1" flipV="1">
            <a:off x="914398" y="3470483"/>
            <a:ext cx="2" cy="3048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22" idx="3"/>
          </p:cNvCxnSpPr>
          <p:nvPr/>
        </p:nvCxnSpPr>
        <p:spPr>
          <a:xfrm flipH="1" flipV="1">
            <a:off x="1219198" y="3470483"/>
            <a:ext cx="1676404" cy="76200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Flowchart: Delay 73"/>
          <p:cNvSpPr/>
          <p:nvPr/>
        </p:nvSpPr>
        <p:spPr>
          <a:xfrm rot="16200000">
            <a:off x="1523998" y="3089485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×</a:t>
            </a:r>
            <a:endParaRPr lang="en-US" sz="2800" dirty="0"/>
          </a:p>
        </p:txBody>
      </p:sp>
      <p:cxnSp>
        <p:nvCxnSpPr>
          <p:cNvPr id="75" name="Straight Arrow Connector 74"/>
          <p:cNvCxnSpPr>
            <a:stCxn id="34" idx="3"/>
          </p:cNvCxnSpPr>
          <p:nvPr/>
        </p:nvCxnSpPr>
        <p:spPr>
          <a:xfrm flipH="1" flipV="1">
            <a:off x="1523996" y="3470483"/>
            <a:ext cx="3200406" cy="76200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18" idx="3"/>
          </p:cNvCxnSpPr>
          <p:nvPr/>
        </p:nvCxnSpPr>
        <p:spPr>
          <a:xfrm flipH="1" flipV="1">
            <a:off x="1828796" y="3470483"/>
            <a:ext cx="533406" cy="76200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Flowchart: Delay 77"/>
          <p:cNvSpPr/>
          <p:nvPr/>
        </p:nvSpPr>
        <p:spPr>
          <a:xfrm rot="16200000">
            <a:off x="2133602" y="3089485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×</a:t>
            </a:r>
            <a:endParaRPr lang="en-US" sz="2800" dirty="0"/>
          </a:p>
        </p:txBody>
      </p:sp>
      <p:cxnSp>
        <p:nvCxnSpPr>
          <p:cNvPr id="79" name="Straight Arrow Connector 78"/>
          <p:cNvCxnSpPr>
            <a:stCxn id="5" idx="3"/>
          </p:cNvCxnSpPr>
          <p:nvPr/>
        </p:nvCxnSpPr>
        <p:spPr>
          <a:xfrm flipV="1">
            <a:off x="533402" y="3470483"/>
            <a:ext cx="1600198" cy="76200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10" idx="3"/>
          </p:cNvCxnSpPr>
          <p:nvPr/>
        </p:nvCxnSpPr>
        <p:spPr>
          <a:xfrm flipV="1">
            <a:off x="1143000" y="3470483"/>
            <a:ext cx="1295400" cy="76200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Flowchart: Delay 81"/>
          <p:cNvSpPr/>
          <p:nvPr/>
        </p:nvSpPr>
        <p:spPr>
          <a:xfrm rot="16200000">
            <a:off x="2743200" y="3089485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×</a:t>
            </a:r>
            <a:endParaRPr lang="en-US" sz="2800" dirty="0"/>
          </a:p>
        </p:txBody>
      </p:sp>
      <p:cxnSp>
        <p:nvCxnSpPr>
          <p:cNvPr id="83" name="Straight Arrow Connector 82"/>
          <p:cNvCxnSpPr>
            <a:stCxn id="14" idx="3"/>
          </p:cNvCxnSpPr>
          <p:nvPr/>
        </p:nvCxnSpPr>
        <p:spPr>
          <a:xfrm flipV="1">
            <a:off x="1752604" y="3470483"/>
            <a:ext cx="990594" cy="76200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38" idx="3"/>
          </p:cNvCxnSpPr>
          <p:nvPr/>
        </p:nvCxnSpPr>
        <p:spPr>
          <a:xfrm flipH="1" flipV="1">
            <a:off x="3047998" y="3470483"/>
            <a:ext cx="2286004" cy="76200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lowchart: Delay 85"/>
          <p:cNvSpPr/>
          <p:nvPr/>
        </p:nvSpPr>
        <p:spPr>
          <a:xfrm rot="16200000">
            <a:off x="3276600" y="3089485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×</a:t>
            </a:r>
            <a:endParaRPr lang="en-US" sz="2800" dirty="0"/>
          </a:p>
        </p:txBody>
      </p:sp>
      <p:cxnSp>
        <p:nvCxnSpPr>
          <p:cNvPr id="87" name="Straight Arrow Connector 86"/>
          <p:cNvCxnSpPr>
            <a:stCxn id="26" idx="3"/>
          </p:cNvCxnSpPr>
          <p:nvPr/>
        </p:nvCxnSpPr>
        <p:spPr>
          <a:xfrm flipH="1" flipV="1">
            <a:off x="3276598" y="3470483"/>
            <a:ext cx="228602" cy="76200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50" idx="3"/>
          </p:cNvCxnSpPr>
          <p:nvPr/>
        </p:nvCxnSpPr>
        <p:spPr>
          <a:xfrm flipH="1" flipV="1">
            <a:off x="3581398" y="3470483"/>
            <a:ext cx="3581404" cy="76200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Flowchart: Delay 89"/>
          <p:cNvSpPr/>
          <p:nvPr/>
        </p:nvSpPr>
        <p:spPr>
          <a:xfrm rot="16200000">
            <a:off x="3886198" y="3089485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×</a:t>
            </a:r>
            <a:endParaRPr lang="en-US" sz="2800" dirty="0"/>
          </a:p>
        </p:txBody>
      </p:sp>
      <p:cxnSp>
        <p:nvCxnSpPr>
          <p:cNvPr id="91" name="Straight Arrow Connector 90"/>
          <p:cNvCxnSpPr>
            <a:stCxn id="30" idx="3"/>
          </p:cNvCxnSpPr>
          <p:nvPr/>
        </p:nvCxnSpPr>
        <p:spPr>
          <a:xfrm flipH="1" flipV="1">
            <a:off x="3886196" y="3470483"/>
            <a:ext cx="228608" cy="76200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34" idx="3"/>
          </p:cNvCxnSpPr>
          <p:nvPr/>
        </p:nvCxnSpPr>
        <p:spPr>
          <a:xfrm flipH="1" flipV="1">
            <a:off x="4190996" y="3470483"/>
            <a:ext cx="533406" cy="76200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Flowchart: Delay 93"/>
          <p:cNvSpPr/>
          <p:nvPr/>
        </p:nvSpPr>
        <p:spPr>
          <a:xfrm rot="16200000">
            <a:off x="4495802" y="3089485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×</a:t>
            </a:r>
            <a:endParaRPr lang="en-US" sz="2800" dirty="0"/>
          </a:p>
        </p:txBody>
      </p:sp>
      <p:cxnSp>
        <p:nvCxnSpPr>
          <p:cNvPr id="95" name="Straight Arrow Connector 94"/>
          <p:cNvCxnSpPr>
            <a:stCxn id="10" idx="3"/>
          </p:cNvCxnSpPr>
          <p:nvPr/>
        </p:nvCxnSpPr>
        <p:spPr>
          <a:xfrm flipV="1">
            <a:off x="1143000" y="3470483"/>
            <a:ext cx="3352800" cy="76200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46" idx="3"/>
          </p:cNvCxnSpPr>
          <p:nvPr/>
        </p:nvCxnSpPr>
        <p:spPr>
          <a:xfrm flipH="1" flipV="1">
            <a:off x="4800600" y="3470483"/>
            <a:ext cx="1752604" cy="76200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Flowchart: Delay 97"/>
          <p:cNvSpPr/>
          <p:nvPr/>
        </p:nvSpPr>
        <p:spPr>
          <a:xfrm rot="16200000">
            <a:off x="5105400" y="3089485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×</a:t>
            </a:r>
            <a:endParaRPr lang="en-US" sz="2800" dirty="0"/>
          </a:p>
        </p:txBody>
      </p:sp>
      <p:cxnSp>
        <p:nvCxnSpPr>
          <p:cNvPr id="99" name="Straight Arrow Connector 98"/>
          <p:cNvCxnSpPr>
            <a:stCxn id="38" idx="3"/>
          </p:cNvCxnSpPr>
          <p:nvPr/>
        </p:nvCxnSpPr>
        <p:spPr>
          <a:xfrm flipH="1" flipV="1">
            <a:off x="5105398" y="3470483"/>
            <a:ext cx="228604" cy="76200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42" idx="3"/>
          </p:cNvCxnSpPr>
          <p:nvPr/>
        </p:nvCxnSpPr>
        <p:spPr>
          <a:xfrm flipH="1" flipV="1">
            <a:off x="5410198" y="3470483"/>
            <a:ext cx="533402" cy="76200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Flowchart: Delay 101"/>
          <p:cNvSpPr/>
          <p:nvPr/>
        </p:nvSpPr>
        <p:spPr>
          <a:xfrm rot="16200000">
            <a:off x="5715000" y="3089485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×</a:t>
            </a:r>
            <a:endParaRPr lang="en-US" sz="2800" dirty="0"/>
          </a:p>
        </p:txBody>
      </p:sp>
      <p:cxnSp>
        <p:nvCxnSpPr>
          <p:cNvPr id="103" name="Straight Arrow Connector 102"/>
          <p:cNvCxnSpPr>
            <a:stCxn id="34" idx="3"/>
          </p:cNvCxnSpPr>
          <p:nvPr/>
        </p:nvCxnSpPr>
        <p:spPr>
          <a:xfrm flipV="1">
            <a:off x="4724402" y="3470483"/>
            <a:ext cx="990596" cy="76200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38" idx="3"/>
          </p:cNvCxnSpPr>
          <p:nvPr/>
        </p:nvCxnSpPr>
        <p:spPr>
          <a:xfrm flipV="1">
            <a:off x="5334002" y="3470483"/>
            <a:ext cx="685796" cy="76200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Flowchart: Delay 105"/>
          <p:cNvSpPr/>
          <p:nvPr/>
        </p:nvSpPr>
        <p:spPr>
          <a:xfrm rot="16200000">
            <a:off x="6324598" y="3089485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×</a:t>
            </a:r>
            <a:endParaRPr lang="en-US" sz="2800" dirty="0"/>
          </a:p>
        </p:txBody>
      </p:sp>
      <p:cxnSp>
        <p:nvCxnSpPr>
          <p:cNvPr id="107" name="Straight Arrow Connector 106"/>
          <p:cNvCxnSpPr>
            <a:stCxn id="42" idx="3"/>
          </p:cNvCxnSpPr>
          <p:nvPr/>
        </p:nvCxnSpPr>
        <p:spPr>
          <a:xfrm flipV="1">
            <a:off x="5943600" y="3470483"/>
            <a:ext cx="380996" cy="76200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54" idx="3"/>
          </p:cNvCxnSpPr>
          <p:nvPr/>
        </p:nvCxnSpPr>
        <p:spPr>
          <a:xfrm flipH="1" flipV="1">
            <a:off x="6629396" y="3470483"/>
            <a:ext cx="1066806" cy="76200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Flowchart: Delay 109"/>
          <p:cNvSpPr/>
          <p:nvPr/>
        </p:nvSpPr>
        <p:spPr>
          <a:xfrm rot="16200000">
            <a:off x="6934202" y="3089485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×</a:t>
            </a:r>
            <a:endParaRPr lang="en-US" sz="2800" dirty="0"/>
          </a:p>
        </p:txBody>
      </p:sp>
      <p:cxnSp>
        <p:nvCxnSpPr>
          <p:cNvPr id="111" name="Straight Arrow Connector 110"/>
          <p:cNvCxnSpPr>
            <a:stCxn id="50" idx="3"/>
          </p:cNvCxnSpPr>
          <p:nvPr/>
        </p:nvCxnSpPr>
        <p:spPr>
          <a:xfrm flipH="1" flipV="1">
            <a:off x="6934200" y="3470483"/>
            <a:ext cx="228602" cy="76200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54" idx="3"/>
          </p:cNvCxnSpPr>
          <p:nvPr/>
        </p:nvCxnSpPr>
        <p:spPr>
          <a:xfrm flipH="1" flipV="1">
            <a:off x="7239000" y="3470483"/>
            <a:ext cx="457202" cy="76200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Flowchart: Delay 152"/>
          <p:cNvSpPr/>
          <p:nvPr/>
        </p:nvSpPr>
        <p:spPr>
          <a:xfrm rot="16200000">
            <a:off x="1524002" y="1794084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154" name="Straight Arrow Connector 153"/>
          <p:cNvCxnSpPr>
            <a:stCxn id="74" idx="3"/>
          </p:cNvCxnSpPr>
          <p:nvPr/>
        </p:nvCxnSpPr>
        <p:spPr>
          <a:xfrm flipH="1" flipV="1">
            <a:off x="1524000" y="2175082"/>
            <a:ext cx="152398" cy="990603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78" idx="3"/>
          </p:cNvCxnSpPr>
          <p:nvPr/>
        </p:nvCxnSpPr>
        <p:spPr>
          <a:xfrm flipH="1" flipV="1">
            <a:off x="1828800" y="2175082"/>
            <a:ext cx="457202" cy="990603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Flowchart: Delay 155"/>
          <p:cNvSpPr/>
          <p:nvPr/>
        </p:nvSpPr>
        <p:spPr>
          <a:xfrm rot="16200000">
            <a:off x="2133600" y="1794084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157" name="Straight Arrow Connector 156"/>
          <p:cNvCxnSpPr>
            <a:stCxn id="70" idx="3"/>
          </p:cNvCxnSpPr>
          <p:nvPr/>
        </p:nvCxnSpPr>
        <p:spPr>
          <a:xfrm flipV="1">
            <a:off x="1066800" y="2175082"/>
            <a:ext cx="1066798" cy="990603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>
            <a:stCxn id="90" idx="3"/>
          </p:cNvCxnSpPr>
          <p:nvPr/>
        </p:nvCxnSpPr>
        <p:spPr>
          <a:xfrm flipH="1" flipV="1">
            <a:off x="2438398" y="2175082"/>
            <a:ext cx="1600200" cy="990603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Flowchart: Delay 158"/>
          <p:cNvSpPr/>
          <p:nvPr/>
        </p:nvSpPr>
        <p:spPr>
          <a:xfrm rot="16200000">
            <a:off x="2743204" y="1794084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160" name="Straight Arrow Connector 159"/>
          <p:cNvCxnSpPr>
            <a:stCxn id="82" idx="3"/>
          </p:cNvCxnSpPr>
          <p:nvPr/>
        </p:nvCxnSpPr>
        <p:spPr>
          <a:xfrm flipH="1" flipV="1">
            <a:off x="2743202" y="2175082"/>
            <a:ext cx="152398" cy="990603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stCxn id="98" idx="3"/>
          </p:cNvCxnSpPr>
          <p:nvPr/>
        </p:nvCxnSpPr>
        <p:spPr>
          <a:xfrm flipH="1" flipV="1">
            <a:off x="3048002" y="2175082"/>
            <a:ext cx="2209798" cy="990603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Flowchart: Delay 161"/>
          <p:cNvSpPr/>
          <p:nvPr/>
        </p:nvSpPr>
        <p:spPr>
          <a:xfrm rot="16200000">
            <a:off x="3352802" y="1794084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163" name="Straight Arrow Connector 162"/>
          <p:cNvCxnSpPr>
            <a:stCxn id="94" idx="3"/>
          </p:cNvCxnSpPr>
          <p:nvPr/>
        </p:nvCxnSpPr>
        <p:spPr>
          <a:xfrm flipH="1" flipV="1">
            <a:off x="3352800" y="2175082"/>
            <a:ext cx="1295402" cy="990603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106" idx="3"/>
          </p:cNvCxnSpPr>
          <p:nvPr/>
        </p:nvCxnSpPr>
        <p:spPr>
          <a:xfrm flipH="1" flipV="1">
            <a:off x="3657600" y="2175082"/>
            <a:ext cx="2819398" cy="990603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Flowchart: Delay 164"/>
          <p:cNvSpPr/>
          <p:nvPr/>
        </p:nvSpPr>
        <p:spPr>
          <a:xfrm rot="16200000">
            <a:off x="3886202" y="1794084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166" name="Straight Arrow Connector 165"/>
          <p:cNvCxnSpPr>
            <a:stCxn id="86" idx="3"/>
          </p:cNvCxnSpPr>
          <p:nvPr/>
        </p:nvCxnSpPr>
        <p:spPr>
          <a:xfrm flipV="1">
            <a:off x="3429000" y="2175082"/>
            <a:ext cx="457200" cy="990603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stCxn id="98" idx="3"/>
          </p:cNvCxnSpPr>
          <p:nvPr/>
        </p:nvCxnSpPr>
        <p:spPr>
          <a:xfrm flipH="1" flipV="1">
            <a:off x="4191000" y="2175082"/>
            <a:ext cx="1066800" cy="990603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Flowchart: Delay 167"/>
          <p:cNvSpPr/>
          <p:nvPr/>
        </p:nvSpPr>
        <p:spPr>
          <a:xfrm rot="16200000">
            <a:off x="4495800" y="1794084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169" name="Straight Arrow Connector 168"/>
          <p:cNvCxnSpPr>
            <a:stCxn id="90" idx="3"/>
          </p:cNvCxnSpPr>
          <p:nvPr/>
        </p:nvCxnSpPr>
        <p:spPr>
          <a:xfrm flipV="1">
            <a:off x="4038598" y="2175082"/>
            <a:ext cx="457200" cy="990603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>
            <a:stCxn id="110" idx="3"/>
          </p:cNvCxnSpPr>
          <p:nvPr/>
        </p:nvCxnSpPr>
        <p:spPr>
          <a:xfrm flipH="1" flipV="1">
            <a:off x="4800598" y="2175082"/>
            <a:ext cx="2286004" cy="990603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Flowchart: Delay 170"/>
          <p:cNvSpPr/>
          <p:nvPr/>
        </p:nvSpPr>
        <p:spPr>
          <a:xfrm rot="16200000">
            <a:off x="5105404" y="1794084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172" name="Straight Arrow Connector 171"/>
          <p:cNvCxnSpPr>
            <a:stCxn id="86" idx="3"/>
          </p:cNvCxnSpPr>
          <p:nvPr/>
        </p:nvCxnSpPr>
        <p:spPr>
          <a:xfrm flipV="1">
            <a:off x="3429000" y="2175082"/>
            <a:ext cx="1676402" cy="990603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stCxn id="102" idx="3"/>
          </p:cNvCxnSpPr>
          <p:nvPr/>
        </p:nvCxnSpPr>
        <p:spPr>
          <a:xfrm flipH="1" flipV="1">
            <a:off x="5410202" y="2175082"/>
            <a:ext cx="457198" cy="990603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Flowchart: Delay 173"/>
          <p:cNvSpPr/>
          <p:nvPr/>
        </p:nvSpPr>
        <p:spPr>
          <a:xfrm rot="16200000">
            <a:off x="5715002" y="1794084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175" name="Straight Arrow Connector 174"/>
          <p:cNvCxnSpPr>
            <a:stCxn id="98" idx="3"/>
          </p:cNvCxnSpPr>
          <p:nvPr/>
        </p:nvCxnSpPr>
        <p:spPr>
          <a:xfrm flipV="1">
            <a:off x="5257800" y="2175082"/>
            <a:ext cx="457200" cy="990603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stCxn id="106" idx="3"/>
          </p:cNvCxnSpPr>
          <p:nvPr/>
        </p:nvCxnSpPr>
        <p:spPr>
          <a:xfrm flipH="1" flipV="1">
            <a:off x="6019800" y="2175082"/>
            <a:ext cx="457198" cy="990603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Flowchart: Delay 176"/>
          <p:cNvSpPr/>
          <p:nvPr/>
        </p:nvSpPr>
        <p:spPr>
          <a:xfrm rot="16200000">
            <a:off x="6324602" y="1794084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178" name="Straight Arrow Connector 177"/>
          <p:cNvCxnSpPr/>
          <p:nvPr/>
        </p:nvCxnSpPr>
        <p:spPr>
          <a:xfrm flipV="1">
            <a:off x="6324600" y="2175083"/>
            <a:ext cx="0" cy="3810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>
            <a:stCxn id="110" idx="3"/>
          </p:cNvCxnSpPr>
          <p:nvPr/>
        </p:nvCxnSpPr>
        <p:spPr>
          <a:xfrm flipH="1" flipV="1">
            <a:off x="6629400" y="2175082"/>
            <a:ext cx="457202" cy="990603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Box 211"/>
          <p:cNvSpPr txBox="1"/>
          <p:nvPr/>
        </p:nvSpPr>
        <p:spPr>
          <a:xfrm>
            <a:off x="1752600" y="492995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3810000" y="492995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762000" y="3699083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6172200" y="2479883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152400" y="514688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457200" y="514688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762000" y="514688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3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1066800" y="514688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4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1447800" y="514688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5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1981200" y="514688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7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2286000" y="514688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8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2514600" y="514688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9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2819400" y="514688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400" baseline="-25000" dirty="0" smtClean="0">
                <a:latin typeface="Courier New" pitchFamily="49" charset="0"/>
                <a:cs typeface="Courier New" pitchFamily="49" charset="0"/>
              </a:rPr>
              <a:t>10</a:t>
            </a:r>
            <a:endParaRPr lang="en-US" sz="1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3124200" y="514688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400" baseline="-25000" dirty="0" smtClean="0">
                <a:latin typeface="Courier New" pitchFamily="49" charset="0"/>
                <a:cs typeface="Courier New" pitchFamily="49" charset="0"/>
              </a:rPr>
              <a:t>11</a:t>
            </a:r>
            <a:endParaRPr lang="en-US" sz="1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3429000" y="514688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400" baseline="-25000" dirty="0" smtClean="0">
                <a:latin typeface="Courier New" pitchFamily="49" charset="0"/>
                <a:cs typeface="Courier New" pitchFamily="49" charset="0"/>
              </a:rPr>
              <a:t>12</a:t>
            </a:r>
            <a:endParaRPr lang="en-US" sz="1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4038600" y="514688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400" baseline="-25000" dirty="0" smtClean="0">
                <a:latin typeface="Courier New" pitchFamily="49" charset="0"/>
                <a:cs typeface="Courier New" pitchFamily="49" charset="0"/>
              </a:rPr>
              <a:t>14</a:t>
            </a:r>
            <a:endParaRPr lang="en-US" sz="1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4343400" y="514688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400" baseline="-25000" dirty="0" smtClean="0">
                <a:latin typeface="Courier New" pitchFamily="49" charset="0"/>
                <a:cs typeface="Courier New" pitchFamily="49" charset="0"/>
              </a:rPr>
              <a:t>15</a:t>
            </a:r>
            <a:endParaRPr lang="en-US" sz="1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4648200" y="514688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400" baseline="-25000" dirty="0" smtClean="0">
                <a:latin typeface="Courier New" pitchFamily="49" charset="0"/>
                <a:cs typeface="Courier New" pitchFamily="49" charset="0"/>
              </a:rPr>
              <a:t>16</a:t>
            </a:r>
            <a:endParaRPr lang="en-US" sz="1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4953000" y="514688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400" baseline="-25000" dirty="0" smtClean="0">
                <a:latin typeface="Courier New" pitchFamily="49" charset="0"/>
                <a:cs typeface="Courier New" pitchFamily="49" charset="0"/>
              </a:rPr>
              <a:t>17</a:t>
            </a:r>
            <a:endParaRPr lang="en-US" sz="1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5257800" y="514688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400" baseline="-25000" dirty="0" smtClean="0">
                <a:latin typeface="Courier New" pitchFamily="49" charset="0"/>
                <a:cs typeface="Courier New" pitchFamily="49" charset="0"/>
              </a:rPr>
              <a:t>18</a:t>
            </a:r>
            <a:endParaRPr lang="en-US" sz="1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5562600" y="514688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400" baseline="-25000" dirty="0" smtClean="0">
                <a:latin typeface="Courier New" pitchFamily="49" charset="0"/>
                <a:cs typeface="Courier New" pitchFamily="49" charset="0"/>
              </a:rPr>
              <a:t>19</a:t>
            </a:r>
            <a:endParaRPr lang="en-US" sz="1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1617712" y="5766355"/>
            <a:ext cx="4322440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ADD  and MULT are a </a:t>
            </a:r>
            <a:r>
              <a:rPr lang="en-US" sz="2400" i="1" dirty="0" smtClean="0"/>
              <a:t>complete</a:t>
            </a:r>
            <a:r>
              <a:rPr lang="en-US" sz="2400" dirty="0" smtClean="0"/>
              <a:t> set of operations.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82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elay 4"/>
          <p:cNvSpPr/>
          <p:nvPr/>
        </p:nvSpPr>
        <p:spPr>
          <a:xfrm rot="16200000">
            <a:off x="381002" y="4153581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81000" y="4534579"/>
            <a:ext cx="0" cy="4572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85800" y="4534579"/>
            <a:ext cx="0" cy="4572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Delay 9"/>
          <p:cNvSpPr/>
          <p:nvPr/>
        </p:nvSpPr>
        <p:spPr>
          <a:xfrm rot="16200000">
            <a:off x="990600" y="4153581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990598" y="4534579"/>
            <a:ext cx="0" cy="4572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295398" y="4534579"/>
            <a:ext cx="0" cy="4572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Delay 13"/>
          <p:cNvSpPr/>
          <p:nvPr/>
        </p:nvSpPr>
        <p:spPr>
          <a:xfrm rot="16200000">
            <a:off x="1600204" y="4153581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600202" y="4534579"/>
            <a:ext cx="0" cy="4572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905002" y="4534579"/>
            <a:ext cx="0" cy="4572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owchart: Delay 17"/>
          <p:cNvSpPr/>
          <p:nvPr/>
        </p:nvSpPr>
        <p:spPr>
          <a:xfrm rot="16200000">
            <a:off x="2209802" y="4153581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209800" y="4534579"/>
            <a:ext cx="0" cy="4572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514600" y="4534579"/>
            <a:ext cx="0" cy="4572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Delay 21"/>
          <p:cNvSpPr/>
          <p:nvPr/>
        </p:nvSpPr>
        <p:spPr>
          <a:xfrm rot="16200000">
            <a:off x="2743202" y="4153581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743200" y="4534579"/>
            <a:ext cx="0" cy="4572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048000" y="4534579"/>
            <a:ext cx="0" cy="4572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owchart: Delay 25"/>
          <p:cNvSpPr/>
          <p:nvPr/>
        </p:nvSpPr>
        <p:spPr>
          <a:xfrm rot="16200000">
            <a:off x="3352800" y="4153581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3352798" y="4534579"/>
            <a:ext cx="0" cy="4572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657598" y="4534579"/>
            <a:ext cx="0" cy="4572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lowchart: Delay 29"/>
          <p:cNvSpPr/>
          <p:nvPr/>
        </p:nvSpPr>
        <p:spPr>
          <a:xfrm rot="16200000">
            <a:off x="3962404" y="4153581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3962402" y="4534579"/>
            <a:ext cx="0" cy="4572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267202" y="4534579"/>
            <a:ext cx="0" cy="4572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Delay 33"/>
          <p:cNvSpPr/>
          <p:nvPr/>
        </p:nvSpPr>
        <p:spPr>
          <a:xfrm rot="16200000">
            <a:off x="4572002" y="4153581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4572000" y="4534579"/>
            <a:ext cx="0" cy="4572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876800" y="4534579"/>
            <a:ext cx="0" cy="4572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lowchart: Delay 37"/>
          <p:cNvSpPr/>
          <p:nvPr/>
        </p:nvSpPr>
        <p:spPr>
          <a:xfrm rot="16200000">
            <a:off x="5181602" y="4153581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5181600" y="4534579"/>
            <a:ext cx="0" cy="4572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486400" y="4534579"/>
            <a:ext cx="0" cy="4572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lowchart: Delay 41"/>
          <p:cNvSpPr/>
          <p:nvPr/>
        </p:nvSpPr>
        <p:spPr>
          <a:xfrm rot="16200000">
            <a:off x="5791200" y="4153581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5791198" y="4534579"/>
            <a:ext cx="0" cy="4572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lowchart: Delay 45"/>
          <p:cNvSpPr/>
          <p:nvPr/>
        </p:nvSpPr>
        <p:spPr>
          <a:xfrm rot="16200000">
            <a:off x="6400804" y="4153581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50" name="Flowchart: Delay 49"/>
          <p:cNvSpPr/>
          <p:nvPr/>
        </p:nvSpPr>
        <p:spPr>
          <a:xfrm rot="16200000">
            <a:off x="7010402" y="4153581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54" name="Flowchart: Delay 53"/>
          <p:cNvSpPr/>
          <p:nvPr/>
        </p:nvSpPr>
        <p:spPr>
          <a:xfrm rot="16200000">
            <a:off x="7543802" y="4153581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70" name="Flowchart: Delay 69"/>
          <p:cNvSpPr/>
          <p:nvPr/>
        </p:nvSpPr>
        <p:spPr>
          <a:xfrm rot="16200000">
            <a:off x="914400" y="3086781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×</a:t>
            </a:r>
            <a:endParaRPr lang="en-US" sz="2800" dirty="0"/>
          </a:p>
        </p:txBody>
      </p:sp>
      <p:cxnSp>
        <p:nvCxnSpPr>
          <p:cNvPr id="71" name="Straight Arrow Connector 70"/>
          <p:cNvCxnSpPr/>
          <p:nvPr/>
        </p:nvCxnSpPr>
        <p:spPr>
          <a:xfrm flipH="1" flipV="1">
            <a:off x="914398" y="3467779"/>
            <a:ext cx="2" cy="3048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22" idx="3"/>
          </p:cNvCxnSpPr>
          <p:nvPr/>
        </p:nvCxnSpPr>
        <p:spPr>
          <a:xfrm flipH="1" flipV="1">
            <a:off x="1219198" y="3467779"/>
            <a:ext cx="1676404" cy="76200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Flowchart: Delay 73"/>
          <p:cNvSpPr/>
          <p:nvPr/>
        </p:nvSpPr>
        <p:spPr>
          <a:xfrm rot="16200000">
            <a:off x="1523998" y="3086781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×</a:t>
            </a:r>
            <a:endParaRPr lang="en-US" sz="2800" dirty="0"/>
          </a:p>
        </p:txBody>
      </p:sp>
      <p:cxnSp>
        <p:nvCxnSpPr>
          <p:cNvPr id="75" name="Straight Arrow Connector 74"/>
          <p:cNvCxnSpPr>
            <a:stCxn id="34" idx="3"/>
          </p:cNvCxnSpPr>
          <p:nvPr/>
        </p:nvCxnSpPr>
        <p:spPr>
          <a:xfrm flipH="1" flipV="1">
            <a:off x="1523996" y="3467779"/>
            <a:ext cx="3200406" cy="76200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18" idx="3"/>
          </p:cNvCxnSpPr>
          <p:nvPr/>
        </p:nvCxnSpPr>
        <p:spPr>
          <a:xfrm flipH="1" flipV="1">
            <a:off x="1828796" y="3467779"/>
            <a:ext cx="533406" cy="76200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Flowchart: Delay 77"/>
          <p:cNvSpPr/>
          <p:nvPr/>
        </p:nvSpPr>
        <p:spPr>
          <a:xfrm rot="16200000">
            <a:off x="2133602" y="3086781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×</a:t>
            </a:r>
            <a:endParaRPr lang="en-US" sz="2800" dirty="0"/>
          </a:p>
        </p:txBody>
      </p:sp>
      <p:cxnSp>
        <p:nvCxnSpPr>
          <p:cNvPr id="79" name="Straight Arrow Connector 78"/>
          <p:cNvCxnSpPr>
            <a:stCxn id="5" idx="3"/>
          </p:cNvCxnSpPr>
          <p:nvPr/>
        </p:nvCxnSpPr>
        <p:spPr>
          <a:xfrm flipV="1">
            <a:off x="533402" y="3467779"/>
            <a:ext cx="1600198" cy="76200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10" idx="3"/>
          </p:cNvCxnSpPr>
          <p:nvPr/>
        </p:nvCxnSpPr>
        <p:spPr>
          <a:xfrm flipV="1">
            <a:off x="1143000" y="3467779"/>
            <a:ext cx="1295400" cy="76200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Flowchart: Delay 81"/>
          <p:cNvSpPr/>
          <p:nvPr/>
        </p:nvSpPr>
        <p:spPr>
          <a:xfrm rot="16200000">
            <a:off x="2743200" y="3086781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×</a:t>
            </a:r>
            <a:endParaRPr lang="en-US" sz="2800" dirty="0"/>
          </a:p>
        </p:txBody>
      </p:sp>
      <p:cxnSp>
        <p:nvCxnSpPr>
          <p:cNvPr id="83" name="Straight Arrow Connector 82"/>
          <p:cNvCxnSpPr>
            <a:stCxn id="14" idx="3"/>
          </p:cNvCxnSpPr>
          <p:nvPr/>
        </p:nvCxnSpPr>
        <p:spPr>
          <a:xfrm flipV="1">
            <a:off x="1752604" y="3467779"/>
            <a:ext cx="990594" cy="76200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38" idx="3"/>
          </p:cNvCxnSpPr>
          <p:nvPr/>
        </p:nvCxnSpPr>
        <p:spPr>
          <a:xfrm flipH="1" flipV="1">
            <a:off x="3047998" y="3467779"/>
            <a:ext cx="2286004" cy="76200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lowchart: Delay 85"/>
          <p:cNvSpPr/>
          <p:nvPr/>
        </p:nvSpPr>
        <p:spPr>
          <a:xfrm rot="16200000">
            <a:off x="3276600" y="3086781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×</a:t>
            </a:r>
            <a:endParaRPr lang="en-US" sz="2800" dirty="0"/>
          </a:p>
        </p:txBody>
      </p:sp>
      <p:cxnSp>
        <p:nvCxnSpPr>
          <p:cNvPr id="87" name="Straight Arrow Connector 86"/>
          <p:cNvCxnSpPr>
            <a:stCxn id="26" idx="3"/>
          </p:cNvCxnSpPr>
          <p:nvPr/>
        </p:nvCxnSpPr>
        <p:spPr>
          <a:xfrm flipH="1" flipV="1">
            <a:off x="3276598" y="3467779"/>
            <a:ext cx="228602" cy="76200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50" idx="3"/>
          </p:cNvCxnSpPr>
          <p:nvPr/>
        </p:nvCxnSpPr>
        <p:spPr>
          <a:xfrm flipH="1" flipV="1">
            <a:off x="3581398" y="3467779"/>
            <a:ext cx="3581404" cy="76200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Flowchart: Delay 89"/>
          <p:cNvSpPr/>
          <p:nvPr/>
        </p:nvSpPr>
        <p:spPr>
          <a:xfrm rot="16200000">
            <a:off x="3886198" y="3086781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×</a:t>
            </a:r>
            <a:endParaRPr lang="en-US" sz="2800" dirty="0"/>
          </a:p>
        </p:txBody>
      </p:sp>
      <p:cxnSp>
        <p:nvCxnSpPr>
          <p:cNvPr id="91" name="Straight Arrow Connector 90"/>
          <p:cNvCxnSpPr>
            <a:stCxn id="30" idx="3"/>
          </p:cNvCxnSpPr>
          <p:nvPr/>
        </p:nvCxnSpPr>
        <p:spPr>
          <a:xfrm flipH="1" flipV="1">
            <a:off x="3886196" y="3467779"/>
            <a:ext cx="228608" cy="76200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34" idx="3"/>
          </p:cNvCxnSpPr>
          <p:nvPr/>
        </p:nvCxnSpPr>
        <p:spPr>
          <a:xfrm flipH="1" flipV="1">
            <a:off x="4190996" y="3467779"/>
            <a:ext cx="533406" cy="76200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Flowchart: Delay 93"/>
          <p:cNvSpPr/>
          <p:nvPr/>
        </p:nvSpPr>
        <p:spPr>
          <a:xfrm rot="16200000">
            <a:off x="4495802" y="3086781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×</a:t>
            </a:r>
            <a:endParaRPr lang="en-US" sz="2800" dirty="0"/>
          </a:p>
        </p:txBody>
      </p:sp>
      <p:cxnSp>
        <p:nvCxnSpPr>
          <p:cNvPr id="95" name="Straight Arrow Connector 94"/>
          <p:cNvCxnSpPr>
            <a:stCxn id="10" idx="3"/>
          </p:cNvCxnSpPr>
          <p:nvPr/>
        </p:nvCxnSpPr>
        <p:spPr>
          <a:xfrm flipV="1">
            <a:off x="1143000" y="3467779"/>
            <a:ext cx="3352800" cy="76200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46" idx="3"/>
          </p:cNvCxnSpPr>
          <p:nvPr/>
        </p:nvCxnSpPr>
        <p:spPr>
          <a:xfrm flipH="1" flipV="1">
            <a:off x="4800600" y="3467779"/>
            <a:ext cx="1752604" cy="76200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Flowchart: Delay 97"/>
          <p:cNvSpPr/>
          <p:nvPr/>
        </p:nvSpPr>
        <p:spPr>
          <a:xfrm rot="16200000">
            <a:off x="5105400" y="3086781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×</a:t>
            </a:r>
            <a:endParaRPr lang="en-US" sz="2800" dirty="0"/>
          </a:p>
        </p:txBody>
      </p:sp>
      <p:cxnSp>
        <p:nvCxnSpPr>
          <p:cNvPr id="99" name="Straight Arrow Connector 98"/>
          <p:cNvCxnSpPr>
            <a:stCxn id="38" idx="3"/>
          </p:cNvCxnSpPr>
          <p:nvPr/>
        </p:nvCxnSpPr>
        <p:spPr>
          <a:xfrm flipH="1" flipV="1">
            <a:off x="5105398" y="3467779"/>
            <a:ext cx="228604" cy="76200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42" idx="3"/>
          </p:cNvCxnSpPr>
          <p:nvPr/>
        </p:nvCxnSpPr>
        <p:spPr>
          <a:xfrm flipH="1" flipV="1">
            <a:off x="5410198" y="3467779"/>
            <a:ext cx="533402" cy="76200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Flowchart: Delay 101"/>
          <p:cNvSpPr/>
          <p:nvPr/>
        </p:nvSpPr>
        <p:spPr>
          <a:xfrm rot="16200000">
            <a:off x="5715000" y="3086781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×</a:t>
            </a:r>
            <a:endParaRPr lang="en-US" sz="2800" dirty="0"/>
          </a:p>
        </p:txBody>
      </p:sp>
      <p:cxnSp>
        <p:nvCxnSpPr>
          <p:cNvPr id="103" name="Straight Arrow Connector 102"/>
          <p:cNvCxnSpPr>
            <a:stCxn id="34" idx="3"/>
          </p:cNvCxnSpPr>
          <p:nvPr/>
        </p:nvCxnSpPr>
        <p:spPr>
          <a:xfrm flipV="1">
            <a:off x="4724402" y="3467779"/>
            <a:ext cx="990596" cy="76200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38" idx="3"/>
          </p:cNvCxnSpPr>
          <p:nvPr/>
        </p:nvCxnSpPr>
        <p:spPr>
          <a:xfrm flipV="1">
            <a:off x="5334002" y="3467779"/>
            <a:ext cx="685796" cy="76200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Flowchart: Delay 105"/>
          <p:cNvSpPr/>
          <p:nvPr/>
        </p:nvSpPr>
        <p:spPr>
          <a:xfrm rot="16200000">
            <a:off x="6324598" y="3086781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×</a:t>
            </a:r>
            <a:endParaRPr lang="en-US" sz="2800" dirty="0"/>
          </a:p>
        </p:txBody>
      </p:sp>
      <p:cxnSp>
        <p:nvCxnSpPr>
          <p:cNvPr id="107" name="Straight Arrow Connector 106"/>
          <p:cNvCxnSpPr>
            <a:stCxn id="42" idx="3"/>
          </p:cNvCxnSpPr>
          <p:nvPr/>
        </p:nvCxnSpPr>
        <p:spPr>
          <a:xfrm flipV="1">
            <a:off x="5943600" y="3467779"/>
            <a:ext cx="380996" cy="76200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54" idx="3"/>
          </p:cNvCxnSpPr>
          <p:nvPr/>
        </p:nvCxnSpPr>
        <p:spPr>
          <a:xfrm flipH="1" flipV="1">
            <a:off x="6629396" y="3467779"/>
            <a:ext cx="1066806" cy="76200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Flowchart: Delay 109"/>
          <p:cNvSpPr/>
          <p:nvPr/>
        </p:nvSpPr>
        <p:spPr>
          <a:xfrm rot="16200000">
            <a:off x="6934202" y="3086781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×</a:t>
            </a:r>
            <a:endParaRPr lang="en-US" sz="2800" dirty="0"/>
          </a:p>
        </p:txBody>
      </p:sp>
      <p:cxnSp>
        <p:nvCxnSpPr>
          <p:cNvPr id="111" name="Straight Arrow Connector 110"/>
          <p:cNvCxnSpPr>
            <a:stCxn id="50" idx="3"/>
          </p:cNvCxnSpPr>
          <p:nvPr/>
        </p:nvCxnSpPr>
        <p:spPr>
          <a:xfrm flipH="1" flipV="1">
            <a:off x="6934200" y="3467779"/>
            <a:ext cx="228602" cy="76200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54" idx="3"/>
          </p:cNvCxnSpPr>
          <p:nvPr/>
        </p:nvCxnSpPr>
        <p:spPr>
          <a:xfrm flipH="1" flipV="1">
            <a:off x="7239000" y="3467779"/>
            <a:ext cx="457202" cy="76200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Flowchart: Delay 152"/>
          <p:cNvSpPr/>
          <p:nvPr/>
        </p:nvSpPr>
        <p:spPr>
          <a:xfrm rot="16200000">
            <a:off x="1524002" y="1791380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154" name="Straight Arrow Connector 153"/>
          <p:cNvCxnSpPr>
            <a:stCxn id="74" idx="3"/>
          </p:cNvCxnSpPr>
          <p:nvPr/>
        </p:nvCxnSpPr>
        <p:spPr>
          <a:xfrm flipH="1" flipV="1">
            <a:off x="1524000" y="2172378"/>
            <a:ext cx="152398" cy="990603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78" idx="3"/>
          </p:cNvCxnSpPr>
          <p:nvPr/>
        </p:nvCxnSpPr>
        <p:spPr>
          <a:xfrm flipH="1" flipV="1">
            <a:off x="1828800" y="2172378"/>
            <a:ext cx="457202" cy="990603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Flowchart: Delay 155"/>
          <p:cNvSpPr/>
          <p:nvPr/>
        </p:nvSpPr>
        <p:spPr>
          <a:xfrm rot="16200000">
            <a:off x="2133600" y="1791380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157" name="Straight Arrow Connector 156"/>
          <p:cNvCxnSpPr>
            <a:stCxn id="70" idx="3"/>
          </p:cNvCxnSpPr>
          <p:nvPr/>
        </p:nvCxnSpPr>
        <p:spPr>
          <a:xfrm flipV="1">
            <a:off x="1066800" y="2172378"/>
            <a:ext cx="1066798" cy="990603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>
            <a:stCxn id="90" idx="3"/>
          </p:cNvCxnSpPr>
          <p:nvPr/>
        </p:nvCxnSpPr>
        <p:spPr>
          <a:xfrm flipH="1" flipV="1">
            <a:off x="2438398" y="2172378"/>
            <a:ext cx="1600200" cy="990603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Flowchart: Delay 158"/>
          <p:cNvSpPr/>
          <p:nvPr/>
        </p:nvSpPr>
        <p:spPr>
          <a:xfrm rot="16200000">
            <a:off x="2743204" y="1791380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160" name="Straight Arrow Connector 159"/>
          <p:cNvCxnSpPr>
            <a:stCxn id="82" idx="3"/>
          </p:cNvCxnSpPr>
          <p:nvPr/>
        </p:nvCxnSpPr>
        <p:spPr>
          <a:xfrm flipH="1" flipV="1">
            <a:off x="2743202" y="2172378"/>
            <a:ext cx="152398" cy="990603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stCxn id="98" idx="3"/>
          </p:cNvCxnSpPr>
          <p:nvPr/>
        </p:nvCxnSpPr>
        <p:spPr>
          <a:xfrm flipH="1" flipV="1">
            <a:off x="3048002" y="2172378"/>
            <a:ext cx="2209798" cy="990603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Flowchart: Delay 161"/>
          <p:cNvSpPr/>
          <p:nvPr/>
        </p:nvSpPr>
        <p:spPr>
          <a:xfrm rot="16200000">
            <a:off x="3352802" y="1791380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163" name="Straight Arrow Connector 162"/>
          <p:cNvCxnSpPr>
            <a:stCxn id="94" idx="3"/>
          </p:cNvCxnSpPr>
          <p:nvPr/>
        </p:nvCxnSpPr>
        <p:spPr>
          <a:xfrm flipH="1" flipV="1">
            <a:off x="3352800" y="2172378"/>
            <a:ext cx="1295402" cy="990603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106" idx="3"/>
          </p:cNvCxnSpPr>
          <p:nvPr/>
        </p:nvCxnSpPr>
        <p:spPr>
          <a:xfrm flipH="1" flipV="1">
            <a:off x="3657600" y="2172378"/>
            <a:ext cx="2819398" cy="990603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Flowchart: Delay 164"/>
          <p:cNvSpPr/>
          <p:nvPr/>
        </p:nvSpPr>
        <p:spPr>
          <a:xfrm rot="16200000">
            <a:off x="3886202" y="1791380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166" name="Straight Arrow Connector 165"/>
          <p:cNvCxnSpPr>
            <a:stCxn id="86" idx="3"/>
          </p:cNvCxnSpPr>
          <p:nvPr/>
        </p:nvCxnSpPr>
        <p:spPr>
          <a:xfrm flipV="1">
            <a:off x="3429000" y="2172378"/>
            <a:ext cx="457200" cy="990603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stCxn id="98" idx="3"/>
          </p:cNvCxnSpPr>
          <p:nvPr/>
        </p:nvCxnSpPr>
        <p:spPr>
          <a:xfrm flipH="1" flipV="1">
            <a:off x="4191000" y="2172378"/>
            <a:ext cx="1066800" cy="990603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Flowchart: Delay 167"/>
          <p:cNvSpPr/>
          <p:nvPr/>
        </p:nvSpPr>
        <p:spPr>
          <a:xfrm rot="16200000">
            <a:off x="4495800" y="1791380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169" name="Straight Arrow Connector 168"/>
          <p:cNvCxnSpPr>
            <a:stCxn id="90" idx="3"/>
          </p:cNvCxnSpPr>
          <p:nvPr/>
        </p:nvCxnSpPr>
        <p:spPr>
          <a:xfrm flipV="1">
            <a:off x="4038598" y="2172378"/>
            <a:ext cx="457200" cy="990603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>
            <a:stCxn id="110" idx="3"/>
          </p:cNvCxnSpPr>
          <p:nvPr/>
        </p:nvCxnSpPr>
        <p:spPr>
          <a:xfrm flipH="1" flipV="1">
            <a:off x="4800598" y="2172378"/>
            <a:ext cx="2286004" cy="990603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Flowchart: Delay 170"/>
          <p:cNvSpPr/>
          <p:nvPr/>
        </p:nvSpPr>
        <p:spPr>
          <a:xfrm rot="16200000">
            <a:off x="5105404" y="1791380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172" name="Straight Arrow Connector 171"/>
          <p:cNvCxnSpPr>
            <a:stCxn id="86" idx="3"/>
          </p:cNvCxnSpPr>
          <p:nvPr/>
        </p:nvCxnSpPr>
        <p:spPr>
          <a:xfrm flipV="1">
            <a:off x="3429000" y="2172378"/>
            <a:ext cx="1676402" cy="990603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stCxn id="102" idx="3"/>
          </p:cNvCxnSpPr>
          <p:nvPr/>
        </p:nvCxnSpPr>
        <p:spPr>
          <a:xfrm flipH="1" flipV="1">
            <a:off x="5410202" y="2172378"/>
            <a:ext cx="457198" cy="990603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Flowchart: Delay 173"/>
          <p:cNvSpPr/>
          <p:nvPr/>
        </p:nvSpPr>
        <p:spPr>
          <a:xfrm rot="16200000">
            <a:off x="5715002" y="1791380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175" name="Straight Arrow Connector 174"/>
          <p:cNvCxnSpPr>
            <a:stCxn id="98" idx="3"/>
          </p:cNvCxnSpPr>
          <p:nvPr/>
        </p:nvCxnSpPr>
        <p:spPr>
          <a:xfrm flipV="1">
            <a:off x="5257800" y="2172378"/>
            <a:ext cx="457200" cy="990603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stCxn id="106" idx="3"/>
          </p:cNvCxnSpPr>
          <p:nvPr/>
        </p:nvCxnSpPr>
        <p:spPr>
          <a:xfrm flipH="1" flipV="1">
            <a:off x="6019800" y="2172378"/>
            <a:ext cx="457198" cy="990603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Flowchart: Delay 176"/>
          <p:cNvSpPr/>
          <p:nvPr/>
        </p:nvSpPr>
        <p:spPr>
          <a:xfrm rot="16200000">
            <a:off x="6324602" y="1791380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178" name="Straight Arrow Connector 177"/>
          <p:cNvCxnSpPr/>
          <p:nvPr/>
        </p:nvCxnSpPr>
        <p:spPr>
          <a:xfrm flipV="1">
            <a:off x="6324600" y="2172379"/>
            <a:ext cx="0" cy="3810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>
            <a:stCxn id="110" idx="3"/>
          </p:cNvCxnSpPr>
          <p:nvPr/>
        </p:nvCxnSpPr>
        <p:spPr>
          <a:xfrm flipH="1" flipV="1">
            <a:off x="6629400" y="2172378"/>
            <a:ext cx="457202" cy="990603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Box 211"/>
          <p:cNvSpPr txBox="1"/>
          <p:nvPr/>
        </p:nvSpPr>
        <p:spPr>
          <a:xfrm>
            <a:off x="1752600" y="4927247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3810000" y="4927247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762000" y="3696379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6172200" y="2477179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152400" y="514417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457200" y="514417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762000" y="514417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3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1066800" y="514417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4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1447800" y="514417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5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1981200" y="514417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7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2286000" y="514417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8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2514600" y="514417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9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2819400" y="514417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400" baseline="-25000" dirty="0" smtClean="0">
                <a:latin typeface="Courier New" pitchFamily="49" charset="0"/>
                <a:cs typeface="Courier New" pitchFamily="49" charset="0"/>
              </a:rPr>
              <a:t>10</a:t>
            </a:r>
            <a:endParaRPr lang="en-US" sz="1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3124200" y="514417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400" baseline="-25000" dirty="0" smtClean="0">
                <a:latin typeface="Courier New" pitchFamily="49" charset="0"/>
                <a:cs typeface="Courier New" pitchFamily="49" charset="0"/>
              </a:rPr>
              <a:t>11</a:t>
            </a:r>
            <a:endParaRPr lang="en-US" sz="1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3429000" y="514417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400" baseline="-25000" dirty="0" smtClean="0">
                <a:latin typeface="Courier New" pitchFamily="49" charset="0"/>
                <a:cs typeface="Courier New" pitchFamily="49" charset="0"/>
              </a:rPr>
              <a:t>12</a:t>
            </a:r>
            <a:endParaRPr lang="en-US" sz="1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4038600" y="514417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400" baseline="-25000" dirty="0" smtClean="0">
                <a:latin typeface="Courier New" pitchFamily="49" charset="0"/>
                <a:cs typeface="Courier New" pitchFamily="49" charset="0"/>
              </a:rPr>
              <a:t>14</a:t>
            </a:r>
            <a:endParaRPr lang="en-US" sz="1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4343400" y="514417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400" baseline="-25000" dirty="0" smtClean="0">
                <a:latin typeface="Courier New" pitchFamily="49" charset="0"/>
                <a:cs typeface="Courier New" pitchFamily="49" charset="0"/>
              </a:rPr>
              <a:t>15</a:t>
            </a:r>
            <a:endParaRPr lang="en-US" sz="1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4648200" y="514417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400" baseline="-25000" dirty="0" smtClean="0">
                <a:latin typeface="Courier New" pitchFamily="49" charset="0"/>
                <a:cs typeface="Courier New" pitchFamily="49" charset="0"/>
              </a:rPr>
              <a:t>16</a:t>
            </a:r>
            <a:endParaRPr lang="en-US" sz="1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4953000" y="514417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400" baseline="-25000" dirty="0" smtClean="0">
                <a:latin typeface="Courier New" pitchFamily="49" charset="0"/>
                <a:cs typeface="Courier New" pitchFamily="49" charset="0"/>
              </a:rPr>
              <a:t>17</a:t>
            </a:r>
            <a:endParaRPr lang="en-US" sz="1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5257800" y="514417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400" baseline="-25000" dirty="0" smtClean="0">
                <a:latin typeface="Courier New" pitchFamily="49" charset="0"/>
                <a:cs typeface="Courier New" pitchFamily="49" charset="0"/>
              </a:rPr>
              <a:t>18</a:t>
            </a:r>
            <a:endParaRPr lang="en-US" sz="1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5562600" y="514417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400" baseline="-25000" dirty="0" smtClean="0">
                <a:latin typeface="Courier New" pitchFamily="49" charset="0"/>
                <a:cs typeface="Courier New" pitchFamily="49" charset="0"/>
              </a:rPr>
              <a:t>19</a:t>
            </a:r>
            <a:endParaRPr lang="en-US" sz="1400" baseline="-25000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136" name="Table 135"/>
          <p:cNvGraphicFramePr>
            <a:graphicFrameLocks noGrp="1"/>
          </p:cNvGraphicFramePr>
          <p:nvPr>
            <p:extLst/>
          </p:nvPr>
        </p:nvGraphicFramePr>
        <p:xfrm>
          <a:off x="2438400" y="5525179"/>
          <a:ext cx="2133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200" b="0" baseline="-25000" dirty="0" smtClean="0">
                          <a:latin typeface="Courier New" pitchFamily="49" charset="0"/>
                          <a:cs typeface="Courier New" pitchFamily="49" charset="0"/>
                        </a:rPr>
                        <a:t>8</a:t>
                      </a:r>
                      <a:endParaRPr lang="en-US" sz="1200" b="0" baseline="-25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200" b="0" baseline="-25000" dirty="0" smtClean="0">
                          <a:latin typeface="Courier New" pitchFamily="49" charset="0"/>
                          <a:cs typeface="Courier New" pitchFamily="49" charset="0"/>
                        </a:rPr>
                        <a:t>9</a:t>
                      </a:r>
                      <a:endParaRPr lang="en-US" sz="12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200" b="0" baseline="-25000" dirty="0" smtClean="0">
                          <a:latin typeface="Courier New" pitchFamily="49" charset="0"/>
                          <a:cs typeface="Courier New" pitchFamily="49" charset="0"/>
                        </a:rPr>
                        <a:t>10</a:t>
                      </a:r>
                      <a:endParaRPr lang="en-US" sz="12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200" b="0" baseline="-25000" dirty="0" smtClean="0">
                          <a:latin typeface="Courier New" pitchFamily="49" charset="0"/>
                          <a:cs typeface="Courier New" pitchFamily="49" charset="0"/>
                        </a:rPr>
                        <a:t>11</a:t>
                      </a:r>
                      <a:endParaRPr lang="en-US" sz="12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200" b="0" baseline="-25000" dirty="0" smtClean="0">
                          <a:latin typeface="Courier New" pitchFamily="49" charset="0"/>
                          <a:cs typeface="Courier New" pitchFamily="49" charset="0"/>
                        </a:rPr>
                        <a:t>12</a:t>
                      </a:r>
                      <a:endParaRPr lang="en-US" sz="12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200" b="0" baseline="-25000" dirty="0" smtClean="0">
                          <a:latin typeface="Courier New" pitchFamily="49" charset="0"/>
                          <a:cs typeface="Courier New" pitchFamily="49" charset="0"/>
                        </a:rPr>
                        <a:t>14</a:t>
                      </a:r>
                      <a:endParaRPr lang="en-US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</a:tr>
            </a:tbl>
          </a:graphicData>
        </a:graphic>
      </p:graphicFrame>
      <p:graphicFrame>
        <p:nvGraphicFramePr>
          <p:cNvPr id="137" name="Table 136"/>
          <p:cNvGraphicFramePr>
            <a:graphicFrameLocks noGrp="1"/>
          </p:cNvGraphicFramePr>
          <p:nvPr>
            <p:extLst/>
          </p:nvPr>
        </p:nvGraphicFramePr>
        <p:xfrm>
          <a:off x="152400" y="5525179"/>
          <a:ext cx="2133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600" b="0" baseline="-250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1600" b="0" baseline="-25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600" b="0" baseline="-25000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16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600" b="0" baseline="-25000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16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600" b="0" baseline="-25000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sz="16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600" b="0" baseline="-25000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sz="16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1800" b="0" baseline="-25000" dirty="0" smtClean="0">
                          <a:latin typeface="Courier New" pitchFamily="49" charset="0"/>
                          <a:cs typeface="Courier New" pitchFamily="49" charset="0"/>
                        </a:rPr>
                        <a:t>7</a:t>
                      </a:r>
                      <a:endParaRPr lang="en-US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</a:tr>
            </a:tbl>
          </a:graphicData>
        </a:graphic>
      </p:graphicFrame>
      <p:sp>
        <p:nvSpPr>
          <p:cNvPr id="141" name="TextBox 140"/>
          <p:cNvSpPr txBox="1"/>
          <p:nvPr/>
        </p:nvSpPr>
        <p:spPr>
          <a:xfrm>
            <a:off x="1331640" y="5910371"/>
            <a:ext cx="4610472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n-ADD  and n-MULT are </a:t>
            </a:r>
            <a:r>
              <a:rPr lang="en-US" sz="2400" i="1" dirty="0" smtClean="0"/>
              <a:t>NOT </a:t>
            </a:r>
            <a:r>
              <a:rPr lang="en-US" sz="2400" dirty="0" smtClean="0"/>
              <a:t>a </a:t>
            </a:r>
            <a:r>
              <a:rPr lang="en-US" sz="2400" i="1" dirty="0" smtClean="0"/>
              <a:t>complete</a:t>
            </a:r>
            <a:r>
              <a:rPr lang="en-US" sz="2400" dirty="0" smtClean="0"/>
              <a:t> set of operations.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Are ADD and MULT a Complete Set of Operations? </a:t>
            </a:r>
            <a:r>
              <a:rPr lang="en-US" dirty="0" smtClean="0"/>
              <a:t>No, for SIMD arrays.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19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" name="Table 136"/>
          <p:cNvGraphicFramePr>
            <a:graphicFrameLocks noGrp="1"/>
          </p:cNvGraphicFramePr>
          <p:nvPr/>
        </p:nvGraphicFramePr>
        <p:xfrm>
          <a:off x="2728661" y="2132856"/>
          <a:ext cx="251460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2000" b="0" baseline="-25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sz="20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sz="20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latin typeface="Courier New" pitchFamily="49" charset="0"/>
                          <a:cs typeface="Courier New" pitchFamily="49" charset="0"/>
                        </a:rPr>
                        <a:t>7</a:t>
                      </a:r>
                      <a:endParaRPr lang="en-US" sz="20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</a:tr>
            </a:tbl>
          </a:graphicData>
        </a:graphic>
      </p:graphicFrame>
      <p:graphicFrame>
        <p:nvGraphicFramePr>
          <p:cNvPr id="141" name="Table 140"/>
          <p:cNvGraphicFramePr>
            <a:graphicFrameLocks noGrp="1"/>
          </p:cNvGraphicFramePr>
          <p:nvPr/>
        </p:nvGraphicFramePr>
        <p:xfrm>
          <a:off x="6437309" y="2132856"/>
          <a:ext cx="251460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2000" b="0" baseline="-25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sz="20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sz="20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latin typeface="Courier New" pitchFamily="49" charset="0"/>
                          <a:cs typeface="Courier New" pitchFamily="49" charset="0"/>
                        </a:rPr>
                        <a:t>7</a:t>
                      </a:r>
                      <a:endParaRPr lang="en-US" sz="20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</a:tr>
            </a:tbl>
          </a:graphicData>
        </a:graphic>
      </p:graphicFrame>
      <p:graphicFrame>
        <p:nvGraphicFramePr>
          <p:cNvPr id="146" name="Table 145"/>
          <p:cNvGraphicFramePr>
            <a:graphicFrameLocks noGrp="1"/>
          </p:cNvGraphicFramePr>
          <p:nvPr/>
        </p:nvGraphicFramePr>
        <p:xfrm>
          <a:off x="2728664" y="2666256"/>
          <a:ext cx="251460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2000" b="0" baseline="-25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20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</a:tr>
            </a:tbl>
          </a:graphicData>
        </a:graphic>
      </p:graphicFrame>
      <p:sp>
        <p:nvSpPr>
          <p:cNvPr id="148" name="TextBox 147"/>
          <p:cNvSpPr txBox="1"/>
          <p:nvPr/>
        </p:nvSpPr>
        <p:spPr>
          <a:xfrm>
            <a:off x="1115616" y="2437656"/>
            <a:ext cx="1460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n-MULT</a:t>
            </a:r>
            <a:endParaRPr lang="en-US" sz="2400" dirty="0"/>
          </a:p>
        </p:txBody>
      </p:sp>
      <p:cxnSp>
        <p:nvCxnSpPr>
          <p:cNvPr id="354" name="Straight Connector 353"/>
          <p:cNvCxnSpPr/>
          <p:nvPr/>
        </p:nvCxnSpPr>
        <p:spPr>
          <a:xfrm>
            <a:off x="2347664" y="3199656"/>
            <a:ext cx="3276600" cy="0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7" name="Table 356"/>
          <p:cNvGraphicFramePr>
            <a:graphicFrameLocks noGrp="1"/>
          </p:cNvGraphicFramePr>
          <p:nvPr/>
        </p:nvGraphicFramePr>
        <p:xfrm>
          <a:off x="2728664" y="3336816"/>
          <a:ext cx="251460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2000" b="0" baseline="-25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</a:tr>
            </a:tbl>
          </a:graphicData>
        </a:graphic>
      </p:graphicFrame>
      <p:graphicFrame>
        <p:nvGraphicFramePr>
          <p:cNvPr id="358" name="Table 357"/>
          <p:cNvGraphicFramePr>
            <a:graphicFrameLocks noGrp="1"/>
          </p:cNvGraphicFramePr>
          <p:nvPr/>
        </p:nvGraphicFramePr>
        <p:xfrm>
          <a:off x="6437309" y="2666256"/>
          <a:ext cx="251460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baseline="-25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20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20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</a:tr>
            </a:tbl>
          </a:graphicData>
        </a:graphic>
      </p:graphicFrame>
      <p:cxnSp>
        <p:nvCxnSpPr>
          <p:cNvPr id="359" name="Straight Connector 358"/>
          <p:cNvCxnSpPr/>
          <p:nvPr/>
        </p:nvCxnSpPr>
        <p:spPr>
          <a:xfrm>
            <a:off x="6228184" y="3199656"/>
            <a:ext cx="2895600" cy="0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2" name="Table 361"/>
          <p:cNvGraphicFramePr>
            <a:graphicFrameLocks noGrp="1"/>
          </p:cNvGraphicFramePr>
          <p:nvPr/>
        </p:nvGraphicFramePr>
        <p:xfrm>
          <a:off x="6437312" y="3336816"/>
          <a:ext cx="251460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baseline="-25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sz="20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</a:tr>
            </a:tbl>
          </a:graphicData>
        </a:graphic>
      </p:graphicFrame>
      <p:graphicFrame>
        <p:nvGraphicFramePr>
          <p:cNvPr id="363" name="Table 362"/>
          <p:cNvGraphicFramePr>
            <a:graphicFrameLocks noGrp="1"/>
          </p:cNvGraphicFramePr>
          <p:nvPr/>
        </p:nvGraphicFramePr>
        <p:xfrm>
          <a:off x="2728661" y="3870216"/>
          <a:ext cx="251460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2000" b="0" baseline="-25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sz="20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</a:tr>
            </a:tbl>
          </a:graphicData>
        </a:graphic>
      </p:graphicFrame>
      <p:graphicFrame>
        <p:nvGraphicFramePr>
          <p:cNvPr id="364" name="Table 363"/>
          <p:cNvGraphicFramePr>
            <a:graphicFrameLocks noGrp="1"/>
          </p:cNvGraphicFramePr>
          <p:nvPr/>
        </p:nvGraphicFramePr>
        <p:xfrm>
          <a:off x="6437309" y="3870216"/>
          <a:ext cx="251460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"/>
                <a:gridCol w="359229"/>
                <a:gridCol w="359229"/>
                <a:gridCol w="359229"/>
                <a:gridCol w="359229"/>
                <a:gridCol w="359229"/>
                <a:gridCol w="3592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000" b="0" baseline="-25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="0" baseline="-25000" dirty="0" smtClean="0"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sz="20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0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18288" marR="18288"/>
                </a:tc>
              </a:tr>
            </a:tbl>
          </a:graphicData>
        </a:graphic>
      </p:graphicFrame>
      <p:sp>
        <p:nvSpPr>
          <p:cNvPr id="365" name="TextBox 364"/>
          <p:cNvSpPr txBox="1"/>
          <p:nvPr/>
        </p:nvSpPr>
        <p:spPr>
          <a:xfrm>
            <a:off x="35496" y="3504456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n-PERMUTE(</a:t>
            </a:r>
            <a:r>
              <a:rPr lang="el-GR" sz="2400" dirty="0" smtClean="0">
                <a:latin typeface="Times New Roman"/>
                <a:cs typeface="Times New Roman"/>
              </a:rPr>
              <a:t>π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76" name="Curved Right Arrow 375"/>
          <p:cNvSpPr/>
          <p:nvPr/>
        </p:nvSpPr>
        <p:spPr>
          <a:xfrm>
            <a:off x="2271464" y="3504456"/>
            <a:ext cx="381000" cy="609600"/>
          </a:xfrm>
          <a:prstGeom prst="curv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n-ADD, n-MULT, </a:t>
            </a:r>
            <a:r>
              <a:rPr lang="en-US" u="sng" dirty="0" smtClean="0"/>
              <a:t>n-PERMUTE</a:t>
            </a:r>
            <a:r>
              <a:rPr lang="en-US" dirty="0" smtClean="0"/>
              <a:t>: a complete set of SIMD ops on n-arrays</a:t>
            </a:r>
            <a:endParaRPr lang="en-US" dirty="0"/>
          </a:p>
        </p:txBody>
      </p:sp>
      <p:sp>
        <p:nvSpPr>
          <p:cNvPr id="16" name="Flowchart: Delay 15"/>
          <p:cNvSpPr/>
          <p:nvPr/>
        </p:nvSpPr>
        <p:spPr>
          <a:xfrm rot="16200000">
            <a:off x="381002" y="4153581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81000" y="4534579"/>
            <a:ext cx="0" cy="4572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85800" y="4534579"/>
            <a:ext cx="0" cy="4572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Delay 18"/>
          <p:cNvSpPr/>
          <p:nvPr/>
        </p:nvSpPr>
        <p:spPr>
          <a:xfrm rot="16200000">
            <a:off x="990600" y="4153581"/>
            <a:ext cx="304798" cy="45719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990598" y="4534579"/>
            <a:ext cx="0" cy="4572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295398" y="4534579"/>
            <a:ext cx="0" cy="4572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2400" y="514417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514417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0" y="514417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3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6800" y="514417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4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99584" y="3861048"/>
            <a:ext cx="1460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n-ADD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665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365" grpId="0"/>
      <p:bldP spid="376" grpId="0" animBg="1"/>
      <p:bldP spid="2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87624" y="2636912"/>
            <a:ext cx="6624736" cy="18722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How do we Evaluate n-Permute(</a:t>
            </a:r>
            <a:r>
              <a:rPr lang="el-GR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π</a:t>
            </a:r>
            <a:r>
              <a:rPr lang="en-US" sz="2800" dirty="0" smtClean="0">
                <a:solidFill>
                  <a:schemeClr val="tx1"/>
                </a:solidFill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</a:rPr>
              <a:t>homomorphically</a:t>
            </a:r>
            <a:r>
              <a:rPr lang="en-US" sz="2800" dirty="0" smtClean="0">
                <a:solidFill>
                  <a:schemeClr val="tx1"/>
                </a:solidFill>
              </a:rPr>
              <a:t>, without “decompressing” the packed </a:t>
            </a:r>
            <a:r>
              <a:rPr lang="en-US" sz="2800" dirty="0" err="1" smtClean="0">
                <a:solidFill>
                  <a:schemeClr val="tx1"/>
                </a:solidFill>
              </a:rPr>
              <a:t>ciphertexts</a:t>
            </a:r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3275856" y="692696"/>
            <a:ext cx="5472608" cy="1368152"/>
          </a:xfrm>
          <a:prstGeom prst="wedgeEllipseCallout">
            <a:avLst>
              <a:gd name="adj1" fmla="val -25390"/>
              <a:gd name="adj2" fmla="val 85068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Ring </a:t>
            </a:r>
            <a:r>
              <a:rPr lang="en-US" sz="3200" dirty="0" err="1" smtClean="0">
                <a:solidFill>
                  <a:schemeClr val="tx1"/>
                </a:solidFill>
              </a:rPr>
              <a:t>Automorphisms</a:t>
            </a:r>
            <a:r>
              <a:rPr lang="en-US" sz="3200" dirty="0" smtClean="0">
                <a:solidFill>
                  <a:schemeClr val="tx1"/>
                </a:solidFill>
              </a:rPr>
              <a:t>!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6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 </a:t>
            </a:r>
            <a:r>
              <a:rPr lang="en-US" dirty="0" err="1" smtClean="0"/>
              <a:t>Automorphisms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2057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 simplicity, let R = Z[x]/(x</a:t>
            </a:r>
            <a:r>
              <a:rPr lang="en-US" baseline="30000" dirty="0" smtClean="0"/>
              <a:t>n</a:t>
            </a:r>
            <a:r>
              <a:rPr lang="en-US" dirty="0" smtClean="0"/>
              <a:t>-1), n prime</a:t>
            </a:r>
          </a:p>
          <a:p>
            <a:r>
              <a:rPr lang="en-US" dirty="0" smtClean="0"/>
              <a:t>Consider the map </a:t>
            </a:r>
            <a:r>
              <a:rPr lang="el-GR" dirty="0" smtClean="0"/>
              <a:t>φ</a:t>
            </a:r>
            <a:r>
              <a:rPr lang="en-US" baseline="-25000" dirty="0"/>
              <a:t>k</a:t>
            </a:r>
            <a:r>
              <a:rPr lang="en-US" dirty="0" smtClean="0"/>
              <a:t>: R → R given by:</a:t>
            </a:r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l-GR" dirty="0" smtClean="0"/>
              <a:t>φ</a:t>
            </a:r>
            <a:r>
              <a:rPr lang="en-US" baseline="-25000" dirty="0"/>
              <a:t>k</a:t>
            </a:r>
            <a:r>
              <a:rPr lang="en-US" dirty="0" smtClean="0"/>
              <a:t>(a(x)) = a(</a:t>
            </a:r>
            <a:r>
              <a:rPr lang="en-US" dirty="0" err="1" smtClean="0"/>
              <a:t>x</a:t>
            </a:r>
            <a:r>
              <a:rPr lang="en-US" baseline="30000" dirty="0" err="1" smtClean="0"/>
              <a:t>k</a:t>
            </a:r>
            <a:r>
              <a:rPr lang="en-US" dirty="0" smtClean="0"/>
              <a:t>)</a:t>
            </a:r>
          </a:p>
          <a:p>
            <a:r>
              <a:rPr lang="en-US" dirty="0" smtClean="0"/>
              <a:t>If </a:t>
            </a:r>
            <a:r>
              <a:rPr lang="en-US" dirty="0" err="1" smtClean="0"/>
              <a:t>gcd</a:t>
            </a:r>
            <a:r>
              <a:rPr lang="en-US" dirty="0" smtClean="0"/>
              <a:t>(</a:t>
            </a:r>
            <a:r>
              <a:rPr lang="en-US" dirty="0" err="1" smtClean="0"/>
              <a:t>k,p</a:t>
            </a:r>
            <a:r>
              <a:rPr lang="en-US" dirty="0" smtClean="0"/>
              <a:t>) = 1, </a:t>
            </a:r>
            <a:r>
              <a:rPr lang="el-GR" dirty="0" smtClean="0"/>
              <a:t>φ</a:t>
            </a:r>
            <a:r>
              <a:rPr lang="en-US" baseline="-25000" dirty="0" smtClean="0"/>
              <a:t>k</a:t>
            </a:r>
            <a:r>
              <a:rPr lang="en-US" dirty="0" smtClean="0"/>
              <a:t> permutes the coefficients of a(x):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2" y="3689985"/>
            <a:ext cx="4352925" cy="882015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5638800" y="1066800"/>
            <a:ext cx="3352800" cy="1447800"/>
          </a:xfrm>
          <a:prstGeom prst="wedgeRectCallout">
            <a:avLst>
              <a:gd name="adj1" fmla="val -37350"/>
              <a:gd name="adj2" fmla="val 137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If a(x) is “small”, then </a:t>
            </a:r>
            <a:r>
              <a:rPr lang="el-GR" sz="2600" dirty="0" smtClean="0">
                <a:solidFill>
                  <a:schemeClr val="tx1"/>
                </a:solidFill>
              </a:rPr>
              <a:t>φ</a:t>
            </a:r>
            <a:r>
              <a:rPr lang="en-US" sz="2600" baseline="-25000" dirty="0" smtClean="0">
                <a:solidFill>
                  <a:schemeClr val="tx1"/>
                </a:solidFill>
              </a:rPr>
              <a:t>k</a:t>
            </a:r>
            <a:r>
              <a:rPr lang="en-US" sz="2600" dirty="0" smtClean="0">
                <a:solidFill>
                  <a:schemeClr val="tx1"/>
                </a:solidFill>
              </a:rPr>
              <a:t>(a(x)) is also “small”. 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1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 </a:t>
            </a:r>
            <a:r>
              <a:rPr lang="en-US" dirty="0" err="1" smtClean="0"/>
              <a:t>Automorphisms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2057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 simplicity, let R = Z[x]/(x</a:t>
            </a:r>
            <a:r>
              <a:rPr lang="en-US" baseline="30000" dirty="0"/>
              <a:t>p</a:t>
            </a:r>
            <a:r>
              <a:rPr lang="en-US" dirty="0" smtClean="0"/>
              <a:t>-1), p prime</a:t>
            </a:r>
          </a:p>
          <a:p>
            <a:r>
              <a:rPr lang="en-US" dirty="0" smtClean="0"/>
              <a:t>Consider the map </a:t>
            </a:r>
            <a:r>
              <a:rPr lang="el-GR" dirty="0" smtClean="0"/>
              <a:t>φ</a:t>
            </a:r>
            <a:r>
              <a:rPr lang="en-US" baseline="-25000" dirty="0"/>
              <a:t>k</a:t>
            </a:r>
            <a:r>
              <a:rPr lang="en-US" dirty="0" smtClean="0"/>
              <a:t>: R → R given by:</a:t>
            </a:r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l-GR" dirty="0" smtClean="0"/>
              <a:t>φ</a:t>
            </a:r>
            <a:r>
              <a:rPr lang="en-US" baseline="-25000" dirty="0"/>
              <a:t>k</a:t>
            </a:r>
            <a:r>
              <a:rPr lang="en-US" dirty="0" smtClean="0"/>
              <a:t>(a(x)) = a(</a:t>
            </a:r>
            <a:r>
              <a:rPr lang="en-US" dirty="0" err="1" smtClean="0"/>
              <a:t>x</a:t>
            </a:r>
            <a:r>
              <a:rPr lang="en-US" baseline="30000" dirty="0" err="1" smtClean="0"/>
              <a:t>k</a:t>
            </a:r>
            <a:r>
              <a:rPr lang="en-US" dirty="0" smtClean="0"/>
              <a:t>)</a:t>
            </a:r>
          </a:p>
          <a:p>
            <a:r>
              <a:rPr lang="en-US" dirty="0" smtClean="0"/>
              <a:t>If </a:t>
            </a:r>
            <a:r>
              <a:rPr lang="en-US" dirty="0" err="1" smtClean="0"/>
              <a:t>gcd</a:t>
            </a:r>
            <a:r>
              <a:rPr lang="en-US" dirty="0" smtClean="0"/>
              <a:t>(</a:t>
            </a:r>
            <a:r>
              <a:rPr lang="en-US" dirty="0" err="1" smtClean="0"/>
              <a:t>k,p</a:t>
            </a:r>
            <a:r>
              <a:rPr lang="en-US" dirty="0" smtClean="0"/>
              <a:t>) = 1, </a:t>
            </a:r>
            <a:r>
              <a:rPr lang="el-GR" dirty="0" smtClean="0"/>
              <a:t>φ</a:t>
            </a:r>
            <a:r>
              <a:rPr lang="en-US" baseline="-25000" dirty="0" smtClean="0"/>
              <a:t>k</a:t>
            </a:r>
            <a:r>
              <a:rPr lang="en-US" dirty="0" smtClean="0"/>
              <a:t> permutes the coefficients of a(x):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2" y="3689985"/>
            <a:ext cx="4352925" cy="88201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4724400"/>
            <a:ext cx="8302752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φ</a:t>
            </a:r>
            <a:r>
              <a:rPr lang="en-US" baseline="-25000" dirty="0"/>
              <a:t>k</a:t>
            </a:r>
            <a:r>
              <a:rPr lang="en-US" dirty="0"/>
              <a:t> permutes the </a:t>
            </a:r>
            <a:r>
              <a:rPr lang="en-US" dirty="0" smtClean="0"/>
              <a:t>evaluations of </a:t>
            </a:r>
            <a:r>
              <a:rPr lang="en-US" dirty="0"/>
              <a:t>a(x</a:t>
            </a:r>
            <a:r>
              <a:rPr lang="en-US" dirty="0" smtClean="0"/>
              <a:t>) at roots of unity: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5295900"/>
            <a:ext cx="2362200" cy="3429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5867400"/>
            <a:ext cx="8302752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We can use </a:t>
            </a:r>
            <a:r>
              <a:rPr lang="el-GR" dirty="0" smtClean="0"/>
              <a:t>φ</a:t>
            </a:r>
            <a:r>
              <a:rPr lang="en-US" baseline="-25000" dirty="0"/>
              <a:t>k</a:t>
            </a:r>
            <a:r>
              <a:rPr lang="en-US" dirty="0"/>
              <a:t> </a:t>
            </a:r>
            <a:r>
              <a:rPr lang="en-US" dirty="0" smtClean="0"/>
              <a:t>to permute our plaintext slots.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3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Homomorphic</a:t>
            </a:r>
            <a:r>
              <a:rPr lang="en-US" dirty="0" smtClean="0"/>
              <a:t> </a:t>
            </a:r>
            <a:r>
              <a:rPr lang="en-US" dirty="0" err="1" smtClean="0"/>
              <a:t>Automorphisms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2" y="2209799"/>
            <a:ext cx="8205216" cy="30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025140"/>
            <a:ext cx="6380988" cy="3276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505200"/>
            <a:ext cx="6263640" cy="3276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191000"/>
            <a:ext cx="8407908" cy="3276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777741"/>
            <a:ext cx="842924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7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Permutations Do the </a:t>
            </a:r>
            <a:r>
              <a:rPr lang="en-US" dirty="0" err="1" smtClean="0"/>
              <a:t>Automorphisms</a:t>
            </a:r>
            <a:r>
              <a:rPr lang="en-US" dirty="0" smtClean="0"/>
              <a:t> Give Us?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39341"/>
            <a:ext cx="8136904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“Basic” Permutations (a(x) → a(</a:t>
            </a:r>
            <a:r>
              <a:rPr lang="en-US" dirty="0" err="1" smtClean="0"/>
              <a:t>x</a:t>
            </a:r>
            <a:r>
              <a:rPr lang="en-US" baseline="30000" dirty="0" err="1" smtClean="0"/>
              <a:t>k</a:t>
            </a:r>
            <a:r>
              <a:rPr lang="en-US" dirty="0" smtClean="0"/>
              <a:t>))</a:t>
            </a:r>
            <a:r>
              <a:rPr lang="en-US" sz="2400" dirty="0" smtClean="0"/>
              <a:t>:</a:t>
            </a:r>
          </a:p>
          <a:p>
            <a:pPr lvl="1"/>
            <a:r>
              <a:rPr lang="en-US" dirty="0" smtClean="0"/>
              <a:t>Only n (out of n!) of the possible permutations.</a:t>
            </a:r>
          </a:p>
          <a:p>
            <a:pPr lvl="1"/>
            <a:r>
              <a:rPr lang="en-US" dirty="0" smtClean="0"/>
              <a:t>Think of the </a:t>
            </a:r>
            <a:r>
              <a:rPr lang="en-US" dirty="0" err="1" smtClean="0"/>
              <a:t>automorphisms</a:t>
            </a:r>
            <a:r>
              <a:rPr lang="en-US" dirty="0" smtClean="0"/>
              <a:t> as n-ROTATE(</a:t>
            </a:r>
            <a:r>
              <a:rPr lang="en-US" dirty="0" err="1" smtClean="0"/>
              <a:t>i</a:t>
            </a:r>
            <a:r>
              <a:rPr lang="en-US" dirty="0" smtClean="0"/>
              <a:t>), which rotates the n items </a:t>
            </a:r>
            <a:r>
              <a:rPr lang="en-US" dirty="0" err="1" smtClean="0"/>
              <a:t>i</a:t>
            </a:r>
            <a:r>
              <a:rPr lang="en-US" dirty="0" smtClean="0"/>
              <a:t> steps clockwise, like a dial.</a:t>
            </a:r>
          </a:p>
          <a:p>
            <a:r>
              <a:rPr lang="en-US" dirty="0" smtClean="0"/>
              <a:t>Claim: For any permutation </a:t>
            </a:r>
            <a:r>
              <a:rPr lang="el-GR" dirty="0" smtClean="0">
                <a:latin typeface="Times New Roman"/>
                <a:cs typeface="Times New Roman"/>
              </a:rPr>
              <a:t>π</a:t>
            </a:r>
            <a:r>
              <a:rPr lang="en-US" dirty="0" smtClean="0"/>
              <a:t>, we can build n-PERMUTE(</a:t>
            </a:r>
            <a:r>
              <a:rPr lang="el-GR" dirty="0" smtClean="0">
                <a:latin typeface="Times New Roman"/>
                <a:cs typeface="Times New Roman"/>
              </a:rPr>
              <a:t>π</a:t>
            </a:r>
            <a:r>
              <a:rPr lang="en-US" dirty="0" smtClean="0"/>
              <a:t>) “efficiently” from n-ADD, n-MULT, and n-ROTATE(</a:t>
            </a:r>
            <a:r>
              <a:rPr lang="en-US" dirty="0" err="1" smtClean="0"/>
              <a:t>i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648200"/>
            <a:ext cx="42291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83665" y="5181600"/>
            <a:ext cx="205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Benes </a:t>
            </a:r>
          </a:p>
          <a:p>
            <a:pPr algn="ctr"/>
            <a:r>
              <a:rPr lang="en-US" sz="2200" dirty="0" smtClean="0"/>
              <a:t>permutation network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8305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798637"/>
            <a:ext cx="9067800" cy="4525963"/>
          </a:xfrm>
        </p:spPr>
        <p:txBody>
          <a:bodyPr/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900" dirty="0" smtClean="0"/>
              <a:t>Overhead of HE </a:t>
            </a:r>
          </a:p>
          <a:p>
            <a:pPr marL="0" lvl="1" indent="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sz="2900" dirty="0" smtClean="0"/>
              <a:t>	= </a:t>
            </a:r>
            <a:r>
              <a:rPr lang="en-US" sz="2900" dirty="0"/>
              <a:t>(encrypted comp. time)/(unencrypted comp. time)</a:t>
            </a:r>
          </a:p>
          <a:p>
            <a:endParaRPr lang="en-US" dirty="0" smtClean="0"/>
          </a:p>
          <a:p>
            <a:r>
              <a:rPr lang="en-US" dirty="0" smtClean="0"/>
              <a:t>For RLWE-based or NTRU-based SWHE with </a:t>
            </a:r>
            <a:r>
              <a:rPr lang="en-US" dirty="0" err="1"/>
              <a:t>ciphertext</a:t>
            </a:r>
            <a:r>
              <a:rPr lang="en-US" dirty="0"/>
              <a:t> </a:t>
            </a:r>
            <a:r>
              <a:rPr lang="en-US" dirty="0" smtClean="0"/>
              <a:t>packing and security </a:t>
            </a:r>
            <a:r>
              <a:rPr lang="en-US" dirty="0"/>
              <a:t>parameter </a:t>
            </a:r>
            <a:r>
              <a:rPr lang="en-US" dirty="0" smtClean="0"/>
              <a:t>k:</a:t>
            </a:r>
          </a:p>
          <a:p>
            <a:pPr marL="0" indent="0">
              <a:buNone/>
            </a:pPr>
            <a:r>
              <a:rPr lang="en-US" dirty="0" smtClean="0"/>
              <a:t>	   </a:t>
            </a:r>
            <a:r>
              <a:rPr lang="en-US" sz="2700" dirty="0" smtClean="0"/>
              <a:t>Overhead = poly(log </a:t>
            </a:r>
            <a:r>
              <a:rPr lang="en-US" sz="2700" dirty="0" err="1" smtClean="0"/>
              <a:t>q</a:t>
            </a:r>
            <a:r>
              <a:rPr lang="en-US" sz="2700" baseline="-25000" dirty="0" err="1" smtClean="0"/>
              <a:t>L</a:t>
            </a:r>
            <a:r>
              <a:rPr lang="en-US" sz="2700" dirty="0" smtClean="0"/>
              <a:t>, log w) = poly(L, log k, log w), </a:t>
            </a:r>
          </a:p>
          <a:p>
            <a:pPr marL="0" indent="0">
              <a:buNone/>
            </a:pPr>
            <a:r>
              <a:rPr lang="en-US" dirty="0" smtClean="0"/>
              <a:t>   where L and w are circuit depth and width.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100"/>
              </a:lnSpc>
            </a:pPr>
            <a:r>
              <a:rPr lang="en-US" dirty="0" smtClean="0"/>
              <a:t>Asymptotic Efficiency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29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Construct HE: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4343400"/>
            <a:ext cx="876300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Examples of rings: integers Z, polynomials Z[</a:t>
            </a:r>
            <a:r>
              <a:rPr lang="en-US" dirty="0" err="1" smtClean="0"/>
              <a:t>x,y</a:t>
            </a:r>
            <a:r>
              <a:rPr lang="en-US" dirty="0" smtClean="0"/>
              <a:t>,…], …</a:t>
            </a:r>
          </a:p>
          <a:p>
            <a:r>
              <a:rPr lang="en-US" dirty="0"/>
              <a:t>Any function that you want to evaluate can be expressed as a sequence of ADDs and MULTs</a:t>
            </a:r>
            <a:r>
              <a:rPr lang="en-US" dirty="0" smtClean="0"/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2000" y="1700808"/>
            <a:ext cx="8477200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2800" b="1" u="sng" dirty="0" smtClean="0">
                <a:solidFill>
                  <a:schemeClr val="tx1"/>
                </a:solidFill>
              </a:rPr>
              <a:t>Most Natural Approach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Ciphertexts</a:t>
            </a:r>
            <a:r>
              <a:rPr lang="en-US" sz="2800" dirty="0" smtClean="0">
                <a:solidFill>
                  <a:schemeClr val="tx1"/>
                </a:solidFill>
              </a:rPr>
              <a:t> live in a “ring”.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ADDing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ciphertexts</a:t>
            </a:r>
            <a:r>
              <a:rPr lang="en-US" sz="2800" dirty="0" smtClean="0">
                <a:solidFill>
                  <a:schemeClr val="tx1"/>
                </a:solidFill>
              </a:rPr>
              <a:t> implicitly ADDs underlying plaintexts.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Same for MULT.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9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Multikey</a:t>
            </a:r>
            <a:r>
              <a:rPr lang="en-US" dirty="0" smtClean="0"/>
              <a:t> FHE scheme of Lopez-Alt, </a:t>
            </a:r>
            <a:r>
              <a:rPr lang="en-US" dirty="0" err="1" smtClean="0"/>
              <a:t>Tromer</a:t>
            </a:r>
            <a:r>
              <a:rPr lang="en-US" dirty="0" smtClean="0"/>
              <a:t>, </a:t>
            </a:r>
            <a:r>
              <a:rPr lang="en-US" dirty="0" err="1" smtClean="0"/>
              <a:t>Vaikuntanathan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924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Homomorphism and </a:t>
            </a:r>
            <a:r>
              <a:rPr lang="en-US" dirty="0" err="1" smtClean="0"/>
              <a:t>Multikey</a:t>
            </a:r>
            <a:r>
              <a:rPr lang="en-US" dirty="0" smtClean="0"/>
              <a:t> FHE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0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Homomorphism in NTRU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400" y="1828803"/>
            <a:ext cx="5184648" cy="4892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1" y="2667000"/>
            <a:ext cx="2036445" cy="27241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895600" y="2057400"/>
            <a:ext cx="457200" cy="3810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867400" y="2057400"/>
            <a:ext cx="457200" cy="3810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3" y="3124199"/>
            <a:ext cx="7743444" cy="530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3886200"/>
            <a:ext cx="7203948" cy="27279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5" y="4419600"/>
            <a:ext cx="2998470" cy="3257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90" y="4876800"/>
            <a:ext cx="6848856" cy="5303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2" y="5562600"/>
            <a:ext cx="2487168" cy="27279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78855"/>
            <a:ext cx="8429625" cy="62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8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LATV </a:t>
            </a:r>
            <a:r>
              <a:rPr lang="en-US" dirty="0" err="1" smtClean="0"/>
              <a:t>Multikey</a:t>
            </a:r>
            <a:r>
              <a:rPr lang="en-US" dirty="0" smtClean="0"/>
              <a:t> FHE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3200" dirty="0"/>
              <a:t>[LATV12]: Cloud can (</a:t>
            </a:r>
            <a:r>
              <a:rPr lang="en-US" sz="3200" dirty="0" err="1"/>
              <a:t>noninteractively</a:t>
            </a:r>
            <a:r>
              <a:rPr lang="en-US" sz="3200" dirty="0"/>
              <a:t>) combine data encrypted under different keys</a:t>
            </a:r>
            <a:r>
              <a:rPr lang="en-US" sz="3200" dirty="0" smtClean="0"/>
              <a:t>.</a:t>
            </a:r>
          </a:p>
          <a:p>
            <a:pPr lvl="1"/>
            <a:r>
              <a:rPr lang="en-US" dirty="0" smtClean="0"/>
              <a:t>Individual secret keys are s</a:t>
            </a:r>
            <a:r>
              <a:rPr lang="en-US" baseline="-25000" dirty="0" smtClean="0"/>
              <a:t>1</a:t>
            </a:r>
            <a:r>
              <a:rPr lang="en-US" dirty="0" smtClean="0"/>
              <a:t>, …,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Combined secret key is s</a:t>
            </a:r>
            <a:r>
              <a:rPr lang="en-US" baseline="-25000" dirty="0" smtClean="0"/>
              <a:t>1</a:t>
            </a:r>
            <a:r>
              <a:rPr lang="en-US" dirty="0" smtClean="0"/>
              <a:t>···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</a:t>
            </a:r>
            <a:r>
              <a:rPr lang="en-US" dirty="0" smtClean="0"/>
              <a:t>.</a:t>
            </a:r>
          </a:p>
          <a:p>
            <a:pPr lvl="8"/>
            <a:endParaRPr lang="en-US" dirty="0" smtClean="0"/>
          </a:p>
          <a:p>
            <a:pPr lvl="0"/>
            <a:r>
              <a:rPr lang="en-US" sz="3200" dirty="0" smtClean="0"/>
              <a:t>To decrypt, all users whose data was used must cooperate.</a:t>
            </a:r>
          </a:p>
          <a:p>
            <a:pPr lvl="8"/>
            <a:endParaRPr lang="en-US" dirty="0" smtClean="0"/>
          </a:p>
          <a:p>
            <a:pPr lvl="0"/>
            <a:r>
              <a:rPr lang="en-US" sz="3200" dirty="0" smtClean="0"/>
              <a:t>Getting FHE:</a:t>
            </a:r>
          </a:p>
          <a:p>
            <a:pPr lvl="1"/>
            <a:r>
              <a:rPr lang="en-US" dirty="0" smtClean="0"/>
              <a:t>I showed how to combine keys to get </a:t>
            </a:r>
            <a:r>
              <a:rPr lang="en-US" dirty="0" err="1" smtClean="0"/>
              <a:t>multikey</a:t>
            </a:r>
            <a:r>
              <a:rPr lang="en-US" dirty="0" smtClean="0"/>
              <a:t> SWHE.</a:t>
            </a:r>
          </a:p>
          <a:p>
            <a:pPr lvl="1"/>
            <a:r>
              <a:rPr lang="en-US" dirty="0" smtClean="0"/>
              <a:t>LATV show how to get </a:t>
            </a:r>
            <a:r>
              <a:rPr lang="en-US" dirty="0" err="1" smtClean="0"/>
              <a:t>multikey</a:t>
            </a:r>
            <a:r>
              <a:rPr lang="en-US" dirty="0" smtClean="0"/>
              <a:t> FHE. </a:t>
            </a:r>
            <a:endParaRPr lang="en-US" sz="2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61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somewhat promising framework for FHE inspired by Barrington’s Theorem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4200"/>
              </a:lnSpc>
            </a:pPr>
            <a:r>
              <a:rPr lang="en-US" dirty="0" smtClean="0"/>
              <a:t>Part IV: FHE from Non-Abelian Groups?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83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789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Goal: Totally Different Approach to FHE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683752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FHE without noise?</a:t>
            </a:r>
          </a:p>
          <a:p>
            <a:pPr lvl="1"/>
            <a:r>
              <a:rPr lang="en-US" dirty="0" smtClean="0"/>
              <a:t>Might also make (expensive) bootstrapping unnecessary</a:t>
            </a:r>
          </a:p>
          <a:p>
            <a:endParaRPr lang="en-US" dirty="0"/>
          </a:p>
          <a:p>
            <a:r>
              <a:rPr lang="en-US" dirty="0" smtClean="0"/>
              <a:t>How about FHE based on non-abelian groups?</a:t>
            </a:r>
          </a:p>
          <a:p>
            <a:pPr lvl="1"/>
            <a:r>
              <a:rPr lang="en-US" dirty="0" smtClean="0"/>
              <a:t>Might avoid linear algebra attacks for ring-based schemes</a:t>
            </a:r>
          </a:p>
          <a:p>
            <a:pPr lvl="1"/>
            <a:r>
              <a:rPr lang="en-US" dirty="0" smtClean="0"/>
              <a:t>Another chance to apply Barrington.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Framework investigated by </a:t>
            </a:r>
            <a:r>
              <a:rPr lang="en-US" dirty="0" err="1" smtClean="0">
                <a:sym typeface="Wingdings" panose="05000000000000000000" pitchFamily="2" charset="2"/>
              </a:rPr>
              <a:t>Nuida</a:t>
            </a:r>
            <a:endParaRPr lang="en-US" dirty="0" smtClean="0">
              <a:sym typeface="Wingdings" panose="05000000000000000000" pitchFamily="2" charset="2"/>
            </a:endParaRPr>
          </a:p>
          <a:p>
            <a:pPr lvl="2"/>
            <a:r>
              <a:rPr lang="en-US" dirty="0" err="1" smtClean="0">
                <a:sym typeface="Wingdings" panose="05000000000000000000" pitchFamily="2" charset="2"/>
              </a:rPr>
              <a:t>ePrint</a:t>
            </a:r>
            <a:r>
              <a:rPr lang="en-US" dirty="0" smtClean="0">
                <a:sym typeface="Wingdings" panose="05000000000000000000" pitchFamily="2" charset="2"/>
              </a:rPr>
              <a:t> 2014/07: “A Simple Framework for Noise-Free Construction of Fully </a:t>
            </a:r>
            <a:r>
              <a:rPr lang="en-US" dirty="0" err="1" smtClean="0">
                <a:sym typeface="Wingdings" panose="05000000000000000000" pitchFamily="2" charset="2"/>
              </a:rPr>
              <a:t>Homomorphic</a:t>
            </a:r>
            <a:r>
              <a:rPr lang="en-US" dirty="0" smtClean="0">
                <a:sym typeface="Wingdings" panose="05000000000000000000" pitchFamily="2" charset="2"/>
              </a:rPr>
              <a:t> Encryption from a Special Class of Non-commutative Groups”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39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48" y="228600"/>
            <a:ext cx="9140952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Perfect Group Pairs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683752" cy="5105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Groups (G, H) such that:</a:t>
                </a:r>
                <a:endParaRPr lang="en-US" dirty="0"/>
              </a:p>
              <a:p>
                <a:pPr lvl="8"/>
                <a:endParaRPr lang="en-US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en-US" dirty="0" smtClean="0"/>
                  <a:t>H is a (proper, nontrivial) normal subgroup of G</a:t>
                </a:r>
              </a:p>
              <a:p>
                <a:pPr lvl="1"/>
                <a:r>
                  <a:rPr lang="en-US" dirty="0" smtClean="0"/>
                  <a:t>H = {ghg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 : 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 smtClean="0"/>
                  <a:t> G, 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 smtClean="0"/>
                  <a:t> H}</a:t>
                </a:r>
              </a:p>
              <a:p>
                <a:pPr lvl="8"/>
                <a:endParaRPr lang="en-US" dirty="0" smtClean="0"/>
              </a:p>
              <a:p>
                <a:r>
                  <a:rPr lang="en-US" dirty="0" smtClean="0"/>
                  <a:t>G and H are perfect groups</a:t>
                </a:r>
              </a:p>
              <a:p>
                <a:pPr lvl="1"/>
                <a:r>
                  <a:rPr lang="en-US" dirty="0" err="1" smtClean="0"/>
                  <a:t>Commutator</a:t>
                </a:r>
                <a:r>
                  <a:rPr lang="en-US" dirty="0" smtClean="0"/>
                  <a:t> subgroup [G,G] = &lt;g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g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g</a:t>
                </a:r>
                <a:r>
                  <a:rPr lang="en-US" baseline="-25000" dirty="0" smtClean="0"/>
                  <a:t>1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g</a:t>
                </a:r>
                <a:r>
                  <a:rPr lang="en-US" baseline="-25000" dirty="0" smtClean="0"/>
                  <a:t>2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: g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,g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dirty="0" smtClean="0"/>
                  <a:t>G&gt;</a:t>
                </a:r>
              </a:p>
              <a:p>
                <a:pPr lvl="1"/>
                <a:r>
                  <a:rPr lang="en-US" dirty="0" smtClean="0"/>
                  <a:t>G is “perfect” when G = [G,G]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683752" cy="5105400"/>
              </a:xfrm>
              <a:blipFill rotWithShape="0">
                <a:blip r:embed="rId2"/>
                <a:stretch>
                  <a:fillRect l="-1545" t="-1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782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48" y="228600"/>
            <a:ext cx="9140952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Efficient Group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226552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lvl="8"/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/>
              <a:t>Randomization: Given a group (say, G) represented by some generators, output ≤n “random” G-elements that generate the group.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64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48" y="228600"/>
            <a:ext cx="9140952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Hardness Assumption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83752" cy="5105400"/>
          </a:xfrm>
        </p:spPr>
        <p:txBody>
          <a:bodyPr>
            <a:normAutofit/>
          </a:bodyPr>
          <a:lstStyle/>
          <a:p>
            <a:pPr lvl="8"/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Subgroup Decision Assumption (for perfect group pairs): Given ≤n elements that generate either G or H, hard to distinguish which.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48" y="228600"/>
            <a:ext cx="9140952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FHE Constructio</a:t>
            </a:r>
            <a:r>
              <a:rPr lang="en-US" dirty="0"/>
              <a:t>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3752" cy="5105400"/>
          </a:xfrm>
        </p:spPr>
        <p:txBody>
          <a:bodyPr>
            <a:normAutofit fontScale="85000" lnSpcReduction="20000"/>
          </a:bodyPr>
          <a:lstStyle/>
          <a:p>
            <a:pPr lvl="8"/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/>
              <a:t>Public key:</a:t>
            </a:r>
          </a:p>
          <a:p>
            <a:pPr lvl="1"/>
            <a:r>
              <a:rPr lang="en-US" dirty="0" smtClean="0"/>
              <a:t>An encryption of 0: n elements that generate G</a:t>
            </a:r>
          </a:p>
          <a:p>
            <a:pPr lvl="1"/>
            <a:r>
              <a:rPr lang="en-US" dirty="0" smtClean="0"/>
              <a:t>An encryption of 1: n elements that generate H</a:t>
            </a:r>
          </a:p>
          <a:p>
            <a:r>
              <a:rPr lang="en-US" dirty="0" smtClean="0"/>
              <a:t>Secret key: </a:t>
            </a:r>
            <a:r>
              <a:rPr lang="en-US" dirty="0"/>
              <a:t>T</a:t>
            </a:r>
            <a:r>
              <a:rPr lang="en-US" dirty="0" smtClean="0"/>
              <a:t>rapdoor to distinguish G from H                      (represented by generators).</a:t>
            </a:r>
          </a:p>
          <a:p>
            <a:r>
              <a:rPr lang="en-US" dirty="0" smtClean="0"/>
              <a:t>Encryption: Randomize the encryption of 0 or 1.</a:t>
            </a:r>
          </a:p>
          <a:p>
            <a:pPr lvl="7"/>
            <a:endParaRPr lang="en-US" dirty="0" smtClean="0"/>
          </a:p>
          <a:p>
            <a:r>
              <a:rPr lang="en-US" dirty="0" smtClean="0"/>
              <a:t>AND gate: Given generators of groups K1, K2, output generators of the union of K1,K2. (Use union of generators.)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OR gate: Given generators of groups K1,K2, output generators of intersection of K1,K2. (Use </a:t>
            </a:r>
            <a:r>
              <a:rPr lang="en-US" dirty="0" err="1" smtClean="0"/>
              <a:t>commutator</a:t>
            </a:r>
            <a:r>
              <a:rPr lang="en-US" dirty="0" smtClean="0"/>
              <a:t>.)</a:t>
            </a:r>
          </a:p>
          <a:p>
            <a:pPr lvl="1"/>
            <a:r>
              <a:rPr lang="en-US" dirty="0" smtClean="0"/>
              <a:t>G = [G,G], H = [H,H], H = [G,H].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66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48" y="228600"/>
            <a:ext cx="9140952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Existence?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00200"/>
                <a:ext cx="8683752" cy="5105400"/>
              </a:xfrm>
            </p:spPr>
            <p:txBody>
              <a:bodyPr>
                <a:normAutofit/>
              </a:bodyPr>
              <a:lstStyle/>
              <a:p>
                <a:pPr lvl="8"/>
                <a:endParaRPr lang="en-US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en-US" dirty="0" smtClean="0"/>
                  <a:t>Need perfect group pairs with hard distinguishing problem (and efficient operations and a trapdoor)</a:t>
                </a:r>
              </a:p>
              <a:p>
                <a:endParaRPr lang="en-US" dirty="0"/>
              </a:p>
              <a:p>
                <a:r>
                  <a:rPr lang="en-US" dirty="0" smtClean="0"/>
                  <a:t>Example of perfect group pair with easy dist. </a:t>
                </a:r>
                <a:r>
                  <a:rPr lang="en-US" dirty="0"/>
                  <a:t>p</a:t>
                </a:r>
                <a:r>
                  <a:rPr lang="en-US" dirty="0" smtClean="0"/>
                  <a:t>roblem:</a:t>
                </a:r>
              </a:p>
              <a:p>
                <a:pPr lvl="1"/>
                <a:r>
                  <a:rPr lang="en-US" dirty="0" smtClean="0"/>
                  <a:t>Direct product: G = 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 K, where H and K are perfect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8683752" cy="5105400"/>
              </a:xfrm>
              <a:blipFill rotWithShape="0">
                <a:blip r:embed="rId2"/>
                <a:stretch>
                  <a:fillRect l="-351" r="-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365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152" y="228600"/>
            <a:ext cx="9147048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“Polly Cracker”: An Early Attempt at SWHE</a:t>
            </a:r>
            <a:br>
              <a:rPr lang="en-US" dirty="0" smtClean="0"/>
            </a:br>
            <a:r>
              <a:rPr lang="en-US" dirty="0" smtClean="0"/>
              <a:t>[Fellows-</a:t>
            </a:r>
            <a:r>
              <a:rPr lang="en-US" dirty="0" err="1" smtClean="0"/>
              <a:t>Koblitz</a:t>
            </a:r>
            <a:r>
              <a:rPr lang="en-US" dirty="0" smtClean="0"/>
              <a:t> ‘93]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83568" y="1658813"/>
            <a:ext cx="7698432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chemeClr val="tx1"/>
                </a:solidFill>
              </a:rPr>
              <a:t>Main Idea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Encryptions of 0 evaluate to 0 at the secret key.</a:t>
            </a:r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1"/>
              <p:cNvSpPr txBox="1">
                <a:spLocks/>
              </p:cNvSpPr>
              <p:nvPr/>
            </p:nvSpPr>
            <p:spPr>
              <a:xfrm>
                <a:off x="323528" y="3247181"/>
                <a:ext cx="8820472" cy="3839419"/>
              </a:xfrm>
              <a:prstGeom prst="rect">
                <a:avLst/>
              </a:prstGeom>
            </p:spPr>
            <p:txBody>
              <a:bodyPr>
                <a:normAutofit fontScale="85000" lnSpcReduction="20000"/>
              </a:bodyPr>
              <a:lstStyle/>
              <a:p>
                <a:pPr marL="320040" lvl="0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/>
                </a:pPr>
                <a:r>
                  <a:rPr kumimoji="0" lang="en-US" sz="3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KeyGen</a:t>
                </a:r>
                <a:r>
                  <a:rPr kumimoji="0" lang="en-US" sz="3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 Secret = some point </a:t>
                </a:r>
                <a:r>
                  <a:rPr kumimoji="0" lang="en-US" sz="3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</a:t>
                </a:r>
                <a:r>
                  <a:rPr kumimoji="0" lang="en-US" sz="3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= (s</a:t>
                </a:r>
                <a:r>
                  <a:rPr kumimoji="0" lang="en-US" sz="3400" b="0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1</a:t>
                </a:r>
                <a:r>
                  <a:rPr kumimoji="0" lang="en-US" sz="3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, …,</a:t>
                </a:r>
                <a:r>
                  <a:rPr kumimoji="0" lang="en-US" sz="3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</a:t>
                </a:r>
                <a:r>
                  <a:rPr kumimoji="0" lang="en-US" sz="3400" b="0" i="0" u="none" strike="noStrike" kern="1200" cap="none" spc="0" normalizeH="0" baseline="-2500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n</a:t>
                </a:r>
                <a:r>
                  <a:rPr kumimoji="0" lang="en-US" sz="3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kumimoji="0" lang="en-US" sz="3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en-US" sz="3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Z</a:t>
                </a:r>
                <a:r>
                  <a:rPr kumimoji="0" lang="en-US" sz="3400" b="0" i="0" u="none" strike="noStrike" kern="1200" cap="none" spc="0" normalizeH="0" baseline="-2500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q</a:t>
                </a:r>
                <a:r>
                  <a:rPr kumimoji="0" lang="en-US" sz="3400" b="0" i="0" u="none" strike="noStrike" kern="1200" cap="none" spc="0" normalizeH="0" baseline="3000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n</a:t>
                </a:r>
                <a:r>
                  <a:rPr kumimoji="0" lang="en-US" sz="3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.</a:t>
                </a:r>
              </a:p>
              <a:p>
                <a:pPr marL="320040" lvl="0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</a:pPr>
                <a:r>
                  <a:rPr kumimoji="0" lang="en-US" sz="3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	Public key: Polynomials </a:t>
                </a:r>
                <a:r>
                  <a:rPr lang="en-US" sz="3400" dirty="0" smtClean="0">
                    <a:latin typeface="+mj-lt"/>
                  </a:rPr>
                  <a:t>{</a:t>
                </a:r>
                <a:r>
                  <a:rPr lang="en-US" sz="3400" dirty="0" err="1" smtClean="0">
                    <a:latin typeface="+mj-lt"/>
                  </a:rPr>
                  <a:t>a</a:t>
                </a:r>
                <a:r>
                  <a:rPr lang="en-US" sz="3400" baseline="-25000" dirty="0" err="1" smtClean="0">
                    <a:latin typeface="+mj-lt"/>
                  </a:rPr>
                  <a:t>i</a:t>
                </a:r>
                <a:r>
                  <a:rPr lang="en-US" sz="3400" dirty="0" smtClean="0">
                    <a:latin typeface="+mj-lt"/>
                  </a:rPr>
                  <a:t>(x</a:t>
                </a:r>
                <a:r>
                  <a:rPr lang="en-US" sz="3400" baseline="-25000" dirty="0" smtClean="0">
                    <a:latin typeface="+mj-lt"/>
                  </a:rPr>
                  <a:t>1</a:t>
                </a:r>
                <a:r>
                  <a:rPr lang="en-US" sz="3400" dirty="0" smtClean="0">
                    <a:latin typeface="+mj-lt"/>
                  </a:rPr>
                  <a:t>,…,</a:t>
                </a:r>
                <a:r>
                  <a:rPr lang="en-US" sz="3400" dirty="0" err="1" smtClean="0">
                    <a:latin typeface="+mj-lt"/>
                  </a:rPr>
                  <a:t>x</a:t>
                </a:r>
                <a:r>
                  <a:rPr lang="en-US" sz="3400" baseline="-25000" dirty="0" err="1" smtClean="0">
                    <a:latin typeface="+mj-lt"/>
                  </a:rPr>
                  <a:t>n</a:t>
                </a:r>
                <a:r>
                  <a:rPr lang="en-US" sz="3400" dirty="0" smtClean="0">
                    <a:latin typeface="+mj-lt"/>
                  </a:rPr>
                  <a:t>)} </a:t>
                </a:r>
                <a:r>
                  <a:rPr lang="en-US" sz="3400" dirty="0" err="1" smtClean="0">
                    <a:latin typeface="+mj-lt"/>
                  </a:rPr>
                  <a:t>s.t</a:t>
                </a:r>
                <a:r>
                  <a:rPr lang="en-US" sz="3400" dirty="0" smtClean="0">
                    <a:latin typeface="+mj-lt"/>
                  </a:rPr>
                  <a:t>. </a:t>
                </a:r>
                <a:r>
                  <a:rPr lang="en-US" sz="3400" dirty="0" err="1" smtClean="0">
                    <a:latin typeface="+mj-lt"/>
                  </a:rPr>
                  <a:t>a</a:t>
                </a:r>
                <a:r>
                  <a:rPr lang="en-US" sz="3400" baseline="-25000" dirty="0" err="1" smtClean="0">
                    <a:latin typeface="+mj-lt"/>
                  </a:rPr>
                  <a:t>i</a:t>
                </a:r>
                <a:r>
                  <a:rPr lang="en-US" sz="3400" dirty="0" smtClean="0">
                    <a:latin typeface="+mj-lt"/>
                  </a:rPr>
                  <a:t>(</a:t>
                </a:r>
                <a:r>
                  <a:rPr lang="en-US" sz="3400" b="1" dirty="0" smtClean="0">
                    <a:latin typeface="+mj-lt"/>
                  </a:rPr>
                  <a:t>s</a:t>
                </a:r>
                <a:r>
                  <a:rPr lang="en-US" sz="3400" dirty="0" smtClean="0">
                    <a:latin typeface="+mj-lt"/>
                  </a:rPr>
                  <a:t>)=0 mod q.</a:t>
                </a:r>
                <a:endPara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2926080" marR="0" lvl="8" indent="-2286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4"/>
                  </a:buClr>
                  <a:buSzTx/>
                  <a:buFont typeface="Wingdings"/>
                  <a:buChar char="§"/>
                  <a:tabLst/>
                  <a:defRPr/>
                </a:pPr>
                <a:endParaRPr kumimoji="0" lang="en-US" sz="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320040" marR="0" lvl="0" indent="-320040" algn="l" defTabSz="914400" rtl="0" eaLnBrk="1" fontAlgn="auto" latinLnBrk="0" hangingPunct="1">
                  <a:lnSpc>
                    <a:spcPct val="100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chemeClr val="accent2"/>
                  </a:buClr>
                  <a:buSzPct val="60000"/>
                  <a:buFont typeface="Wingdings"/>
                  <a:buChar char=""/>
                  <a:tabLst/>
                  <a:defRPr/>
                </a:pPr>
                <a:r>
                  <a:rPr kumimoji="0" lang="en-US" sz="3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Encrypt</a:t>
                </a:r>
                <a:r>
                  <a:rPr kumimoji="0" lang="en-US" sz="3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 From {</a:t>
                </a:r>
                <a:r>
                  <a:rPr lang="en-US" sz="3400" dirty="0" err="1" smtClean="0">
                    <a:latin typeface="+mj-lt"/>
                  </a:rPr>
                  <a:t>a</a:t>
                </a:r>
                <a:r>
                  <a:rPr kumimoji="0" lang="en-US" sz="3400" b="0" i="0" u="none" strike="noStrike" kern="1200" cap="none" spc="0" normalizeH="0" baseline="-2500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i</a:t>
                </a:r>
                <a:r>
                  <a:rPr kumimoji="0" lang="en-US" sz="3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}, generate a </a:t>
                </a:r>
                <a:r>
                  <a:rPr kumimoji="0" lang="en-US" sz="3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random</a:t>
                </a:r>
                <a:r>
                  <a:rPr kumimoji="0" lang="en-US" sz="3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polynomial b(</a:t>
                </a:r>
                <a:r>
                  <a:rPr kumimoji="0" lang="en-US" sz="3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x</a:t>
                </a:r>
                <a:r>
                  <a:rPr kumimoji="0" lang="en-US" sz="3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) such that b(</a:t>
                </a:r>
                <a:r>
                  <a:rPr kumimoji="0" lang="en-US" sz="3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</a:t>
                </a:r>
                <a:r>
                  <a:rPr kumimoji="0" lang="en-US" sz="3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) = 0 mod q.  For</a:t>
                </a:r>
                <a:r>
                  <a:rPr kumimoji="0" lang="en-US" sz="3400" b="0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m in {0,1}, </a:t>
                </a:r>
                <a:r>
                  <a:rPr kumimoji="0" lang="en-US" sz="34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c</a:t>
                </a:r>
                <a:r>
                  <a:rPr kumimoji="0" lang="en-US" sz="3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iphertext</a:t>
                </a:r>
                <a:r>
                  <a:rPr kumimoji="0" lang="en-US" sz="3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is: </a:t>
                </a:r>
              </a:p>
              <a:p>
                <a:pPr marL="320040" marR="0" lvl="0" indent="-320040" algn="l" defTabSz="914400" rtl="0" eaLnBrk="1" fontAlgn="auto" latinLnBrk="0" hangingPunct="1">
                  <a:lnSpc>
                    <a:spcPct val="100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chemeClr val="accent2"/>
                  </a:buClr>
                  <a:buSzPct val="60000"/>
                  <a:buFont typeface="Wingdings"/>
                  <a:buChar char=""/>
                  <a:tabLst/>
                  <a:defRPr/>
                </a:pPr>
                <a:endParaRPr kumimoji="0" lang="en-US" sz="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320040" marR="0" lvl="0" indent="-320040" algn="l" defTabSz="914400" rtl="0" eaLnBrk="1" fontAlgn="auto" latinLnBrk="0" hangingPunct="1">
                  <a:lnSpc>
                    <a:spcPct val="100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chemeClr val="accent2"/>
                  </a:buClr>
                  <a:buSzPct val="60000"/>
                  <a:buFont typeface="Wingdings"/>
                  <a:buNone/>
                  <a:tabLst/>
                  <a:defRPr/>
                </a:pPr>
                <a:r>
                  <a:rPr kumimoji="0" lang="en-US" sz="3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				c(</a:t>
                </a:r>
                <a:r>
                  <a:rPr kumimoji="0" lang="en-US" sz="3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x</a:t>
                </a:r>
                <a:r>
                  <a:rPr kumimoji="0" lang="en-US" sz="3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) = m + </a:t>
                </a:r>
                <a:r>
                  <a:rPr lang="en-US" sz="3400" dirty="0" smtClean="0">
                    <a:latin typeface="+mj-lt"/>
                  </a:rPr>
                  <a:t>b</a:t>
                </a:r>
                <a:r>
                  <a:rPr kumimoji="0" lang="en-US" sz="3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(</a:t>
                </a:r>
                <a:r>
                  <a:rPr kumimoji="0" lang="en-US" sz="3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x</a:t>
                </a:r>
                <a:r>
                  <a:rPr kumimoji="0" lang="en-US" sz="3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) mod q.</a:t>
                </a:r>
              </a:p>
              <a:p>
                <a:pPr marL="2926080" marR="0" lvl="8" indent="-2286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4"/>
                  </a:buClr>
                  <a:buSzTx/>
                  <a:buFont typeface="Wingdings"/>
                  <a:buChar char="§"/>
                  <a:tabLst/>
                  <a:defRPr/>
                </a:pPr>
                <a:endPara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320040" marR="0" lvl="0" indent="-320040" algn="l" defTabSz="914400" rtl="0" eaLnBrk="1" fontAlgn="auto" latinLnBrk="0" hangingPunct="1">
                  <a:lnSpc>
                    <a:spcPct val="100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chemeClr val="accent2"/>
                  </a:buClr>
                  <a:buSzPct val="60000"/>
                  <a:buFont typeface="Wingdings"/>
                  <a:buChar char=""/>
                  <a:tabLst/>
                  <a:defRPr/>
                </a:pPr>
                <a:r>
                  <a:rPr kumimoji="0" lang="en-US" sz="3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Decrypt</a:t>
                </a:r>
                <a:r>
                  <a:rPr kumimoji="0" lang="en-US" sz="3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 </a:t>
                </a:r>
                <a:r>
                  <a:rPr kumimoji="0" lang="en-US" sz="34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Evaluate </a:t>
                </a:r>
                <a:r>
                  <a:rPr kumimoji="0" lang="en-US" sz="3400" b="0" i="0" u="sng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ciphertext</a:t>
                </a:r>
                <a:r>
                  <a:rPr kumimoji="0" lang="en-US" sz="34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at secret</a:t>
                </a:r>
                <a:r>
                  <a:rPr kumimoji="0" lang="en-US" sz="3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 c(</a:t>
                </a:r>
                <a:r>
                  <a:rPr kumimoji="0" lang="en-US" sz="3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</a:t>
                </a:r>
                <a:r>
                  <a:rPr kumimoji="0" lang="en-US" sz="3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)=m mod q.   </a:t>
                </a:r>
              </a:p>
              <a:p>
                <a:pPr marL="2926080" marR="0" lvl="8" indent="-2286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4"/>
                  </a:buClr>
                  <a:buSzTx/>
                  <a:buFont typeface="Wingdings"/>
                  <a:buChar char="§"/>
                  <a:tabLst/>
                  <a:defRPr/>
                </a:pPr>
                <a:endParaRPr kumimoji="0" lang="en-US" sz="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320040" marR="0" lvl="0" indent="-320040" algn="l" defTabSz="914400" rtl="0" eaLnBrk="1" fontAlgn="auto" latinLnBrk="0" hangingPunct="1">
                  <a:lnSpc>
                    <a:spcPct val="100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chemeClr val="accent2"/>
                  </a:buClr>
                  <a:buSzPct val="60000"/>
                  <a:buFont typeface="Wingdings"/>
                  <a:buChar char=""/>
                  <a:tabLst/>
                  <a:defRPr/>
                </a:pPr>
                <a:r>
                  <a:rPr kumimoji="0" lang="en-US" sz="3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ADD and MULT</a:t>
                </a:r>
                <a:r>
                  <a:rPr kumimoji="0" lang="en-US" sz="3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 Output sum or product of </a:t>
                </a:r>
                <a:r>
                  <a:rPr kumimoji="0" lang="en-US" sz="3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ciphertexts</a:t>
                </a:r>
                <a:r>
                  <a:rPr kumimoji="0" lang="en-US" sz="3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.</a:t>
                </a:r>
              </a:p>
              <a:p>
                <a:pPr marL="320040" marR="0" lvl="0" indent="-320040" algn="l" defTabSz="914400" rtl="0" eaLnBrk="1" fontAlgn="auto" latinLnBrk="0" hangingPunct="1">
                  <a:lnSpc>
                    <a:spcPct val="100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chemeClr val="accent2"/>
                  </a:buClr>
                  <a:buSzPct val="60000"/>
                  <a:buFont typeface="Wingdings"/>
                  <a:buChar char=""/>
                  <a:tabLst/>
                  <a:defRPr/>
                </a:pPr>
                <a:endParaRPr kumimoji="0" lang="en-US" sz="2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247181"/>
                <a:ext cx="8820472" cy="3839419"/>
              </a:xfrm>
              <a:prstGeom prst="rect">
                <a:avLst/>
              </a:prstGeom>
              <a:blipFill rotWithShape="0">
                <a:blip r:embed="rId2"/>
                <a:stretch>
                  <a:fillRect l="-346" t="-3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790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Failed Attempt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362200"/>
            <a:ext cx="4221480" cy="2430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362200"/>
            <a:ext cx="4221480" cy="24307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600200"/>
            <a:ext cx="3581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u="sng" dirty="0" smtClean="0">
                <a:solidFill>
                  <a:srgbClr val="00B0F0"/>
                </a:solidFill>
              </a:rPr>
              <a:t>Form of G elements</a:t>
            </a:r>
            <a:endParaRPr lang="en-US" sz="2900" u="sng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1600200"/>
            <a:ext cx="3581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u="sng" dirty="0" smtClean="0">
                <a:solidFill>
                  <a:srgbClr val="00B0F0"/>
                </a:solidFill>
              </a:rPr>
              <a:t>Form of H elements</a:t>
            </a:r>
            <a:endParaRPr lang="en-US" sz="2900" u="sng" dirty="0">
              <a:solidFill>
                <a:srgbClr val="00B0F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14528" y="5045348"/>
            <a:ext cx="8683752" cy="1524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Linear algebra attack: Encryptions of 0 in proper subspace</a:t>
            </a:r>
          </a:p>
          <a:p>
            <a:r>
              <a:rPr lang="en-US" dirty="0" smtClean="0"/>
              <a:t>Is there a patch? Can we use non-abelian </a:t>
            </a:r>
            <a:r>
              <a:rPr lang="en-US" i="1" dirty="0" smtClean="0"/>
              <a:t>groups</a:t>
            </a:r>
            <a:r>
              <a:rPr lang="en-US" dirty="0" smtClean="0"/>
              <a:t> without fatally embedding them in a </a:t>
            </a:r>
            <a:r>
              <a:rPr lang="en-US" i="1" dirty="0" smtClean="0"/>
              <a:t>ring</a:t>
            </a:r>
            <a:r>
              <a:rPr lang="en-US" dirty="0" smtClean="0"/>
              <a:t>? (representation theory)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73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4867399" y="1374775"/>
            <a:ext cx="2282825" cy="431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700" i="1">
                <a:solidFill>
                  <a:srgbClr val="C0C0C0"/>
                </a:solidFill>
                <a:latin typeface="Arial" charset="0"/>
              </a:rPr>
              <a:t>?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455738" y="493713"/>
            <a:ext cx="7688262" cy="460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Thank You!  Questions?</a:t>
            </a:r>
          </a:p>
        </p:txBody>
      </p:sp>
      <p:sp>
        <p:nvSpPr>
          <p:cNvPr id="769028" name="Text Box 4"/>
          <p:cNvSpPr txBox="1">
            <a:spLocks noChangeArrowheads="1"/>
          </p:cNvSpPr>
          <p:nvPr/>
        </p:nvSpPr>
        <p:spPr bwMode="auto">
          <a:xfrm>
            <a:off x="4788024" y="1301750"/>
            <a:ext cx="2857500" cy="431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700" i="1" dirty="0">
                <a:latin typeface="Arial" charset="0"/>
              </a:rPr>
              <a:t>?</a:t>
            </a:r>
          </a:p>
        </p:txBody>
      </p:sp>
      <p:pic>
        <p:nvPicPr>
          <p:cNvPr id="94213" name="Picture 5" descr="j007862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0863" y="2833688"/>
            <a:ext cx="1444625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4" name="AutoShape 6"/>
          <p:cNvSpPr>
            <a:spLocks noChangeArrowheads="1"/>
          </p:cNvSpPr>
          <p:nvPr/>
        </p:nvSpPr>
        <p:spPr bwMode="auto">
          <a:xfrm rot="-7168426">
            <a:off x="1708944" y="1364456"/>
            <a:ext cx="1049338" cy="2701925"/>
          </a:xfrm>
          <a:prstGeom prst="flowChartDelay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TIME</a:t>
            </a:r>
            <a:br>
              <a:rPr lang="en-US" sz="2400">
                <a:solidFill>
                  <a:schemeClr val="bg1"/>
                </a:solidFill>
                <a:latin typeface="Arial" charset="0"/>
              </a:rPr>
            </a:br>
            <a:r>
              <a:rPr lang="en-US" sz="2400">
                <a:solidFill>
                  <a:schemeClr val="bg1"/>
                </a:solidFill>
                <a:latin typeface="Arial" charset="0"/>
              </a:rPr>
              <a:t> EXPIRED</a:t>
            </a:r>
          </a:p>
        </p:txBody>
      </p:sp>
    </p:spTree>
    <p:extLst>
      <p:ext uri="{BB962C8B-B14F-4D97-AF65-F5344CB8AC3E}">
        <p14:creationId xmlns:p14="http://schemas.microsoft.com/office/powerpoint/2010/main" val="137782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9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69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69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69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0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481328"/>
            <a:ext cx="8939336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An Attack: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Collect lots of encryptions {</a:t>
            </a:r>
            <a:r>
              <a:rPr lang="en-US" dirty="0" err="1" smtClean="0"/>
              <a:t>c</a:t>
            </a:r>
            <a:r>
              <a:rPr lang="en-US" baseline="-25000" dirty="0" err="1" smtClean="0"/>
              <a:t>i</a:t>
            </a:r>
            <a:r>
              <a:rPr lang="en-US" dirty="0" smtClean="0"/>
              <a:t>} of 0.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If the challenge </a:t>
            </a:r>
            <a:r>
              <a:rPr lang="en-US" dirty="0" err="1" smtClean="0"/>
              <a:t>ciphertext</a:t>
            </a:r>
            <a:r>
              <a:rPr lang="en-US" dirty="0" smtClean="0"/>
              <a:t> also encrypts 0, it will likely be in linear span of the given encryptions of 0.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Use Gaussian elimination (linear algebra).</a:t>
            </a:r>
          </a:p>
          <a:p>
            <a:pPr lvl="8">
              <a:lnSpc>
                <a:spcPct val="90000"/>
              </a:lnSpc>
              <a:spcAft>
                <a:spcPts val="600"/>
              </a:spcAft>
            </a:pPr>
            <a:endParaRPr lang="en-US" dirty="0" smtClean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Can we modify Polly Cracker to make it secure?</a:t>
            </a: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075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Polly Cracker Cryptanalysis [see AFFP11]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81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Noisy</a:t>
            </a:r>
            <a:r>
              <a:rPr lang="en-US" dirty="0" smtClean="0"/>
              <a:t> Polly Cracker: A Framework for Most Current SWHE </a:t>
            </a:r>
            <a:r>
              <a:rPr lang="en-US" dirty="0"/>
              <a:t>Schemes </a:t>
            </a:r>
            <a:r>
              <a:rPr lang="en-US" dirty="0" smtClean="0"/>
              <a:t>[AFFP11</a:t>
            </a:r>
            <a:r>
              <a:rPr lang="en-US" dirty="0"/>
              <a:t>]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9600" y="1658813"/>
            <a:ext cx="8001000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chemeClr val="tx1"/>
                </a:solidFill>
              </a:rPr>
              <a:t>Main Idea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Encryptions of 0 evaluate to something small and even (</a:t>
            </a:r>
            <a:r>
              <a:rPr lang="en-US" sz="2800" dirty="0" err="1" smtClean="0">
                <a:solidFill>
                  <a:schemeClr val="tx1"/>
                </a:solidFill>
              </a:rPr>
              <a:t>smeven</a:t>
            </a:r>
            <a:r>
              <a:rPr lang="en-US" sz="2800" dirty="0" smtClean="0">
                <a:solidFill>
                  <a:schemeClr val="tx1"/>
                </a:solidFill>
              </a:rPr>
              <a:t>) at the secret key.</a:t>
            </a:r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"/>
              <p:cNvSpPr txBox="1">
                <a:spLocks/>
              </p:cNvSpPr>
              <p:nvPr/>
            </p:nvSpPr>
            <p:spPr>
              <a:xfrm>
                <a:off x="323528" y="3247181"/>
                <a:ext cx="8972872" cy="3839419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 marL="320040" marR="0" lvl="0" indent="-320040" algn="l" defTabSz="914400" rtl="0" eaLnBrk="1" fontAlgn="auto" latinLnBrk="0" hangingPunct="1">
                  <a:lnSpc>
                    <a:spcPct val="110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chemeClr val="accent2"/>
                  </a:buClr>
                  <a:buSzPct val="60000"/>
                  <a:buFont typeface="Wingdings"/>
                  <a:buChar char="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</a:rPr>
                  <a:t>KeyGen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: Secret = some point 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s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 = (s</a:t>
                </a:r>
                <a:r>
                  <a:rPr kumimoji="0" lang="en-US" sz="2400" b="0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1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, …,</a:t>
                </a:r>
                <a:r>
                  <a:rPr kumimoji="0" lang="en-US" sz="2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s</a:t>
                </a:r>
                <a:r>
                  <a:rPr kumimoji="0" lang="en-US" sz="2400" b="0" i="0" u="none" strike="noStrike" kern="1200" cap="none" spc="0" normalizeH="0" baseline="-2500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n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Z</a:t>
                </a:r>
                <a:r>
                  <a:rPr kumimoji="0" lang="en-US" sz="2400" b="0" i="0" u="none" strike="noStrike" kern="1200" cap="none" spc="0" normalizeH="0" baseline="-2500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q</a:t>
                </a:r>
                <a:r>
                  <a:rPr kumimoji="0" lang="en-US" sz="2400" b="0" i="0" u="none" strike="noStrike" kern="1200" cap="none" spc="0" normalizeH="0" baseline="3000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n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.  </a:t>
                </a:r>
                <a:r>
                  <a:rPr lang="en-US" sz="2400" dirty="0" err="1" smtClean="0">
                    <a:latin typeface="+mj-lt"/>
                  </a:rPr>
                  <a:t>g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cd(q,2)=1.                  Public key: Polynomials </a:t>
                </a:r>
                <a:r>
                  <a:rPr lang="en-US" sz="2400" dirty="0" smtClean="0">
                    <a:latin typeface="+mj-lt"/>
                  </a:rPr>
                  <a:t>{</a:t>
                </a:r>
                <a:r>
                  <a:rPr lang="en-US" sz="2400" dirty="0" err="1" smtClean="0">
                    <a:latin typeface="+mj-lt"/>
                  </a:rPr>
                  <a:t>a</a:t>
                </a:r>
                <a:r>
                  <a:rPr lang="en-US" sz="2400" baseline="-25000" dirty="0" err="1" smtClean="0">
                    <a:latin typeface="+mj-lt"/>
                  </a:rPr>
                  <a:t>i</a:t>
                </a:r>
                <a:r>
                  <a:rPr lang="en-US" sz="2400" dirty="0" smtClean="0">
                    <a:latin typeface="+mj-lt"/>
                  </a:rPr>
                  <a:t>(x</a:t>
                </a:r>
                <a:r>
                  <a:rPr lang="en-US" sz="2400" baseline="-25000" dirty="0" smtClean="0">
                    <a:latin typeface="+mj-lt"/>
                  </a:rPr>
                  <a:t>1</a:t>
                </a:r>
                <a:r>
                  <a:rPr lang="en-US" sz="2400" dirty="0" smtClean="0">
                    <a:latin typeface="+mj-lt"/>
                  </a:rPr>
                  <a:t>,…,</a:t>
                </a:r>
                <a:r>
                  <a:rPr lang="en-US" sz="2400" dirty="0" err="1" smtClean="0">
                    <a:latin typeface="+mj-lt"/>
                  </a:rPr>
                  <a:t>x</a:t>
                </a:r>
                <a:r>
                  <a:rPr lang="en-US" sz="2400" baseline="-25000" dirty="0" err="1" smtClean="0">
                    <a:latin typeface="+mj-lt"/>
                  </a:rPr>
                  <a:t>n</a:t>
                </a:r>
                <a:r>
                  <a:rPr lang="en-US" sz="2400" dirty="0" smtClean="0">
                    <a:latin typeface="+mj-lt"/>
                  </a:rPr>
                  <a:t>)} </a:t>
                </a:r>
                <a:r>
                  <a:rPr lang="en-US" sz="2400" dirty="0" err="1" smtClean="0">
                    <a:latin typeface="+mj-lt"/>
                  </a:rPr>
                  <a:t>s.t</a:t>
                </a:r>
                <a:r>
                  <a:rPr lang="en-US" sz="2400" dirty="0" smtClean="0">
                    <a:latin typeface="+mj-lt"/>
                  </a:rPr>
                  <a:t>. </a:t>
                </a:r>
                <a:r>
                  <a:rPr lang="en-US" sz="2400" dirty="0" err="1" smtClean="0">
                    <a:latin typeface="+mj-lt"/>
                  </a:rPr>
                  <a:t>a</a:t>
                </a:r>
                <a:r>
                  <a:rPr lang="en-US" sz="2400" baseline="-25000" dirty="0" err="1" smtClean="0">
                    <a:latin typeface="+mj-lt"/>
                  </a:rPr>
                  <a:t>i</a:t>
                </a:r>
                <a:r>
                  <a:rPr lang="en-US" sz="2400" dirty="0" smtClean="0">
                    <a:latin typeface="+mj-lt"/>
                  </a:rPr>
                  <a:t>(</a:t>
                </a:r>
                <a:r>
                  <a:rPr lang="en-US" sz="2400" b="1" dirty="0" smtClean="0">
                    <a:latin typeface="+mj-lt"/>
                  </a:rPr>
                  <a:t>s</a:t>
                </a:r>
                <a:r>
                  <a:rPr lang="en-US" sz="2400" dirty="0" smtClean="0">
                    <a:latin typeface="+mj-lt"/>
                  </a:rPr>
                  <a:t>)=2e</a:t>
                </a:r>
                <a:r>
                  <a:rPr lang="en-US" sz="2400" baseline="-25000" dirty="0" smtClean="0">
                    <a:latin typeface="+mj-lt"/>
                  </a:rPr>
                  <a:t>i</a:t>
                </a:r>
                <a:r>
                  <a:rPr lang="en-US" sz="2400" dirty="0" smtClean="0">
                    <a:latin typeface="+mj-lt"/>
                  </a:rPr>
                  <a:t> mod q, |</a:t>
                </a:r>
                <a:r>
                  <a:rPr lang="en-US" sz="2400" dirty="0" err="1" smtClean="0">
                    <a:latin typeface="+mj-lt"/>
                  </a:rPr>
                  <a:t>e</a:t>
                </a:r>
                <a:r>
                  <a:rPr lang="en-US" sz="2400" baseline="-25000" dirty="0" err="1" smtClean="0">
                    <a:latin typeface="+mj-lt"/>
                  </a:rPr>
                  <a:t>i</a:t>
                </a:r>
                <a:r>
                  <a:rPr lang="en-US" sz="2400" dirty="0" smtClean="0">
                    <a:latin typeface="+mj-lt"/>
                  </a:rPr>
                  <a:t>|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 q.</a:t>
                </a:r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</a:endParaRPr>
              </a:p>
              <a:p>
                <a:pPr marL="320040" marR="0" lvl="0" indent="-320040" algn="l" defTabSz="914400" rtl="0" eaLnBrk="1" fontAlgn="auto" latinLnBrk="0" hangingPunct="1">
                  <a:lnSpc>
                    <a:spcPct val="100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chemeClr val="accent2"/>
                  </a:buClr>
                  <a:buSzPct val="60000"/>
                  <a:buFont typeface="Wingdings"/>
                  <a:buChar char="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</a:rPr>
                  <a:t>Encrypt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: From {</a:t>
                </a:r>
                <a:r>
                  <a:rPr lang="en-US" sz="2400" dirty="0" err="1" smtClean="0">
                    <a:latin typeface="+mj-lt"/>
                  </a:rPr>
                  <a:t>a</a:t>
                </a:r>
                <a:r>
                  <a:rPr kumimoji="0" lang="en-US" sz="2400" b="0" i="0" u="none" strike="noStrike" kern="1200" cap="none" spc="0" normalizeH="0" baseline="-2500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i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}, generate a </a:t>
                </a:r>
                <a:r>
                  <a:rPr kumimoji="0" lang="en-US" sz="2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random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 polynomial b(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x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) such that                        b(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s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) = </a:t>
                </a:r>
                <a:r>
                  <a:rPr kumimoji="0" lang="en-US" sz="2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smeven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 mod q.  For</a:t>
                </a:r>
                <a:r>
                  <a:rPr kumimoji="0" lang="en-US" sz="2400" b="0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 m in {0,1}, </a:t>
                </a:r>
                <a:r>
                  <a:rPr kumimoji="0" lang="en-US" sz="24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c</a:t>
                </a:r>
                <a:r>
                  <a:rPr kumimoji="0" lang="en-US" sz="2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iphertext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 is: </a:t>
                </a:r>
              </a:p>
              <a:p>
                <a:pPr marL="320040" marR="0" lvl="0" indent="-320040" algn="l" defTabSz="914400" rtl="0" eaLnBrk="1" fontAlgn="auto" latinLnBrk="0" hangingPunct="1">
                  <a:lnSpc>
                    <a:spcPct val="100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chemeClr val="accent2"/>
                  </a:buClr>
                  <a:buSzPct val="60000"/>
                  <a:buFont typeface="Wingdings"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				c(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x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) = m + b(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x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) mod q.</a:t>
                </a:r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</a:endParaRPr>
              </a:p>
              <a:p>
                <a:pPr marL="320040" marR="0" lvl="0" indent="-320040" algn="l" defTabSz="914400" rtl="0" eaLnBrk="1" fontAlgn="auto" latinLnBrk="0" hangingPunct="1">
                  <a:lnSpc>
                    <a:spcPct val="100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chemeClr val="accent2"/>
                  </a:buClr>
                  <a:buSzPct val="60000"/>
                  <a:buFont typeface="Wingdings"/>
                  <a:buChar char="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</a:rPr>
                  <a:t>Decrypt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: </a:t>
                </a:r>
                <a:r>
                  <a:rPr kumimoji="0" lang="en-US" sz="24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Evaluate </a:t>
                </a:r>
                <a:r>
                  <a:rPr kumimoji="0" lang="en-US" sz="2400" b="0" i="0" u="sng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ciphertext</a:t>
                </a:r>
                <a:r>
                  <a:rPr kumimoji="0" lang="en-US" sz="24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 at secret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: c(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s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)=</a:t>
                </a:r>
                <a:r>
                  <a:rPr kumimoji="0" lang="en-US" sz="2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m+smeven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 mod q.         Then, reduce mod</a:t>
                </a:r>
                <a:r>
                  <a:rPr kumimoji="0" lang="en-US" sz="2400" b="0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 2 to get m.</a:t>
                </a:r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</a:endParaRPr>
              </a:p>
              <a:p>
                <a:pPr marL="320040" marR="0" lvl="0" indent="-320040" algn="l" defTabSz="914400" rtl="0" eaLnBrk="1" fontAlgn="auto" latinLnBrk="0" hangingPunct="1">
                  <a:lnSpc>
                    <a:spcPct val="100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chemeClr val="accent2"/>
                  </a:buClr>
                  <a:buSzPct val="60000"/>
                  <a:buFont typeface="Wingdings"/>
                  <a:buChar char="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</a:rPr>
                  <a:t>ADD and MULT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: Output sum or product of </a:t>
                </a:r>
                <a:r>
                  <a:rPr kumimoji="0" lang="en-US" sz="2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ciphertexts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.</a:t>
                </a:r>
              </a:p>
              <a:p>
                <a:pPr marL="320040" marR="0" lvl="0" indent="-320040" algn="l" defTabSz="914400" rtl="0" eaLnBrk="1" fontAlgn="auto" latinLnBrk="0" hangingPunct="1">
                  <a:lnSpc>
                    <a:spcPct val="100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chemeClr val="accent2"/>
                  </a:buClr>
                  <a:buSzPct val="60000"/>
                  <a:buFont typeface="Wingdings"/>
                  <a:buChar char=""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247181"/>
                <a:ext cx="8972872" cy="3839419"/>
              </a:xfrm>
              <a:prstGeom prst="rect">
                <a:avLst/>
              </a:prstGeom>
              <a:blipFill rotWithShape="0">
                <a:blip r:embed="rId2"/>
                <a:stretch>
                  <a:fillRect l="-136" t="-794" r="-15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903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Noisy</a:t>
            </a:r>
            <a:r>
              <a:rPr lang="en-US" dirty="0" smtClean="0"/>
              <a:t> Polly Cracker: A Framework for Most Current SWHE Schemes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09600" y="1658813"/>
            <a:ext cx="8001000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chemeClr val="tx1"/>
                </a:solidFill>
              </a:rPr>
              <a:t>Main Idea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Encryptions of 0 evaluate to something small and even (</a:t>
            </a:r>
            <a:r>
              <a:rPr lang="en-US" sz="2800" dirty="0" err="1" smtClean="0">
                <a:solidFill>
                  <a:schemeClr val="tx1"/>
                </a:solidFill>
              </a:rPr>
              <a:t>smeven</a:t>
            </a:r>
            <a:r>
              <a:rPr lang="en-US" sz="2800" dirty="0" smtClean="0">
                <a:solidFill>
                  <a:schemeClr val="tx1"/>
                </a:solidFill>
              </a:rPr>
              <a:t>) at the secret key.</a:t>
            </a:r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"/>
              <p:cNvSpPr txBox="1">
                <a:spLocks/>
              </p:cNvSpPr>
              <p:nvPr/>
            </p:nvSpPr>
            <p:spPr>
              <a:xfrm>
                <a:off x="323528" y="3247181"/>
                <a:ext cx="8972872" cy="3839419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 marL="320040" marR="0" lvl="0" indent="-320040" algn="l" defTabSz="914400" rtl="0" eaLnBrk="1" fontAlgn="auto" latinLnBrk="0" hangingPunct="1">
                  <a:lnSpc>
                    <a:spcPct val="110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chemeClr val="accent2"/>
                  </a:buClr>
                  <a:buSzPct val="60000"/>
                  <a:buFont typeface="Wingdings"/>
                  <a:buChar char="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</a:rPr>
                  <a:t>KeyGen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: Secret = some point 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s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 = (s</a:t>
                </a:r>
                <a:r>
                  <a:rPr kumimoji="0" lang="en-US" sz="2400" b="0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1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, …,</a:t>
                </a:r>
                <a:r>
                  <a:rPr kumimoji="0" lang="en-US" sz="2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s</a:t>
                </a:r>
                <a:r>
                  <a:rPr kumimoji="0" lang="en-US" sz="2400" b="0" i="0" u="none" strike="noStrike" kern="1200" cap="none" spc="0" normalizeH="0" baseline="-2500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n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Z</a:t>
                </a:r>
                <a:r>
                  <a:rPr kumimoji="0" lang="en-US" sz="2400" b="0" i="0" u="none" strike="noStrike" kern="1200" cap="none" spc="0" normalizeH="0" baseline="-2500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q</a:t>
                </a:r>
                <a:r>
                  <a:rPr kumimoji="0" lang="en-US" sz="2400" b="0" i="0" u="none" strike="noStrike" kern="1200" cap="none" spc="0" normalizeH="0" baseline="3000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n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.  </a:t>
                </a:r>
                <a:r>
                  <a:rPr lang="en-US" sz="2400" dirty="0" err="1" smtClean="0">
                    <a:latin typeface="+mj-lt"/>
                  </a:rPr>
                  <a:t>g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cd(q,2)=1.                  Public key: Polynomials </a:t>
                </a:r>
                <a:r>
                  <a:rPr lang="en-US" sz="2400" dirty="0" smtClean="0">
                    <a:latin typeface="+mj-lt"/>
                  </a:rPr>
                  <a:t>{</a:t>
                </a:r>
                <a:r>
                  <a:rPr lang="en-US" sz="2400" dirty="0" err="1" smtClean="0">
                    <a:latin typeface="+mj-lt"/>
                  </a:rPr>
                  <a:t>a</a:t>
                </a:r>
                <a:r>
                  <a:rPr lang="en-US" sz="2400" baseline="-25000" dirty="0" err="1" smtClean="0">
                    <a:latin typeface="+mj-lt"/>
                  </a:rPr>
                  <a:t>i</a:t>
                </a:r>
                <a:r>
                  <a:rPr lang="en-US" sz="2400" dirty="0" smtClean="0">
                    <a:latin typeface="+mj-lt"/>
                  </a:rPr>
                  <a:t>(x</a:t>
                </a:r>
                <a:r>
                  <a:rPr lang="en-US" sz="2400" baseline="-25000" dirty="0" smtClean="0">
                    <a:latin typeface="+mj-lt"/>
                  </a:rPr>
                  <a:t>1</a:t>
                </a:r>
                <a:r>
                  <a:rPr lang="en-US" sz="2400" dirty="0" smtClean="0">
                    <a:latin typeface="+mj-lt"/>
                  </a:rPr>
                  <a:t>,…,</a:t>
                </a:r>
                <a:r>
                  <a:rPr lang="en-US" sz="2400" dirty="0" err="1" smtClean="0">
                    <a:latin typeface="+mj-lt"/>
                  </a:rPr>
                  <a:t>x</a:t>
                </a:r>
                <a:r>
                  <a:rPr lang="en-US" sz="2400" baseline="-25000" dirty="0" err="1" smtClean="0">
                    <a:latin typeface="+mj-lt"/>
                  </a:rPr>
                  <a:t>n</a:t>
                </a:r>
                <a:r>
                  <a:rPr lang="en-US" sz="2400" dirty="0" smtClean="0">
                    <a:latin typeface="+mj-lt"/>
                  </a:rPr>
                  <a:t>)} </a:t>
                </a:r>
                <a:r>
                  <a:rPr lang="en-US" sz="2400" dirty="0" err="1" smtClean="0">
                    <a:latin typeface="+mj-lt"/>
                  </a:rPr>
                  <a:t>s.t</a:t>
                </a:r>
                <a:r>
                  <a:rPr lang="en-US" sz="2400" dirty="0" smtClean="0">
                    <a:latin typeface="+mj-lt"/>
                  </a:rPr>
                  <a:t>. </a:t>
                </a:r>
                <a:r>
                  <a:rPr lang="en-US" sz="2400" dirty="0" err="1" smtClean="0">
                    <a:latin typeface="+mj-lt"/>
                  </a:rPr>
                  <a:t>a</a:t>
                </a:r>
                <a:r>
                  <a:rPr lang="en-US" sz="2400" baseline="-25000" dirty="0" err="1" smtClean="0">
                    <a:latin typeface="+mj-lt"/>
                  </a:rPr>
                  <a:t>i</a:t>
                </a:r>
                <a:r>
                  <a:rPr lang="en-US" sz="2400" dirty="0" smtClean="0">
                    <a:latin typeface="+mj-lt"/>
                  </a:rPr>
                  <a:t>(</a:t>
                </a:r>
                <a:r>
                  <a:rPr lang="en-US" sz="2400" b="1" dirty="0" smtClean="0">
                    <a:latin typeface="+mj-lt"/>
                  </a:rPr>
                  <a:t>s</a:t>
                </a:r>
                <a:r>
                  <a:rPr lang="en-US" sz="2400" dirty="0" smtClean="0">
                    <a:latin typeface="+mj-lt"/>
                  </a:rPr>
                  <a:t>)=2e</a:t>
                </a:r>
                <a:r>
                  <a:rPr lang="en-US" sz="2400" baseline="-25000" dirty="0" smtClean="0">
                    <a:latin typeface="+mj-lt"/>
                  </a:rPr>
                  <a:t>i</a:t>
                </a:r>
                <a:r>
                  <a:rPr lang="en-US" sz="2400" dirty="0" smtClean="0">
                    <a:latin typeface="+mj-lt"/>
                  </a:rPr>
                  <a:t> mod q, |</a:t>
                </a:r>
                <a:r>
                  <a:rPr lang="en-US" sz="2400" dirty="0" err="1" smtClean="0">
                    <a:latin typeface="+mj-lt"/>
                  </a:rPr>
                  <a:t>e</a:t>
                </a:r>
                <a:r>
                  <a:rPr lang="en-US" sz="2400" baseline="-25000" dirty="0" err="1" smtClean="0">
                    <a:latin typeface="+mj-lt"/>
                  </a:rPr>
                  <a:t>i</a:t>
                </a:r>
                <a:r>
                  <a:rPr lang="en-US" sz="2400" dirty="0" smtClean="0">
                    <a:latin typeface="+mj-lt"/>
                  </a:rPr>
                  <a:t>|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 q.</a:t>
                </a:r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</a:endParaRPr>
              </a:p>
              <a:p>
                <a:pPr marL="320040" marR="0" lvl="0" indent="-320040" algn="l" defTabSz="914400" rtl="0" eaLnBrk="1" fontAlgn="auto" latinLnBrk="0" hangingPunct="1">
                  <a:lnSpc>
                    <a:spcPct val="100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chemeClr val="accent2"/>
                  </a:buClr>
                  <a:buSzPct val="60000"/>
                  <a:buFont typeface="Wingdings"/>
                  <a:buChar char="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</a:rPr>
                  <a:t>Encrypt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: From {</a:t>
                </a:r>
                <a:r>
                  <a:rPr lang="en-US" sz="2400" dirty="0" err="1" smtClean="0">
                    <a:latin typeface="+mj-lt"/>
                  </a:rPr>
                  <a:t>a</a:t>
                </a:r>
                <a:r>
                  <a:rPr kumimoji="0" lang="en-US" sz="2400" b="0" i="0" u="none" strike="noStrike" kern="1200" cap="none" spc="0" normalizeH="0" baseline="-2500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i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}, generate a </a:t>
                </a:r>
                <a:r>
                  <a:rPr kumimoji="0" lang="en-US" sz="2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random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 polynomial b(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x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) such that                        b(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s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) = </a:t>
                </a:r>
                <a:r>
                  <a:rPr kumimoji="0" lang="en-US" sz="2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smeven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 mod q.  For</a:t>
                </a:r>
                <a:r>
                  <a:rPr kumimoji="0" lang="en-US" sz="2400" b="0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 m in {0,1}, </a:t>
                </a:r>
                <a:r>
                  <a:rPr kumimoji="0" lang="en-US" sz="24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c</a:t>
                </a:r>
                <a:r>
                  <a:rPr kumimoji="0" lang="en-US" sz="2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iphertext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 is: </a:t>
                </a:r>
              </a:p>
              <a:p>
                <a:pPr marL="320040" marR="0" lvl="0" indent="-320040" algn="l" defTabSz="914400" rtl="0" eaLnBrk="1" fontAlgn="auto" latinLnBrk="0" hangingPunct="1">
                  <a:lnSpc>
                    <a:spcPct val="100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chemeClr val="accent2"/>
                  </a:buClr>
                  <a:buSzPct val="60000"/>
                  <a:buFont typeface="Wingdings"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				c(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x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) = m + b(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x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) mod q.</a:t>
                </a:r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</a:endParaRPr>
              </a:p>
              <a:p>
                <a:pPr marL="320040" marR="0" lvl="0" indent="-320040" algn="l" defTabSz="914400" rtl="0" eaLnBrk="1" fontAlgn="auto" latinLnBrk="0" hangingPunct="1">
                  <a:lnSpc>
                    <a:spcPct val="100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chemeClr val="accent2"/>
                  </a:buClr>
                  <a:buSzPct val="60000"/>
                  <a:buFont typeface="Wingdings"/>
                  <a:buChar char="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</a:rPr>
                  <a:t>Decrypt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: </a:t>
                </a:r>
                <a:r>
                  <a:rPr kumimoji="0" lang="en-US" sz="24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Evaluate </a:t>
                </a:r>
                <a:r>
                  <a:rPr kumimoji="0" lang="en-US" sz="2400" b="0" i="0" u="sng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ciphertext</a:t>
                </a:r>
                <a:r>
                  <a:rPr kumimoji="0" lang="en-US" sz="24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 at secret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: c(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s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)=</a:t>
                </a:r>
                <a:r>
                  <a:rPr kumimoji="0" lang="en-US" sz="2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m+smeven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 mod q.         Then, reduce mod</a:t>
                </a:r>
                <a:r>
                  <a:rPr kumimoji="0" lang="en-US" sz="2400" b="0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 2 to get m.</a:t>
                </a:r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</a:endParaRPr>
              </a:p>
              <a:p>
                <a:pPr marL="320040" marR="0" lvl="0" indent="-320040" algn="l" defTabSz="914400" rtl="0" eaLnBrk="1" fontAlgn="auto" latinLnBrk="0" hangingPunct="1">
                  <a:lnSpc>
                    <a:spcPct val="100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chemeClr val="accent2"/>
                  </a:buClr>
                  <a:buSzPct val="60000"/>
                  <a:buFont typeface="Wingdings"/>
                  <a:buChar char="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j-lt"/>
                  </a:rPr>
                  <a:t>ADD and MULT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: Output sum or product of </a:t>
                </a:r>
                <a:r>
                  <a:rPr kumimoji="0" lang="en-US" sz="2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ciphertexts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.</a:t>
                </a:r>
              </a:p>
              <a:p>
                <a:pPr marL="320040" marR="0" lvl="0" indent="-320040" algn="l" defTabSz="914400" rtl="0" eaLnBrk="1" fontAlgn="auto" latinLnBrk="0" hangingPunct="1">
                  <a:lnSpc>
                    <a:spcPct val="100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chemeClr val="accent2"/>
                  </a:buClr>
                  <a:buSzPct val="60000"/>
                  <a:buFont typeface="Wingdings"/>
                  <a:buChar char=""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247181"/>
                <a:ext cx="8972872" cy="3839419"/>
              </a:xfrm>
              <a:prstGeom prst="rect">
                <a:avLst/>
              </a:prstGeom>
              <a:blipFill rotWithShape="0">
                <a:blip r:embed="rId2"/>
                <a:stretch>
                  <a:fillRect l="-136" t="-794" r="-15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019800" y="3505200"/>
            <a:ext cx="2992016" cy="779512"/>
          </a:xfrm>
          <a:prstGeom prst="rect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We call [c(</a:t>
            </a:r>
            <a:r>
              <a:rPr lang="en-US" sz="2200" b="1" dirty="0" smtClean="0">
                <a:solidFill>
                  <a:schemeClr val="tx1"/>
                </a:solidFill>
              </a:rPr>
              <a:t>s</a:t>
            </a:r>
            <a:r>
              <a:rPr lang="en-US" sz="2200" dirty="0" smtClean="0">
                <a:solidFill>
                  <a:schemeClr val="tx1"/>
                </a:solidFill>
              </a:rPr>
              <a:t>) mod q] the “noise” of the </a:t>
            </a:r>
            <a:r>
              <a:rPr lang="en-US" sz="2200" dirty="0" err="1" smtClean="0">
                <a:solidFill>
                  <a:schemeClr val="tx1"/>
                </a:solidFill>
              </a:rPr>
              <a:t>ciphertext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  <a:endParaRPr lang="en-US" sz="22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 flipH="1">
            <a:off x="6477000" y="4284712"/>
            <a:ext cx="1038808" cy="1201688"/>
          </a:xfrm>
          <a:prstGeom prst="straightConnector1">
            <a:avLst/>
          </a:prstGeom>
          <a:ln w="254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0" idx="2"/>
          </p:cNvCxnSpPr>
          <p:nvPr/>
        </p:nvCxnSpPr>
        <p:spPr>
          <a:xfrm>
            <a:off x="1250268" y="4876800"/>
            <a:ext cx="197532" cy="1371600"/>
          </a:xfrm>
          <a:prstGeom prst="straightConnector1">
            <a:avLst/>
          </a:prstGeom>
          <a:ln w="254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2136" y="3868688"/>
            <a:ext cx="2376264" cy="1008112"/>
          </a:xfrm>
          <a:prstGeom prst="rect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ADDs and MULTs make the “noise” grow.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38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SWHE with Integers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09600" y="1603648"/>
            <a:ext cx="8001000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chemeClr val="tx1"/>
                </a:solidFill>
              </a:rPr>
              <a:t>Main Idea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Encryptions of 0 are something small and even (</a:t>
            </a:r>
            <a:r>
              <a:rPr lang="en-US" sz="2800" dirty="0" err="1" smtClean="0">
                <a:solidFill>
                  <a:schemeClr val="tx1"/>
                </a:solidFill>
              </a:rPr>
              <a:t>smeven</a:t>
            </a:r>
            <a:r>
              <a:rPr lang="en-US" sz="2800" dirty="0" smtClean="0">
                <a:solidFill>
                  <a:schemeClr val="tx1"/>
                </a:solidFill>
              </a:rPr>
              <a:t>) modulo a secret integer.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12648" y="3048000"/>
            <a:ext cx="8153400" cy="3810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Shared secret key: odd </a:t>
            </a:r>
            <a:r>
              <a:rPr lang="en-US" dirty="0" smtClean="0"/>
              <a:t>number </a:t>
            </a:r>
            <a:r>
              <a:rPr lang="en-US" dirty="0" smtClean="0">
                <a:solidFill>
                  <a:srgbClr val="0000FF"/>
                </a:solidFill>
              </a:rPr>
              <a:t>p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00FF"/>
                </a:solidFill>
              </a:rPr>
              <a:t>= 101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To encrypt a bit </a:t>
            </a:r>
            <a:r>
              <a:rPr lang="en-US" dirty="0">
                <a:solidFill>
                  <a:srgbClr val="0000FF"/>
                </a:solidFill>
              </a:rPr>
              <a:t>m</a:t>
            </a:r>
            <a:r>
              <a:rPr lang="en-US" dirty="0"/>
              <a:t> in {0,1}: (say, </a:t>
            </a:r>
            <a:r>
              <a:rPr lang="en-US" dirty="0" smtClean="0">
                <a:solidFill>
                  <a:srgbClr val="0000FF"/>
                </a:solidFill>
              </a:rPr>
              <a:t>m=0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Choose at random small </a:t>
            </a:r>
            <a:r>
              <a:rPr lang="en-US" dirty="0">
                <a:solidFill>
                  <a:srgbClr val="0000FF"/>
                </a:solidFill>
              </a:rPr>
              <a:t>r (=5)</a:t>
            </a:r>
            <a:r>
              <a:rPr lang="en-US" dirty="0"/>
              <a:t>, large </a:t>
            </a:r>
            <a:r>
              <a:rPr lang="en-US" dirty="0">
                <a:solidFill>
                  <a:srgbClr val="0000FF"/>
                </a:solidFill>
              </a:rPr>
              <a:t>q (=9)</a:t>
            </a:r>
          </a:p>
          <a:p>
            <a:pPr lvl="1">
              <a:buNone/>
            </a:pPr>
            <a:r>
              <a:rPr lang="en-US" sz="800" dirty="0">
                <a:solidFill>
                  <a:srgbClr val="0000FF"/>
                </a:solidFill>
              </a:rPr>
              <a:t> </a:t>
            </a:r>
          </a:p>
          <a:p>
            <a:pPr lvl="1"/>
            <a:r>
              <a:rPr lang="en-US" dirty="0"/>
              <a:t>Output </a:t>
            </a:r>
            <a:r>
              <a:rPr lang="en-US" dirty="0">
                <a:solidFill>
                  <a:srgbClr val="0000FF"/>
                </a:solidFill>
              </a:rPr>
              <a:t>c = m + 2r + </a:t>
            </a:r>
            <a:r>
              <a:rPr lang="en-US" dirty="0" err="1">
                <a:solidFill>
                  <a:srgbClr val="0000FF"/>
                </a:solidFill>
              </a:rPr>
              <a:t>pq</a:t>
            </a:r>
            <a:r>
              <a:rPr lang="en-US" dirty="0">
                <a:solidFill>
                  <a:srgbClr val="0000FF"/>
                </a:solidFill>
              </a:rPr>
              <a:t> = 11 + 909 = 920</a:t>
            </a:r>
          </a:p>
          <a:p>
            <a:pPr lvl="2"/>
            <a:r>
              <a:rPr lang="en-US" dirty="0" err="1"/>
              <a:t>Ciphertext</a:t>
            </a:r>
            <a:r>
              <a:rPr lang="en-US" dirty="0"/>
              <a:t> is close to a multiple of p</a:t>
            </a:r>
          </a:p>
          <a:p>
            <a:pPr lvl="2"/>
            <a:r>
              <a:rPr lang="en-US" dirty="0"/>
              <a:t>m = LSB of distance to nearest multiple of p </a:t>
            </a:r>
          </a:p>
          <a:p>
            <a:r>
              <a:rPr lang="en-US" dirty="0"/>
              <a:t>To decrypt </a:t>
            </a:r>
            <a:r>
              <a:rPr lang="en-US" dirty="0">
                <a:solidFill>
                  <a:srgbClr val="0000FF"/>
                </a:solidFill>
              </a:rPr>
              <a:t>c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Output </a:t>
            </a:r>
            <a:r>
              <a:rPr lang="en-US" dirty="0">
                <a:solidFill>
                  <a:srgbClr val="0000FF"/>
                </a:solidFill>
              </a:rPr>
              <a:t>m = (c mod p) mod 2 = 11 mod 2 = </a:t>
            </a:r>
            <a:r>
              <a:rPr lang="en-US" dirty="0" smtClean="0">
                <a:solidFill>
                  <a:srgbClr val="0000FF"/>
                </a:solidFill>
              </a:rPr>
              <a:t>1</a:t>
            </a:r>
            <a:endParaRPr lang="en-US" dirty="0"/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2743200" y="4267200"/>
            <a:ext cx="1143000" cy="747713"/>
            <a:chOff x="2928" y="1209"/>
            <a:chExt cx="2496" cy="471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2928" y="1490"/>
              <a:ext cx="2496" cy="190"/>
            </a:xfrm>
            <a:prstGeom prst="rect">
              <a:avLst/>
            </a:prstGeom>
            <a:solidFill>
              <a:schemeClr val="accent2">
                <a:lumMod val="75000"/>
                <a:alpha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2928" y="1209"/>
              <a:ext cx="1818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300" dirty="0" smtClean="0">
                  <a:solidFill>
                    <a:srgbClr val="C00000"/>
                  </a:solidFill>
                </a:rPr>
                <a:t>“noise</a:t>
              </a:r>
              <a:r>
                <a:rPr lang="en-US" sz="2300" dirty="0">
                  <a:solidFill>
                    <a:srgbClr val="C00000"/>
                  </a:solidFill>
                </a:rPr>
                <a:t>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160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CRAIG@YFZFNPNFUVWXY5MJ" val="4267"/>
  <p:tag name="FIRSTCRAIG@YFVYQJMFUVWXY5MJ" val="4267"/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4.75"/>
  <p:tag name="ORIGINALWIDTH" val="3055.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r}{\ensuremath{{\mathbf{r}}}}&#10;\newcommand{\bfA}{\ensuremath{{\mathbf{A}}}}&#10;\newcommand{\bfR}{\ensuremath{{\mathbf{R}}}}&#10;\newcommand{\bfs}{\ensuremath{{\mathbf{s}}}}&#10;\newcommand{\bft}{\ensuremath{{\mathbf{t}}}}&#10;\newcommand{\Z}{\ensuremath{{\mathbb{Z}}}}&#10;\newcommand{\bfe}{\ensuremath{{\mathbf{e}}}}&#10;\newcommand{\bfI}{\ensuremath{{\mathbf{I}}}}&#10;\newcommand{\bfB}{\ensuremath{{\mathbf{B}}}}&#10;\newcommand{\bfh}{\ensuremath{{\mathbf{h}}}}&#10;\newcommand{\bfb}{\ensuremath{{\mathbf{b}}}}&#10;&#10;&#10;&#10;\large&#10;&#10;\begin{itemize}&#10;\item &#10;{{\bf \color{CadetBlue}Strategy \#2}}:&#10;Interpret $s^2$ as the ``new key&quot;.\\&#10;$c_1\cdot c_2$&#10;encrypts $m_1 \cdot m_2$ under key $s^2$.&#10;\end{itemize}&#10;&#10;\end{document}"/>
  <p:tag name="IGUANATEXSIZE" val="20"/>
  <p:tag name="IGUANATEXCURSOR" val="1208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r}{\ensuremath{{\mathbf{r}}}}&#10;\newcommand{\bfA}{\ensuremath{{\mathbf{A}}}}&#10;\newcommand{\bfR}{\ensuremath{{\mathbf{R}}}}&#10;\newcommand{\bfs}{\ensuremath{{\mathbf{s}}}}&#10;\newcommand{\bft}{\ensuremath{{\mathbf{t}}}}&#10;\newcommand{\Z}{\ensuremath{{\mathbb{Z}}}}&#10;\newcommand{\bfe}{\ensuremath{{\mathbf{e}}}}&#10;\newcommand{\bfI}{\ensuremath{{\mathbf{I}}}}&#10;\newcommand{\bfB}{\ensuremath{{\mathbf{B}}}}&#10;\newcommand{\bfh}{\ensuremath{{\mathbf{h}}}}&#10;\newcommand{\bfb}{\ensuremath{{\mathbf{b}}}}&#10;&#10;&#10;&#10;\large&#10;&#10;\begin{itemize}&#10;\item &#10;{{\bf \color{CadetBlue}Strategy \#1 (Key Switching)}} :&#10;Try to switch from \\&#10;key $s^2$ back to a normal key $s$.&#10;\end{itemize}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9"/>
  <p:tag name="ORIGINALWIDTH" val="3351.7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r}{\ensuremath{{\mathbf{r}}}}&#10;\newcommand{\bfA}{\ensuremath{{\mathbf{A}}}}&#10;\newcommand{\bfR}{\ensuremath{{\mathbf{R}}}}&#10;\newcommand{\bfs}{\ensuremath{{\mathbf{s}}}}&#10;\newcommand{\bft}{\ensuremath{{\mathbf{t}}}}&#10;\newcommand{\Z}{\ensuremath{{\mathbb{Z}}}}&#10;\newcommand{\bfe}{\ensuremath{{\mathbf{e}}}}&#10;\newcommand{\bfI}{\ensuremath{{\mathbf{I}}}}&#10;\newcommand{\bfB}{\ensuremath{{\mathbf{B}}}}&#10;\newcommand{\bfh}{\ensuremath{{\mathbf{h}}}}&#10;\newcommand{\bfb}{\ensuremath{{\mathbf{b}}}}&#10;&#10;&#10;&#10;\large&#10;&#10;\begin{itemize}&#10;\item &#10;{{\bf \color{CadetBlue}Noise issue}}:&#10;The ``noise&quot;, namely the numerator,\\&#10;grows exponentially with the degree.&#10;\end{itemize}&#10;&#10;\end{document}"/>
  <p:tag name="IGUANATEXSIZE" val="20"/>
  <p:tag name="IGUANATEXCURSOR" val="1171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3"/>
  <p:tag name="ORIGINALWIDTH" val="3738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r}{\ensuremath{{\mathbf{r}}}}&#10;\newcommand{\bfA}{\ensuremath{{\mathbf{A}}}}&#10;\newcommand{\bfR}{\ensuremath{{\mathbf{R}}}}&#10;\newcommand{\bfs}{\ensuremath{{\mathbf{s}}}}&#10;\newcommand{\bft}{\ensuremath{{\mathbf{t}}}}&#10;\newcommand{\Z}{\ensuremath{{\mathbb{Z}}}}&#10;\newcommand{\bfe}{\ensuremath{{\mathbf{e}}}}&#10;\newcommand{\bfI}{\ensuremath{{\mathbf{I}}}}&#10;\newcommand{\bfB}{\ensuremath{{\mathbf{B}}}}&#10;\newcommand{\bfh}{\ensuremath{{\mathbf{h}}}}&#10;\newcommand{\bfb}{\ensuremath{{\mathbf{b}}}}&#10;&#10;&#10;&#10;\large&#10;&#10;\begin{arrowlist}&#10;\item {{\bf \color{CadetBlue}Idea is similar to bootstrapping, but simpler}}:\\&#10;Encrypt secret key $s_1$ under public key associated to $s_2$.\\&#10;Run Eval to homomorphically decrypt with $s_1$.&#10;\end{arrowlist}&#10;&#10;\end{document}"/>
  <p:tag name="IGUANATEXSIZE" val="20"/>
  <p:tag name="IGUANATEXCURSOR" val="1165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r}{\ensuremath{{\mathbf{r}}}}&#10;\newcommand{\bfA}{\ensuremath{{\mathbf{A}}}}&#10;\newcommand{\bfR}{\ensuremath{{\mathbf{R}}}}&#10;\newcommand{\bfs}{\ensuremath{{\mathbf{s}}}}&#10;\newcommand{\bft}{\ensuremath{{\mathbf{t}}}}&#10;\newcommand{\Z}{\ensuremath{{\mathbb{Z}}}}&#10;\newcommand{\bfe}{\ensuremath{{\mathbf{e}}}}&#10;\newcommand{\bfI}{\ensuremath{{\mathbf{I}}}}&#10;\newcommand{\bfB}{\ensuremath{{\mathbf{B}}}}&#10;\newcommand{\bfh}{\ensuremath{{\mathbf{h}}}}&#10;\newcommand{\bfb}{\ensuremath{{\mathbf{b}}}}&#10;&#10;&#10;&#10;\large&#10;&#10;\begin{itemize}&#10;\item &#10;%{{\bf \color{CadetBlue}The key-switch gadget}}: $u_{s_2 \to s_1} = s_2 \cdot \frac{1+2 \cdot small}{s_1}$.\\&#10;Observe how $u_{s_1 \to s_2}$ is an encryption of $s_1$ under $s_2$.\\&#10;%By the NTRU Assumption, $\frac{1+2 \cdot small}{s_1}$ looks uniform to an adversary without $s_1$, and therefore $u_{s_2 \to s_1}$ also looks uniform. &#10;\end{itemize}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r}{\ensuremath{{\mathbf{r}}}}&#10;\newcommand{\bfA}{\ensuremath{{\mathbf{A}}}}&#10;\newcommand{\bfR}{\ensuremath{{\mathbf{R}}}}&#10;\newcommand{\bfs}{\ensuremath{{\mathbf{s}}}}&#10;\newcommand{\bft}{\ensuremath{{\mathbf{t}}}}&#10;\newcommand{\Z}{\ensuremath{{\mathbb{Z}}}}&#10;\newcommand{\bfe}{\ensuremath{{\mathbf{e}}}}&#10;\newcommand{\bfI}{\ensuremath{{\mathbf{I}}}}&#10;\newcommand{\bfB}{\ensuremath{{\mathbf{B}}}}&#10;\newcommand{\bfh}{\ensuremath{{\mathbf{h}}}}&#10;\newcommand{\bfb}{\ensuremath{{\mathbf{b}}}}&#10;&#10;&#10;&#10;\large&#10;&#10;\begin{arrowlist}&#10;\item {{\bf \color{CadetBlue}The key-switch gadget}}: $u_{s_1 \to s_2} = s_1 \cdot \frac{1+2 \cdot small}{s_2}$.\\&#10;%Observe how $u_{s_2 \to s_1}$ is an encryption of $s_2$ under $s_1$.\\&#10;%By the NTRU Assumption, $\frac{1+2 \cdot small}{s_1}$ looks uniform to an adversary without $s_1$,&#10;%and therefore $u_{s_2 \to s_1}$ also looks uniform. &#10;\end{arrowlist}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14.5"/>
  <p:tag name="ORIGINALWIDTH" val="4110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r}{\ensuremath{{\mathbf{r}}}}&#10;\newcommand{\bfA}{\ensuremath{{\mathbf{A}}}}&#10;\newcommand{\bfR}{\ensuremath{{\mathbf{R}}}}&#10;\newcommand{\bfs}{\ensuremath{{\mathbf{s}}}}&#10;\newcommand{\bft}{\ensuremath{{\mathbf{t}}}}&#10;\newcommand{\Z}{\ensuremath{{\mathbb{Z}}}}&#10;\newcommand{\bfe}{\ensuremath{{\mathbf{e}}}}&#10;\newcommand{\bfI}{\ensuremath{{\mathbf{I}}}}&#10;\newcommand{\bfB}{\ensuremath{{\mathbf{B}}}}&#10;\newcommand{\bfh}{\ensuremath{{\mathbf{h}}}}&#10;\newcommand{\bfb}{\ensuremath{{\mathbf{b}}}}&#10;&#10;&#10;&#10;\large&#10;&#10;\begin{itemize}&#10;\item &#10;%{{\bf \color{CadetBlue}The key-switch gadget}}: $u_{s_2 \to s_1} = s_2 \cdot \frac{1+2 \cdot small}{s_1}$.\\&#10;%Observe how $u_{s_2 \to s_1}$ is an encryption of $s_2$ under $s_1$.\\&#10;By the NTRU Assumption, &#10;$\frac{1+2 \cdot small}{s_2}$ looks uniform to &#10;an \\ adversary without $s_2$, and &#10;therefore $u_{s_1 \to s_2}$ also looks uniform&#10;(assuming $s_1$ and $s_2$ are unrelated).&#10;\end{itemize}&#10;&#10;\end{document}"/>
  <p:tag name="IGUANATEXSIZE" val="20"/>
  <p:tag name="IGUANATEXCURSOR" val="1475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r}{\ensuremath{{\mathbf{r}}}}&#10;\newcommand{\bfA}{\ensuremath{{\mathbf{A}}}}&#10;\newcommand{\bfR}{\ensuremath{{\mathbf{R}}}}&#10;\newcommand{\bfs}{\ensuremath{{\mathbf{s}}}}&#10;\newcommand{\bft}{\ensuremath{{\mathbf{t}}}}&#10;\newcommand{\Z}{\ensuremath{{\mathbb{Z}}}}&#10;\newcommand{\bfe}{\ensuremath{{\mathbf{e}}}}&#10;\newcommand{\bfI}{\ensuremath{{\mathbf{I}}}}&#10;\newcommand{\bfB}{\ensuremath{{\mathbf{B}}}}&#10;\newcommand{\bfh}{\ensuremath{{\mathbf{h}}}}&#10;\newcommand{\bfb}{\ensuremath{{\mathbf{b}}}}&#10;&#10;&#10;&#10;\large&#10;&#10;\begin{arrowlist}&#10;\item {{\bf \color{CadetBlue}How key switching works}}: &#10;\end{arrowlist}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5"/>
  <p:tag name="ORIGINALWIDTH" val="3937.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r}{\ensuremath{{\mathbf{r}}}}&#10;\newcommand{\bfA}{\ensuremath{{\mathbf{A}}}}&#10;\newcommand{\bfR}{\ensuremath{{\mathbf{R}}}}&#10;\newcommand{\bfs}{\ensuremath{{\mathbf{s}}}}&#10;\newcommand{\bft}{\ensuremath{{\mathbf{t}}}}&#10;\newcommand{\Z}{\ensuremath{{\mathbb{Z}}}}&#10;\newcommand{\bfe}{\ensuremath{{\mathbf{e}}}}&#10;\newcommand{\bfI}{\ensuremath{{\mathbf{I}}}}&#10;\newcommand{\bfB}{\ensuremath{{\mathbf{B}}}}&#10;\newcommand{\bfh}{\ensuremath{{\mathbf{h}}}}&#10;\newcommand{\bfb}{\ensuremath{{\mathbf{b}}}}&#10;&#10;&#10;&#10;\large&#10;&#10;\begin{itemize}&#10;\item Suppose $c = \frac{m+2 \cdot small}{s_1}$ -- that is,&#10;it encrypts $m$ under key $s_1$.&#10;\end{itemize}&#10;&#10;\end{document}"/>
  <p:tag name="IGUANATEXSIZE" val="20"/>
  <p:tag name="IGUANATEXCURSOR" val="1163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.5"/>
  <p:tag name="ORIGINALWIDTH" val="3451.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r}{\ensuremath{{\mathbf{r}}}}&#10;\newcommand{\bfA}{\ensuremath{{\mathbf{A}}}}&#10;\newcommand{\bfR}{\ensuremath{{\mathbf{R}}}}&#10;\newcommand{\bfs}{\ensuremath{{\mathbf{s}}}}&#10;\newcommand{\bft}{\ensuremath{{\mathbf{t}}}}&#10;\newcommand{\Z}{\ensuremath{{\mathbb{Z}}}}&#10;\newcommand{\bfe}{\ensuremath{{\mathbf{e}}}}&#10;\newcommand{\bfI}{\ensuremath{{\mathbf{I}}}}&#10;\newcommand{\bfB}{\ensuremath{{\mathbf{B}}}}&#10;\newcommand{\bfh}{\ensuremath{{\mathbf{h}}}}&#10;\newcommand{\bfb}{\ensuremath{{\mathbf{b}}}}&#10;&#10;&#10;&#10;\large&#10;&#10;\begin{itemize}&#10;\item Set $c' \gets c\cdot u_{s_1 \to s_2}&#10;= \frac{(m + 2 \cdot small)(1+2 \cdot small)}{s_2} &#10;= \frac{m + 2 \cdot small}{s_2}$.&#10;\end{itemize}&#10;&#10;\end{document}"/>
  <p:tag name="IGUANATEXSIZE" val="20"/>
  <p:tag name="IGUANATEXCURSOR" val="1193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4.75"/>
  <p:tag name="ORIGINALWIDTH" val="4146.7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B}{\ensuremath{{\mathbf{B}}}}&#10;\newcommand{\bfs}{\ensuremath{{\mathbf{s}}}}&#10;\newcommand{\bft}{\ensuremath{{\mathbf{t}}}}&#10;\newcommand{\Z}{\ensuremath{{\mathbb{Z}}}}&#10;\newcommand{\bfe}{\ensuremath{{\mathbf{e}}}}&#10;\newcommand{\bfh}{\ensuremath{{\mathbf{h}}}}&#10;\newcommand{\bfb}{\ensuremath{{\mathbf{b}}}}&#10;&#10;&#10;&#10;\large&#10;&#10;\begin{arrowlist}&#10;\item {{\bf \color{CadetBlue}KeyGen}}($1^n$):&#10;%Like RLWE-based Regev, we use polynomial rings&#10;%$R = \Z[x]/(f(x))$, $R_q = \Z_q[x]/(f(x))$ and $R_2 = \Z_2[x]/(f(x))$.\\&#10;Secret key: A single small ring element $s \in R$.\\&#10;Public key: &#10;$a = \frac{1+2 \cdot e'}{s} = \frac{1+2 \cdot small}{s} \in R_q$ &#10;(encryption of 1) and &#10;vector $\bfb \in R_q^t$ where &#10;$b_i = \frac{2\cdot e_i}{s} = \frac{2\cdot small}{s} \in R_q$&#10;($b_i$ encrypts 0).&#10;\end{arrowlist}&#10;&#10;\end{document}"/>
  <p:tag name="IGUANATEXSIZE" val="20"/>
  <p:tag name="IGUANATEXCURSOR" val="1330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"/>
  <p:tag name="ORIGINALWIDTH" val="3996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r}{\ensuremath{{\mathbf{r}}}}&#10;\newcommand{\bfA}{\ensuremath{{\mathbf{A}}}}&#10;\newcommand{\bfR}{\ensuremath{{\mathbf{R}}}}&#10;\newcommand{\bfs}{\ensuremath{{\mathbf{s}}}}&#10;\newcommand{\bft}{\ensuremath{{\mathbf{t}}}}&#10;\newcommand{\Z}{\ensuremath{{\mathbb{Z}}}}&#10;\newcommand{\bfe}{\ensuremath{{\mathbf{e}}}}&#10;\newcommand{\bfI}{\ensuremath{{\mathbf{I}}}}&#10;\newcommand{\bfB}{\ensuremath{{\mathbf{B}}}}&#10;\newcommand{\bfh}{\ensuremath{{\mathbf{h}}}}&#10;\newcommand{\bfb}{\ensuremath{{\mathbf{b}}}}&#10;&#10;&#10;&#10;\large&#10;&#10;\begin{itemize}&#10;%\item Suppose ${{\bf \color{CadetBlue}c}} = \frac{\mu+2 \cdot small}{s_2}$ -- that is,&#10;%it encrypts $\mu$ under key $s_2$.&#10;%\item Set ${{\bf \color{CadetBlue}c'}} \gets {{\bf \color{CadetBlue}c}} \cdot u_{s_2 \to s_1}&#10;%= \frac{(\mu + 2 \cdot small)(1+2 \cdot small)}{s_1} &#10;%= \frac{\mu + 2 \cdot small}{s_1}$.&#10;\item Thus $c'$ encrypts $m$ under $s_2$, with slightly larger numerator.&#10;\end{itemize}&#10;&#10;\end{document}"/>
  <p:tag name="IGUANATEXSIZE" val="20"/>
  <p:tag name="IGUANATEXCURSOR" val="1427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R}{\ensuremath{{\mathbf{R}}}}&#10;\newcommand{\bfs}{\ensuremath{{\mathbf{s}}}}&#10;\newcommand{\bft}{\ensuremath{{\mathbf{t}}}}&#10;\newcommand{\Z}{\ensuremath{{\mathbb{Z}}}}&#10;\newcommand{\bfe}{\ensuremath{{\mathbf{e}}}}&#10;&#10;&#10;&#10;\large&#10;&#10;\begin{eqnarray*}&#10;a(x^k) &#10;= \sum_{i=0}^{p-1} a_i \cdot x^{ik}&#10;= \sum_{i=0}^{p-1} a_{ik^{-1}} \cdot x^i&#10;\end{eqnarray*}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R}{\ensuremath{{\mathbf{R}}}}&#10;\newcommand{\bfs}{\ensuremath{{\mathbf{s}}}}&#10;\newcommand{\bft}{\ensuremath{{\mathbf{t}}}}&#10;\newcommand{\Z}{\ensuremath{{\mathbb{Z}}}}&#10;\newcommand{\bfe}{\ensuremath{{\mathbf{e}}}}&#10;&#10;&#10;&#10;\large&#10;&#10;\begin{eqnarray*}&#10;a(x^k) &#10;= \sum_{i=0}^{p-1} a_i \cdot x^{ik}&#10;= \sum_{i=0}^{p-1} a_{ik^{-1}} \cdot x^i&#10;\end{eqnarray*}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R}{\ensuremath{{\mathbf{R}}}}&#10;\newcommand{\bfs}{\ensuremath{{\mathbf{s}}}}&#10;\newcommand{\bft}{\ensuremath{{\mathbf{t}}}}&#10;\newcommand{\Z}{\ensuremath{{\mathbb{Z}}}}&#10;\newcommand{\bfe}{\ensuremath{{\mathbf{e}}}}&#10;&#10;&#10;&#10;\large&#10;&#10;\begin{eqnarray*}&#10;a(x^k)[\zeta] = a(x)[\zeta^k]&#10;\end{eqnarray*}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4038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R}{\ensuremath{{\mathbf{R}}}}&#10;\newcommand{\bfs}{\ensuremath{{\mathbf{s}}}}&#10;\newcommand{\bft}{\ensuremath{{\mathbf{t}}}}&#10;\newcommand{\Z}{\ensuremath{{\mathbb{Z}}}}&#10;\newcommand{\bfe}{\ensuremath{{\mathbf{e}}}}&#10;&#10;&#10;&#10;\large&#10;&#10;\begin{arrowlist}&#10;\item For NTRU, $c(x) \cdot s(x) = m(x) + 2 \cdot e(x) \bmod (q,x^n-1)$. So:&#10;\end{arrowlist}&#10;\end{document}"/>
  <p:tag name="IGUANATEXSIZE" val="20"/>
  <p:tag name="IGUANATEXCURSOR" val="902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1.25"/>
  <p:tag name="ORIGINALWIDTH" val="3140.2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R}{\ensuremath{{\mathbf{R}}}}&#10;\newcommand{\bfs}{\ensuremath{{\mathbf{s}}}}&#10;\newcommand{\bft}{\ensuremath{{\mathbf{t}}}}&#10;\newcommand{\Z}{\ensuremath{{\mathbb{Z}}}}&#10;\newcommand{\bfe}{\ensuremath{{\mathbf{e}}}}&#10;&#10;&#10;&#10;\large&#10;&#10;$c(x^k) \cdot s(x^k) = m(x^k) + 2 \cdot e(x^k) \bmod (q,x^{kn}-1)$.&#10;&#10;\end{document}"/>
  <p:tag name="IGUANATEXSIZE" val="20"/>
  <p:tag name="IGUANATEXCURSOR" val="872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1.25"/>
  <p:tag name="ORIGINALWIDTH" val="3082.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R}{\ensuremath{{\mathbf{R}}}}&#10;\newcommand{\bfs}{\ensuremath{{\mathbf{s}}}}&#10;\newcommand{\bft}{\ensuremath{{\mathbf{t}}}}&#10;\newcommand{\Z}{\ensuremath{{\mathbb{Z}}}}&#10;\newcommand{\bfe}{\ensuremath{{\mathbf{e}}}}&#10;&#10;&#10;&#10;\large&#10;&#10;$c(x^k) \cdot s(x^k) = m(x^k) + 2 \cdot e(x^k) \bmod (q,x^n-1)$.&#10;&#10;\end{document}"/>
  <p:tag name="IGUANATEXSIZE" val="20"/>
  <p:tag name="IGUANATEXCURSOR" val="872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1.25"/>
  <p:tag name="ORIGINALWIDTH" val="4137.7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R}{\ensuremath{{\mathbf{R}}}}&#10;\newcommand{\bfs}{\ensuremath{{\mathbf{s}}}}&#10;\newcommand{\bft}{\ensuremath{{\mathbf{t}}}}&#10;\newcommand{\Z}{\ensuremath{{\mathbb{Z}}}}&#10;\newcommand{\bfe}{\ensuremath{{\mathbf{e}}}}&#10;&#10;&#10;&#10;\large&#10;&#10;\begin{arrowlist}&#10;\item Interpretation: $c(x^k)$ is an encryption of $m(x^k)$ under key $s(x^k)$.&#10;\end{arrowlist}&#10;\end{document}"/>
  <p:tag name="IGUANATEXSIZE" val="20"/>
  <p:tag name="IGUANATEXCURSOR" val="919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06.25"/>
  <p:tag name="ORIGINALWIDTH" val="4148.2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R}{\ensuremath{{\mathbf{R}}}}&#10;\newcommand{\bfs}{\ensuremath{{\mathbf{s}}}}&#10;\newcommand{\bft}{\ensuremath{{\mathbf{t}}}}&#10;\newcommand{\Z}{\ensuremath{{\mathbb{Z}}}}&#10;\newcommand{\bfe}{\ensuremath{{\mathbf{e}}}}&#10;&#10;&#10;&#10;\large&#10;&#10;\begin{arrowlist}&#10;\item Key switching: Provide key switching gadgets $u_{s_i(x^k) \to s_{i+1}(x)}$&#10;to allow evaluator to transform an encryption of $m(x^k)$ under key $s_i$&#10;to an encryption of $m(x^k)$ under key $s_{i+1}$.&#10;\end{arrowlist}&#10;\end{document}"/>
  <p:tag name="IGUANATEXSIZE" val="20"/>
  <p:tag name="IGUANATEXCURSOR" val="1002"/>
  <p:tag name="TRANSPARENCY" val="True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0.75"/>
  <p:tag name="ORIGINALWIDTH" val="2551.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r}{\ensuremath{{\mathbf{r}}}}&#10;\newcommand{\bfA}{\ensuremath{{\mathbf{A}}}}&#10;\newcommand{\bfR}{\ensuremath{{\mathbf{R}}}}&#10;\newcommand{\bfs}{\ensuremath{{\mathbf{s}}}}&#10;\newcommand{\bft}{\ensuremath{{\mathbf{t}}}}&#10;\newcommand{\Z}{\ensuremath{{\mathbb{Z}}}}&#10;\newcommand{\bfe}{\ensuremath{{\mathbf{e}}}}&#10;\newcommand{\bfI}{\ensuremath{{\mathbf{I}}}}&#10;\newcommand{\bfB}{\ensuremath{{\mathbf{B}}}}&#10;\newcommand{\bfh}{\ensuremath{{\mathbf{h}}}}&#10;\newcommand{\bfb}{\ensuremath{{\mathbf{b}}}}&#10;&#10;&#10;&#10;\Large&#10;&#10;$&#10;c_1 = \frac{m_1 + 2 \cdot small}{s_1}\ \ \ \ \ \ \ &#10;c_2= \frac{m_2 + 2 \cdot small}{s_2}\ \ \ \ \ \ \ &#10;$&#10;&#10;\end{document}"/>
  <p:tag name="IGUANATEXSIZE" val="20"/>
  <p:tag name="IGUANATEXCURSOR" val="1139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4.5"/>
  <p:tag name="ORIGINALWIDTH" val="3590.2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r}{\ensuremath{{\mathbf{r}}}}&#10;\newcommand{\bfA}{\ensuremath{{\mathbf{A}}}}&#10;\newcommand{\bfR}{\ensuremath{{\mathbf{R}}}}&#10;\newcommand{\bfs}{\ensuremath{{\mathbf{s}}}}&#10;\newcommand{\bft}{\ensuremath{{\mathbf{t}}}}&#10;\newcommand{\Z}{\ensuremath{{\mathbb{Z}}}}&#10;\newcommand{\bfe}{\ensuremath{{\mathbf{e}}}}&#10;\newcommand{\bfI}{\ensuremath{{\mathbf{I}}}}&#10;\newcommand{\bfB}{\ensuremath{{\mathbf{B}}}}&#10;\newcommand{\bfh}{\ensuremath{{\mathbf{h}}}}&#10;\newcommand{\bfb}{\ensuremath{{\mathbf{b}}}}&#10;&#10;&#10;&#10;\large&#10;&#10;\begin{arrowlist}&#10;\item {{\bf \color{CadetBlue}Encrypt}}($m\in R_2$):&#10;For random short $\bfr \in R^t$, output: &#10;&#10;\end{arrowlist}&#10;&#10;\end{document}"/>
  <p:tag name="IGUANATEXSIZE" val="20"/>
  <p:tag name="IGUANATEXCURSOR" val="1185"/>
  <p:tag name="TRANSPARENCY" val="Tru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r}{\ensuremath{{\mathbf{r}}}}&#10;\newcommand{\bfA}{\ensuremath{{\mathbf{A}}}}&#10;\newcommand{\bfR}{\ensuremath{{\mathbf{R}}}}&#10;\newcommand{\bfs}{\ensuremath{{\mathbf{s}}}}&#10;\newcommand{\bft}{\ensuremath{{\mathbf{t}}}}&#10;\newcommand{\Z}{\ensuremath{{\mathbb{Z}}}}&#10;\newcommand{\bfe}{\ensuremath{{\mathbf{e}}}}&#10;\newcommand{\bfI}{\ensuremath{{\mathbf{I}}}}&#10;\newcommand{\bfB}{\ensuremath{{\mathbf{B}}}}&#10;\newcommand{\bfh}{\ensuremath{{\mathbf{h}}}}&#10;\newcommand{\bfb}{\ensuremath{{\mathbf{b}}}}&#10;&#10;&#10;&#10;\Large&#10;&#10;\begin{arrowlist}&#10;\item &#10;{{\bf \color{CadetBlue}Addition}}:&#10;\end{arrowlist}&#10;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1"/>
  <p:tag name="ORIGINALWIDTH" val="3810.7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r}{\ensuremath{{\mathbf{r}}}}&#10;\newcommand{\bfA}{\ensuremath{{\mathbf{A}}}}&#10;\newcommand{\bfR}{\ensuremath{{\mathbf{R}}}}&#10;\newcommand{\bfs}{\ensuremath{{\mathbf{s}}}}&#10;\newcommand{\bft}{\ensuremath{{\mathbf{t}}}}&#10;\newcommand{\Z}{\ensuremath{{\mathbb{Z}}}}&#10;\newcommand{\bfe}{\ensuremath{{\mathbf{e}}}}&#10;\newcommand{\bfI}{\ensuremath{{\mathbf{I}}}}&#10;\newcommand{\bfB}{\ensuremath{{\mathbf{B}}}}&#10;\newcommand{\bfh}{\ensuremath{{\mathbf{h}}}}&#10;\newcommand{\bfb}{\ensuremath{{\mathbf{b}}}}&#10;&#10;&#10;&#10;\Large&#10;&#10;&#10;$c_1+c_2&#10;= \frac{(m_1+2\cdot small)s_2 + (m_2+2\cdot small)s_1}{s_1s_2}&#10;= \frac{m_1+m_2 + 2\cdot small}{s_1s_2}$ &#10;&#10;&#10;\end{document}"/>
  <p:tag name="IGUANATEXSIZE" val="20"/>
  <p:tag name="IGUANATEXCURSOR" val="1117"/>
  <p:tag name="TRANSPARENCY" val="Tru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3545.2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r}{\ensuremath{{\mathbf{r}}}}&#10;\newcommand{\bfA}{\ensuremath{{\mathbf{A}}}}&#10;\newcommand{\bfR}{\ensuremath{{\mathbf{R}}}}&#10;\newcommand{\bfs}{\ensuremath{{\mathbf{s}}}}&#10;\newcommand{\bft}{\ensuremath{{\mathbf{t}}}}&#10;\newcommand{\Z}{\ensuremath{{\mathbb{Z}}}}&#10;\newcommand{\bfe}{\ensuremath{{\mathbf{e}}}}&#10;\newcommand{\bfI}{\ensuremath{{\mathbf{I}}}}&#10;\newcommand{\bfB}{\ensuremath{{\mathbf{B}}}}&#10;\newcommand{\bfh}{\ensuremath{{\mathbf{h}}}}&#10;\newcommand{\bfb}{\ensuremath{{\mathbf{b}}}}&#10;&#10;&#10;&#10;\large&#10;&#10;if $m_1,m_2,s_1,s_2$ are small and $s_1$ and $s_2$ are 1 modulo 2.&#10;&#10;\end{document}"/>
  <p:tag name="IGUANATEXSIZE" val="20"/>
  <p:tag name="IGUANATEXCURSOR" val="1082"/>
  <p:tag name="TRANSPARENCY" val="True"/>
  <p:tag name="FILENAME" val=""/>
  <p:tag name="INPUTTYPE" val="0"/>
  <p:tag name="LATEXENGINEID" val="0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r}{\ensuremath{{\mathbf{r}}}}&#10;\newcommand{\bfA}{\ensuremath{{\mathbf{A}}}}&#10;\newcommand{\bfR}{\ensuremath{{\mathbf{R}}}}&#10;\newcommand{\bfs}{\ensuremath{{\mathbf{s}}}}&#10;\newcommand{\bft}{\ensuremath{{\mathbf{t}}}}&#10;\newcommand{\Z}{\ensuremath{{\mathbb{Z}}}}&#10;\newcommand{\bfe}{\ensuremath{{\mathbf{e}}}}&#10;\newcommand{\bfI}{\ensuremath{{\mathbf{I}}}}&#10;\newcommand{\bfB}{\ensuremath{{\mathbf{B}}}}&#10;\newcommand{\bfh}{\ensuremath{{\mathbf{h}}}}&#10;\newcommand{\bfb}{\ensuremath{{\mathbf{b}}}}&#10;&#10;&#10;&#10;\Large&#10;&#10;\begin{arrowlist}&#10;\item &#10;{{\bf \color{CadetBlue}Multiplication}}:&#10;\end{arrowlist}&#10;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1"/>
  <p:tag name="ORIGINALWIDTH" val="3370.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r}{\ensuremath{{\mathbf{r}}}}&#10;\newcommand{\bfA}{\ensuremath{{\mathbf{A}}}}&#10;\newcommand{\bfR}{\ensuremath{{\mathbf{R}}}}&#10;\newcommand{\bfs}{\ensuremath{{\mathbf{s}}}}&#10;\newcommand{\bft}{\ensuremath{{\mathbf{t}}}}&#10;\newcommand{\Z}{\ensuremath{{\mathbb{Z}}}}&#10;\newcommand{\bfe}{\ensuremath{{\mathbf{e}}}}&#10;\newcommand{\bfI}{\ensuremath{{\mathbf{I}}}}&#10;\newcommand{\bfB}{\ensuremath{{\mathbf{B}}}}&#10;\newcommand{\bfh}{\ensuremath{{\mathbf{h}}}}&#10;\newcommand{\bfb}{\ensuremath{{\mathbf{b}}}}&#10;&#10;&#10;&#10;\Large&#10;&#10;&#10;$c_1 \cdot c_2&#10;= \frac{(m_1+2\cdot small)\cdot(m_2+2\cdot small)}{s_1s_2}&#10;= \frac{m_1\cdot m_2 + 2\cdot small}{s_1s_2}$ &#10;&#10;&#10;\end{document}"/>
  <p:tag name="IGUANATEXSIZE" val="20"/>
  <p:tag name="IGUANATEXCURSOR" val="1166"/>
  <p:tag name="TRANSPARENCY" val="True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224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r}{\ensuremath{{\mathbf{r}}}}&#10;\newcommand{\bfA}{\ensuremath{{\mathbf{A}}}}&#10;\newcommand{\bfR}{\ensuremath{{\mathbf{R}}}}&#10;\newcommand{\bfs}{\ensuremath{{\mathbf{s}}}}&#10;\newcommand{\bft}{\ensuremath{{\mathbf{t}}}}&#10;\newcommand{\Z}{\ensuremath{{\mathbb{Z}}}}&#10;\newcommand{\bfe}{\ensuremath{{\mathbf{e}}}}&#10;\newcommand{\bfI}{\ensuremath{{\mathbf{I}}}}&#10;\newcommand{\bfB}{\ensuremath{{\mathbf{B}}}}&#10;\newcommand{\bfh}{\ensuremath{{\mathbf{h}}}}&#10;\newcommand{\bfb}{\ensuremath{{\mathbf{b}}}}&#10;&#10;&#10;&#10;\large&#10;&#10;if $m_1,m_2$ are small.&#10;&#10;\end{document}"/>
  <p:tag name="IGUANATEXSIZE" val="20"/>
  <p:tag name="IGUANATEXCURSOR" val="1082"/>
  <p:tag name="TRANSPARENCY" val="Tru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r}{\ensuremath{{\mathbf{r}}}}&#10;\newcommand{\bfA}{\ensuremath{{\mathbf{A}}}}&#10;\newcommand{\bfR}{\ensuremath{{\mathbf{R}}}}&#10;\newcommand{\bfs}{\ensuremath{{\mathbf{s}}}}&#10;\newcommand{\bft}{\ensuremath{{\mathbf{t}}}}&#10;\newcommand{\Z}{\ensuremath{{\mathbb{Z}}}}&#10;\newcommand{\bfe}{\ensuremath{{\mathbf{e}}}}&#10;\newcommand{\bfI}{\ensuremath{{\mathbf{I}}}}&#10;\newcommand{\bfB}{\ensuremath{{\mathbf{B}}}}&#10;\newcommand{\bfh}{\ensuremath{{\mathbf{h}}}}&#10;\newcommand{\bfb}{\ensuremath{{\mathbf{b}}}}&#10;&#10;&#10;&#10;\large&#10;&#10;\begin{arrowlist}&#10;\item &#10;{{\bf \color{CadetBlue}Key Homomorphism}}:&#10;New ciphertext is under combined key $s_1s_2$.&#10;\end{arrowlist}&#10;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graphicx,subfigure,xspace,color}&#10;\usepackage[usenames,dvipsnames]{xcolor}&#10;\usepackage{amsmath,amssymb,amsfonts}&#10;\usepackage{url}&#10;\usepackage{rotate,rotating}&#10;\usepackage{amsthm}&#10;&#10;\def\calA{\mathcal{A}}&#10;\def\calB{\mathcal{B}}&#10;\def\calD{\mathcal{D}}&#10;\def\calE{\mathcal{E}}&#10;\def\calN{\mathcal{N}}&#10;\def\calR{\mathcal{R}}&#10;\def\calS{\mathcal{S}}&#10;\def\calU{\mathcal{U}}&#10;\newcommand{\spann}{\ensuremath{{\textup{span}}}}&#10;\newcommand{\defref}[1]{Definition~\protect\ref{def:#1}}&#10;\newcommand{\secref}[1]{Section~\protect\ref{sec:#1}}&#10;\newcommand{\appref}[1]{Appendix~\protect\ref{sec:#1}}&#10;\newcommand{\figref}[1]{Figure~\protect\ref{fig:#1}}&#10;\newcommand{\tblref}[1]{Table~\protect\ref{tbl:#1}}&#10;\newcommand{\thmref}[1]{Theorem~\protect\ref{thm:#1}}&#10;\newcommand{\lemref}[1]{Lemma~\protect\ref{lem:#1}}&#10;\newcommand{\clmref}[1]{Claim~\protect\ref{clm:#1}}&#10;\newcommand{\corref}[1]{Corollary~\protect\ref{cor:#1}}&#10;\newcommand{\fctref}[1]{Fact~\protect\ref{fct:#1}}&#10;\newcommand{\eqnref}[1]{Equation~(\protect\ref{eqn:#1})}&#10;\newcommand{\rmkref}[1]{Remark~\protect\ref{rmk:#1}}&#10;\def\secparam{\lambda}&#10;\newcommand{\prodfactor}{\ensuremath{{\gamma_{prod}}}}&#10;&#10;\newcommand{\N}{\mathbb{N}}&#10;\newcommand{\Z}{\mathbb{Z}}&#10;\newcommand{\F}{\mathbb{F}}&#10;\newcommand{\Q}{\mathbb{Q}}&#10;\newcommand{\R}{\mathbb{R}}&#10;\newcommand{\C}{\mathbb{C}}&#10;\newcommand{\K}{\mathbb{K}}&#10;\newcommand{\Adv}{\mathcal{A}}&#10;\newcommand{\ad}{\mathcal{A}}&#10;\newcommand{\rd}{\mathcal{R}}&#10;%\newcommand{\C}{\mathsf{C}}&#10;\newcommand{\poly}{\mathsf{poly}}&#10;\newcommand{\enc}{{\textsf{Enc}}}&#10;\newcommand{\rerand}{{\textsf{ReRand}}}&#10;\renewcommand{\vec}[1]{\boldsymbol{{#1}}}&#10;\newcommand{\vect}[1]{\boldsymbol{\vec{#1}}}&#10;&#10;\newcommand{\ap}{\tilde{p}}&#10;\newcommand{\aq}{\tilde{q}}&#10;\newcommand{\lrandom}{\xleftarrow{\$}}&#10;\newcommand{\rt}{\ensuremath{\widetilde{R}}}&#10;\newcommand{\ct}{\ensuremath{\widetilde{C}}}&#10;&#10;\newcommand{\ideal}{\mathbf{g}}&#10;\newcommand{\rand}{\mathbf{x}}&#10;\newcommand{\Rand}{\mathbf{X}}&#10;%\newcommand{\h}{\vec{y}}&#10;\newcommand{\pub}{\mathbf{y}}&#10;\newcommand{\numer}{\mathbf{a}}&#10;\newcommand{\Numer}{\mathbf{A}}&#10;%\newcommand{\e}{\vec{z}}&#10;\newcommand{\denom}{\mathbf{z}}&#10;\newcommand{\vecu}{\mathbf{b}}&#10;\newcommand{\Vecu}{\mathbf{B}}&#10;&#10;\newcommand{\miderror}{{\sqrt{n}}}&#10;\newcommand{\error}{\sigma}&#10;\newcommand{\errorone}{\sigma_1}&#10;\newcommand{\errortwo}{\sigma_2}&#10;\newcommand{\errorthree}{\sigma_3}&#10;\newcommand{\errorfour}{\sigma_4}&#10;\newcommand{\errorfive}{\sigma_1}&#10;\newcommand{\errorsix}{\sigma_2}&#10;\newcommand{\superpoly}{n^{\omega(1)}}&#10;\newcommand{\bi}{\kappa}&#10;\newcommand{\aone}{s}&#10;\newcommand{\atwo}{t}&#10;\newcommand{\encone}{\vec{w}_1}&#10;\newcommand{\enctwo}{\vec{w}_2}&#10;\newcommand{\encnonum}{\vec{w}}&#10;&#10;\def\descGen{\mathsf{InstGen}}&#10;\def\encTest{\mathsf{EncTest}}&#10;\def\enc{\mathsf{enc}}&#10;\def\reRnd{\mathsf{reRand}}&#10;\def\zTst{\mathsf{isZero}}&#10;\def\ext{\mathsf{ext}}&#10;\def\vzt{\vec{v}_{\mathrm zt}}&#10;\def\Pzt{\mathbf{p}_{\mathrm zt}}&#10;\newcommand{\eqcheck}{\Pzt}&#10;\newcommand{\midsize}{\vec{h}}&#10;&#10;\def\half{\frac12}&#10;\newcommand{\ione}{l}&#10;\newcommand{\itwo}{m}&#10;\newcommand{\counter}{j}&#10;\newcommand{\gauss}{\rho}&#10;&#10;\newcommand{\bfa}{\vec{a}}&#10;\newcommand{\bfA}{\vec{A}}&#10;\newcommand{\bfb}{\vec{b}}&#10;\newcommand{\bfc}{\vec{c}}&#10;\newcommand{\bfd}{\vec{d}}&#10;\newcommand{\bfe}{\vec{e}}&#10;\newcommand{\bfg}{\vec{g}}&#10;\newcommand{\bfh}{\vec{h}}&#10;\newcommand{\bfr}{\vec{r}}&#10;\newcommand{\bfs}{\vec{s}}&#10;\newcommand{\bft}{\vec{t}}&#10;\newcommand{\bfu}{\vec{u}}&#10;\newcommand{\bfv}{\vec{v}}&#10;\newcommand{\bfV}{\vec{V}}&#10;\newcommand{\bfw}{\vec{w}}&#10;\newcommand{\bfW}{\vec{W}}&#10;\newcommand{\bfx}{\vec{x}}&#10;\newcommand{\bfX}{\vec{X}}&#10;\newcommand{\bfy}{\vec{y}}&#10;\newcommand{\bfY}{\vec{Y}}&#10;\newcommand{\bfz}{\vec{z}}&#10;\newcommand{\params}{\mathsf{params}}&#10;\newcommand{\augparams}{\mathsf{augparams}}&#10;\newcommand{\decode}{\mathsf{Decode}}&#10;\newcommand{\add}{\mathsf{Add}}&#10;\newcommand{\sbb}{\mathsf{Sub}}&#10;\newcommand{\mult}{\mathsf{Mult}}&#10;\newcommand{\eq}{\mathsf{Eq}}&#10;\newcommand{\field}{\mathbb{F}}&#10;\newcommand{\Neg}{\mathsf{Neg}}&#10;\newcommand{\inv}{\mathsf{Inv}}&#10;\newcommand{\Nm}{\mathsf{N}}&#10;\newcommand{\addx}{\mathsf{add}}&#10;\newcommand{\subx}{\mathsf{sub}}&#10;\newcommand{\negx}{\mathsf{neg}}&#10;\newcommand{\mulx}{\mathsf{mul}}&#10;\newcommand{\eqx}{\mathsf{eq}}&#10;\newcommand{\map}{\mathsf{map}}&#10;\newcommand{\memb}{\mathsf{memb}}&#10;\newcommand{\samp}{\mathsf{samp}}&#10;\newcommand{\randx}{\mathsf{rand}}&#10;\newcommand{\yes}{\mathsf{yes}}&#10;\newcommand{\no}{\mathsf{no}}&#10;\newcommand{\roundx}{\mathsf{round}}&#10;&#10;&#10;\newcommand{\ok}{\mathcal{O}_K}&#10;\newcommand{\uk}{\mathcal{U}_K}&#10;\newcommand{\okp}{\mathcal{O}_{K^+}}&#10;\newcommand{\ukp}{\mathcal{U}_{K^+}}&#10;\newcommand{\calI}{\mathcal{I}}&#10;\newcommand{\calJ}{\mathcal{J}}&#10;\newcommand{\vecarrow}[1]{\overrightarrow{#1}}&#10;\newcommand{\generators}[1]{\left\langle{#1}\right\rangle}&#10;\newcommand{\frakp}{\mathfrak{p}}&#10;\newcommand{\mom}{\textup{mom}}&#10;\newcommand{\Exp}{\textup{Exp}}&#10;\newcommand{\lcm}{\textup{lcm}}&#10;&#10;\pagestyle{empty}&#10;\begin{document}&#10;&#10;\begin{eqnarray*}&#10;R \cdot&#10;\left[&#10;\begin{array}{cccccccc}&#10;* &amp; * &amp; 0 &amp; 0 &amp; 0 &amp; 0 &amp; 0 &amp; 0\\&#10;* &amp; * &amp; 0 &amp; 0 &amp; 0 &amp; 0 &amp; 0 &amp; 0\\&#10;0 &amp; 0 &amp; * &amp; * &amp; * &amp; * &amp; * &amp; *\\ &#10;0 &amp; 0 &amp; * &amp; * &amp; * &amp; * &amp; * &amp; *\\ &#10;0 &amp; 0 &amp; * &amp; * &amp; * &amp; * &amp; * &amp; *\\ &#10;0 &amp; 0 &amp; * &amp; * &amp; * &amp; * &amp; * &amp; *\\ &#10;0 &amp; 0 &amp; * &amp; * &amp; * &amp; * &amp; * &amp; *\\ &#10;0 &amp; 0 &amp; * &amp; * &amp; * &amp; * &amp; * &amp; *&#10;\end{array}&#10;\right]&#10;R^{-1}&#10;\end{eqnarray*}&#10;&#10;&#10;\end{document}&#10;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graphicx,subfigure,xspace,color}&#10;\usepackage[usenames,dvipsnames]{xcolor}&#10;\usepackage{amsmath,amssymb,amsfonts}&#10;\usepackage{url}&#10;\usepackage{rotate,rotating}&#10;\usepackage{amsthm}&#10;&#10;\def\calA{\mathcal{A}}&#10;\def\calB{\mathcal{B}}&#10;\def\calD{\mathcal{D}}&#10;\def\calE{\mathcal{E}}&#10;\def\calN{\mathcal{N}}&#10;\def\calR{\mathcal{R}}&#10;\def\calS{\mathcal{S}}&#10;\def\calU{\mathcal{U}}&#10;\newcommand{\spann}{\ensuremath{{\textup{span}}}}&#10;\newcommand{\defref}[1]{Definition~\protect\ref{def:#1}}&#10;\newcommand{\secref}[1]{Section~\protect\ref{sec:#1}}&#10;\newcommand{\appref}[1]{Appendix~\protect\ref{sec:#1}}&#10;\newcommand{\figref}[1]{Figure~\protect\ref{fig:#1}}&#10;\newcommand{\tblref}[1]{Table~\protect\ref{tbl:#1}}&#10;\newcommand{\thmref}[1]{Theorem~\protect\ref{thm:#1}}&#10;\newcommand{\lemref}[1]{Lemma~\protect\ref{lem:#1}}&#10;\newcommand{\clmref}[1]{Claim~\protect\ref{clm:#1}}&#10;\newcommand{\corref}[1]{Corollary~\protect\ref{cor:#1}}&#10;\newcommand{\fctref}[1]{Fact~\protect\ref{fct:#1}}&#10;\newcommand{\eqnref}[1]{Equation~(\protect\ref{eqn:#1})}&#10;\newcommand{\rmkref}[1]{Remark~\protect\ref{rmk:#1}}&#10;\def\secparam{\lambda}&#10;\newcommand{\prodfactor}{\ensuremath{{\gamma_{prod}}}}&#10;&#10;\newcommand{\N}{\mathbb{N}}&#10;\newcommand{\Z}{\mathbb{Z}}&#10;\newcommand{\F}{\mathbb{F}}&#10;\newcommand{\Q}{\mathbb{Q}}&#10;\newcommand{\R}{\mathbb{R}}&#10;\newcommand{\C}{\mathbb{C}}&#10;\newcommand{\K}{\mathbb{K}}&#10;\newcommand{\Adv}{\mathcal{A}}&#10;\newcommand{\ad}{\mathcal{A}}&#10;\newcommand{\rd}{\mathcal{R}}&#10;%\newcommand{\C}{\mathsf{C}}&#10;\newcommand{\poly}{\mathsf{poly}}&#10;\newcommand{\enc}{{\textsf{Enc}}}&#10;\newcommand{\rerand}{{\textsf{ReRand}}}&#10;\renewcommand{\vec}[1]{\boldsymbol{{#1}}}&#10;\newcommand{\vect}[1]{\boldsymbol{\vec{#1}}}&#10;&#10;\newcommand{\ap}{\tilde{p}}&#10;\newcommand{\aq}{\tilde{q}}&#10;\newcommand{\lrandom}{\xleftarrow{\$}}&#10;\newcommand{\rt}{\ensuremath{\widetilde{R}}}&#10;\newcommand{\ct}{\ensuremath{\widetilde{C}}}&#10;&#10;\newcommand{\ideal}{\mathbf{g}}&#10;\newcommand{\rand}{\mathbf{x}}&#10;\newcommand{\Rand}{\mathbf{X}}&#10;%\newcommand{\h}{\vec{y}}&#10;\newcommand{\pub}{\mathbf{y}}&#10;\newcommand{\numer}{\mathbf{a}}&#10;\newcommand{\Numer}{\mathbf{A}}&#10;%\newcommand{\e}{\vec{z}}&#10;\newcommand{\denom}{\mathbf{z}}&#10;\newcommand{\vecu}{\mathbf{b}}&#10;\newcommand{\Vecu}{\mathbf{B}}&#10;&#10;\newcommand{\miderror}{{\sqrt{n}}}&#10;\newcommand{\error}{\sigma}&#10;\newcommand{\errorone}{\sigma_1}&#10;\newcommand{\errortwo}{\sigma_2}&#10;\newcommand{\errorthree}{\sigma_3}&#10;\newcommand{\errorfour}{\sigma_4}&#10;\newcommand{\errorfive}{\sigma_1}&#10;\newcommand{\errorsix}{\sigma_2}&#10;\newcommand{\superpoly}{n^{\omega(1)}}&#10;\newcommand{\bi}{\kappa}&#10;\newcommand{\aone}{s}&#10;\newcommand{\atwo}{t}&#10;\newcommand{\encone}{\vec{w}_1}&#10;\newcommand{\enctwo}{\vec{w}_2}&#10;\newcommand{\encnonum}{\vec{w}}&#10;&#10;\def\descGen{\mathsf{InstGen}}&#10;\def\encTest{\mathsf{EncTest}}&#10;\def\enc{\mathsf{enc}}&#10;\def\reRnd{\mathsf{reRand}}&#10;\def\zTst{\mathsf{isZero}}&#10;\def\ext{\mathsf{ext}}&#10;\def\vzt{\vec{v}_{\mathrm zt}}&#10;\def\Pzt{\mathbf{p}_{\mathrm zt}}&#10;\newcommand{\eqcheck}{\Pzt}&#10;\newcommand{\midsize}{\vec{h}}&#10;&#10;\def\half{\frac12}&#10;\newcommand{\ione}{l}&#10;\newcommand{\itwo}{m}&#10;\newcommand{\counter}{j}&#10;\newcommand{\gauss}{\rho}&#10;&#10;\newcommand{\bfa}{\vec{a}}&#10;\newcommand{\bfA}{\vec{A}}&#10;\newcommand{\bfb}{\vec{b}}&#10;\newcommand{\bfc}{\vec{c}}&#10;\newcommand{\bfd}{\vec{d}}&#10;\newcommand{\bfe}{\vec{e}}&#10;\newcommand{\bfg}{\vec{g}}&#10;\newcommand{\bfh}{\vec{h}}&#10;\newcommand{\bfr}{\vec{r}}&#10;\newcommand{\bfs}{\vec{s}}&#10;\newcommand{\bft}{\vec{t}}&#10;\newcommand{\bfu}{\vec{u}}&#10;\newcommand{\bfv}{\vec{v}}&#10;\newcommand{\bfV}{\vec{V}}&#10;\newcommand{\bfw}{\vec{w}}&#10;\newcommand{\bfW}{\vec{W}}&#10;\newcommand{\bfx}{\vec{x}}&#10;\newcommand{\bfX}{\vec{X}}&#10;\newcommand{\bfy}{\vec{y}}&#10;\newcommand{\bfY}{\vec{Y}}&#10;\newcommand{\bfz}{\vec{z}}&#10;\newcommand{\params}{\mathsf{params}}&#10;\newcommand{\augparams}{\mathsf{augparams}}&#10;\newcommand{\decode}{\mathsf{Decode}}&#10;\newcommand{\add}{\mathsf{Add}}&#10;\newcommand{\sbb}{\mathsf{Sub}}&#10;\newcommand{\mult}{\mathsf{Mult}}&#10;\newcommand{\eq}{\mathsf{Eq}}&#10;\newcommand{\field}{\mathbb{F}}&#10;\newcommand{\Neg}{\mathsf{Neg}}&#10;\newcommand{\inv}{\mathsf{Inv}}&#10;\newcommand{\Nm}{\mathsf{N}}&#10;\newcommand{\addx}{\mathsf{add}}&#10;\newcommand{\subx}{\mathsf{sub}}&#10;\newcommand{\negx}{\mathsf{neg}}&#10;\newcommand{\mulx}{\mathsf{mul}}&#10;\newcommand{\eqx}{\mathsf{eq}}&#10;\newcommand{\map}{\mathsf{map}}&#10;\newcommand{\memb}{\mathsf{memb}}&#10;\newcommand{\samp}{\mathsf{samp}}&#10;\newcommand{\randx}{\mathsf{rand}}&#10;\newcommand{\yes}{\mathsf{yes}}&#10;\newcommand{\no}{\mathsf{no}}&#10;\newcommand{\roundx}{\mathsf{round}}&#10;&#10;&#10;\newcommand{\ok}{\mathcal{O}_K}&#10;\newcommand{\uk}{\mathcal{U}_K}&#10;\newcommand{\okp}{\mathcal{O}_{K^+}}&#10;\newcommand{\ukp}{\mathcal{U}_{K^+}}&#10;\newcommand{\calI}{\mathcal{I}}&#10;\newcommand{\calJ}{\mathcal{J}}&#10;\newcommand{\vecarrow}[1]{\overrightarrow{#1}}&#10;\newcommand{\generators}[1]{\left\langle{#1}\right\rangle}&#10;\newcommand{\frakp}{\mathfrak{p}}&#10;\newcommand{\mom}{\textup{mom}}&#10;\newcommand{\Exp}{\textup{Exp}}&#10;\newcommand{\lcm}{\textup{lcm}}&#10;&#10;\pagestyle{empty}&#10;\begin{document}&#10;&#10;\begin{eqnarray*}&#10;R \cdot&#10;\left[&#10;\begin{array}{cccccccc}&#10;* &amp; 0 &amp; 0 &amp; 0 &amp; 0 &amp; 0 &amp; 0 &amp; 0\\&#10;0 &amp; * &amp; 0 &amp; 0 &amp; 0 &amp; 0 &amp; 0 &amp; 0\\&#10;0 &amp; 0 &amp; * &amp; * &amp; * &amp; * &amp; * &amp; *\\ &#10;0 &amp; 0 &amp; * &amp; * &amp; * &amp; * &amp; * &amp; *\\ &#10;0 &amp; 0 &amp; * &amp; * &amp; * &amp; * &amp; * &amp; *\\ &#10;0 &amp; 0 &amp; * &amp; * &amp; * &amp; * &amp; * &amp; *\\ &#10;0 &amp; 0 &amp; * &amp; * &amp; * &amp; * &amp; * &amp; *\\ &#10;0 &amp; 0 &amp; * &amp; * &amp; * &amp; * &amp; * &amp; *&#10;\end{array}&#10;\right]&#10;R^{-1}&#10;\end{eqnarray*}&#10;&#10;&#10;\end{document}&#10;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4.5"/>
  <p:tag name="ORIGINALWIDTH" val="3927.7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R}{\ensuremath{{\mathbf{R}}}}&#10;\newcommand{\bfs}{\ensuremath{{\mathbf{s}}}}&#10;\newcommand{\bft}{\ensuremath{{\mathbf{t}}}}&#10;\newcommand{\Z}{\ensuremath{{\mathbb{Z}}}}&#10;\newcommand{\bfe}{\ensuremath{{\mathbf{e}}}}&#10;&#10;&#10;&#10;\large&#10;&#10;\begin{arrowlist}&#10;\item {{\bf \color{CadetBlue}Decrypt}}&#10;($c,s$):&#10;Compute $[[c \cdot s]_q]_2 = [m + 2 \cdot small]_2 = m$.&#10;&#10;\end{arrowlist}&#10;&#10;\end{document}"/>
  <p:tag name="IGUANATEXSIZE" val="20"/>
  <p:tag name="IGUANATEXCURSOR" val="908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A}{\ensuremath{{\mathbf{A}}}}&#10;\newcommand{\bfR}{\ensuremath{{\mathbf{R}}}}&#10;\newcommand{\bfs}{\ensuremath{{\mathbf{s}}}}&#10;\newcommand{\bft}{\ensuremath{{\mathbf{t}}}}&#10;\newcommand{\Z}{\ensuremath{{\mathbb{Z}}}}&#10;\newcommand{\bfe}{\ensuremath{{\mathbf{e}}}}&#10;&#10;&#10;&#10;\large&#10;\noindent {{\bf \color{CadetBlue}Security}} (The NTRU Assumption):&#10;Hard to distinguish whether $a$ and the $b_i$'s are uniform &#10;or ratios of small ring elements.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8"/>
  <p:tag name="ORIGINALWIDTH" val="4227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r}{\ensuremath{{\mathbf{r}}}}&#10;\newcommand{\bfA}{\ensuremath{{\mathbf{A}}}}&#10;\newcommand{\bfR}{\ensuremath{{\mathbf{R}}}}&#10;\newcommand{\bfs}{\ensuremath{{\mathbf{s}}}}&#10;\newcommand{\bft}{\ensuremath{{\mathbf{t}}}}&#10;\newcommand{\Z}{\ensuremath{{\mathbb{Z}}}}&#10;\newcommand{\bfe}{\ensuremath{{\mathbf{e}}}}&#10;\newcommand{\bfI}{\ensuremath{{\mathbf{I}}}}&#10;\newcommand{\bfB}{\ensuremath{{\mathbf{B}}}}&#10;\newcommand{\bfh}{\ensuremath{{\mathbf{h}}}}&#10;\newcommand{\bfb}{\ensuremath{{\mathbf{b}}}}&#10;&#10;&#10;&#10;\large&#10;&#10;\begin{eqnarray*}&#10;c\gets &#10;m \cdot a + \langle \bfr \cdot \bfb \rangle&#10;= \frac{m(1 + 2 \cdot e') + \sum r_i \cdot (2\cdot e_i)}{s}&#10;= \frac{m + 2 \cdot small}{s}&#10;\end{eqnarray*}&#10;&#10;&#10;\end{document}"/>
  <p:tag name="IGUANATEXSIZE" val="20"/>
  <p:tag name="IGUANATEXCURSOR" val="1198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3.5"/>
  <p:tag name="ORIGINALWIDTH" val="2551.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r}{\ensuremath{{\mathbf{r}}}}&#10;\newcommand{\bfA}{\ensuremath{{\mathbf{A}}}}&#10;\newcommand{\bfR}{\ensuremath{{\mathbf{R}}}}&#10;\newcommand{\bfs}{\ensuremath{{\mathbf{s}}}}&#10;\newcommand{\bft}{\ensuremath{{\mathbf{t}}}}&#10;\newcommand{\Z}{\ensuremath{{\mathbb{Z}}}}&#10;\newcommand{\bfe}{\ensuremath{{\mathbf{e}}}}&#10;\newcommand{\bfI}{\ensuremath{{\mathbf{I}}}}&#10;\newcommand{\bfB}{\ensuremath{{\mathbf{B}}}}&#10;\newcommand{\bfh}{\ensuremath{{\mathbf{h}}}}&#10;\newcommand{\bfb}{\ensuremath{{\mathbf{b}}}}&#10;&#10;&#10;&#10;\Large&#10;&#10;$&#10;c_1 = \frac{m_1 + 2 \cdot small}{s}\ \ \ \ \ \ \ &#10;c_2= \frac{m_2 + 2 \cdot small}{s}\ \ \ \ \ \ \ &#10;$&#10;&#10;\end{document}"/>
  <p:tag name="IGUANATEXSIZE" val="20"/>
  <p:tag name="IGUANATEXCURSOR" val="1137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3.5"/>
  <p:tag name="ORIGINALWIDTH" val="2783.2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r}{\ensuremath{{\mathbf{r}}}}&#10;\newcommand{\bfA}{\ensuremath{{\mathbf{A}}}}&#10;\newcommand{\bfR}{\ensuremath{{\mathbf{R}}}}&#10;\newcommand{\bfs}{\ensuremath{{\mathbf{s}}}}&#10;\newcommand{\bft}{\ensuremath{{\mathbf{t}}}}&#10;\newcommand{\Z}{\ensuremath{{\mathbb{Z}}}}&#10;\newcommand{\bfe}{\ensuremath{{\mathbf{e}}}}&#10;\newcommand{\bfI}{\ensuremath{{\mathbf{I}}}}&#10;\newcommand{\bfB}{\ensuremath{{\mathbf{B}}}}&#10;\newcommand{\bfh}{\ensuremath{{\mathbf{h}}}}&#10;\newcommand{\bfb}{\ensuremath{{\mathbf{b}}}}&#10;&#10;&#10;&#10;\Large&#10;&#10;\begin{arrowlist}&#10;\item &#10;{{\bf \color{CadetBlue}Addition}}:&#10;$c_1+c_2= &#10;\frac{m_1+m_2 + 2 \cdot small}{s}$&#10;\end{arrowlist}&#10;&#10;\end{document}"/>
  <p:tag name="IGUANATEXSIZE" val="20"/>
  <p:tag name="IGUANATEXCURSOR" val="1155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3.75"/>
  <p:tag name="ORIGINALWIDTH" val="3772.5"/>
  <p:tag name="LATEXADDIN" val="\documentclass{article}&#10;\usepackage{amsmath,amsfonts,amssymb}&#10;\usepackage[usenames]{color}&#10;\pagestyle{empty}&#10;\usepackage{enumitem}&#10;\newlist{arrowlist}{itemize}{1}&#10;\setlist[arrowlist]{label={{\color{CadetBlue}$\blacktriangleright$}}}&#10;&#10;\begin{document}&#10;&#10;&#10;\def\vecv{{\color{OliveGreen} \mathbf{v}}}&#10;\newcommand{\BitDecomp}{\ensuremath{{\mathsf{BitDecomp}}}}&#10;\newcommand{\Refresh}{\ensuremath{{\mathsf{Refresh}}}}&#10;\newcommand{\PowersTwo}{\ensuremath{{\mathsf{Powersof2}}}}&#10;\newcommand{\Flatten}{\ensuremath{{\mathsf{Flatten}}}}&#10;\newcommand{\bfa}{\ensuremath{{\mathbf{a}}}}&#10;\newcommand{\bfr}{\ensuremath{{\mathbf{r}}}}&#10;\newcommand{\bfA}{\ensuremath{{\mathbf{A}}}}&#10;\newcommand{\bfR}{\ensuremath{{\mathbf{R}}}}&#10;\newcommand{\bfs}{\ensuremath{{\mathbf{s}}}}&#10;\newcommand{\bft}{\ensuremath{{\mathbf{t}}}}&#10;\newcommand{\Z}{\ensuremath{{\mathbb{Z}}}}&#10;\newcommand{\bfe}{\ensuremath{{\mathbf{e}}}}&#10;\newcommand{\bfI}{\ensuremath{{\mathbf{I}}}}&#10;\newcommand{\bfB}{\ensuremath{{\mathbf{B}}}}&#10;\newcommand{\bfh}{\ensuremath{{\mathbf{h}}}}&#10;\newcommand{\bfb}{\ensuremath{{\mathbf{b}}}}&#10;&#10;&#10;&#10;\Large&#10;&#10;\begin{arrowlist}&#10;\item &#10;{{\bf \color{CadetBlue}Multiplication}}:&#10;$c_1\cdot c_2 = &#10;\frac{(m_1+2\cdot small)(m_2 + 2 \cdot small)}{s^2}$&#10;\end{arrowlist}&#10;&#10;\end{document}"/>
  <p:tag name="IGUANATEXSIZE" val="20"/>
  <p:tag name="IGUANATEXCURSOR" val="1182"/>
  <p:tag name="TRANSPARENCY" val="True"/>
  <p:tag name="FILENAME" val=""/>
  <p:tag name="INPUTTYPE" val="0"/>
  <p:tag name="LATEXENGINEID" val="0"/>
  <p:tag name="TEMPFOLDER" val="c:\temp\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43295</TotalTime>
  <Words>3060</Words>
  <Application>Microsoft Office PowerPoint</Application>
  <PresentationFormat>On-screen Show (4:3)</PresentationFormat>
  <Paragraphs>513</Paragraphs>
  <Slides>51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4" baseType="lpstr">
      <vt:lpstr>Wingdings 2</vt:lpstr>
      <vt:lpstr>Times New Roman</vt:lpstr>
      <vt:lpstr>Bookman Old Style</vt:lpstr>
      <vt:lpstr>Wingdings</vt:lpstr>
      <vt:lpstr>Arial</vt:lpstr>
      <vt:lpstr>cmmi6</vt:lpstr>
      <vt:lpstr>Tw Cen MT</vt:lpstr>
      <vt:lpstr>Courier New</vt:lpstr>
      <vt:lpstr>Tahoma</vt:lpstr>
      <vt:lpstr>Cambria Math</vt:lpstr>
      <vt:lpstr>Symbol</vt:lpstr>
      <vt:lpstr>Calibri</vt:lpstr>
      <vt:lpstr>Median</vt:lpstr>
      <vt:lpstr>PowerPoint Presentation</vt:lpstr>
      <vt:lpstr>Overview</vt:lpstr>
      <vt:lpstr>Overview</vt:lpstr>
      <vt:lpstr>How To Construct HE: Revisited</vt:lpstr>
      <vt:lpstr>“Polly Cracker”: An Early Attempt at SWHE [Fellows-Koblitz ‘93]</vt:lpstr>
      <vt:lpstr>Polly Cracker Cryptanalysis [see AFFP11]</vt:lpstr>
      <vt:lpstr>Noisy Polly Cracker: A Framework for Most Current SWHE Schemes [AFFP11]</vt:lpstr>
      <vt:lpstr>Noisy Polly Cracker: A Framework for Most Current SWHE Schemes</vt:lpstr>
      <vt:lpstr>SWHE with Integers</vt:lpstr>
      <vt:lpstr>SWHE with Integers: Public Key Version</vt:lpstr>
      <vt:lpstr>Ciphertext Packing / Batching</vt:lpstr>
      <vt:lpstr>Security of SWHE with Integers </vt:lpstr>
      <vt:lpstr>Homomorphic Ops and the Noise Problem</vt:lpstr>
      <vt:lpstr>The Noise Problem Hurts Efficiency. Why?</vt:lpstr>
      <vt:lpstr>Better Noise Management?</vt:lpstr>
      <vt:lpstr>HE from NTRU Encryption</vt:lpstr>
      <vt:lpstr>Polynomial Rings</vt:lpstr>
      <vt:lpstr>NTRU: Even Simpler Encryption Using Polynomial Rings</vt:lpstr>
      <vt:lpstr>NTRU Details</vt:lpstr>
      <vt:lpstr>NTRU Homomorphic Operations</vt:lpstr>
      <vt:lpstr>Key Switching from s1 to s2.</vt:lpstr>
      <vt:lpstr>Managing Noise via Modulus Reduction</vt:lpstr>
      <vt:lpstr>Modulus Reduction Magic Trick, Details</vt:lpstr>
      <vt:lpstr>Homomorphic Computation on Encrypted Arrays (SIMD Operations)</vt:lpstr>
      <vt:lpstr>Encrypted Arrays</vt:lpstr>
      <vt:lpstr>Our Weird Cyclotomic Plaintext Space</vt:lpstr>
      <vt:lpstr>Our Weird Cyclotomic Plaintext Space</vt:lpstr>
      <vt:lpstr>Chinese Remainder Theorem for Cyclotomic Rings</vt:lpstr>
      <vt:lpstr>Permuting Encrypted Arrays and Ring Automorphisms</vt:lpstr>
      <vt:lpstr>Beyond SIMD Computation</vt:lpstr>
      <vt:lpstr>Are ADD and MULT a Complete Set of Operations? Yes, for bits.</vt:lpstr>
      <vt:lpstr>Are ADD and MULT a Complete Set of Operations? No, for SIMD arrays.</vt:lpstr>
      <vt:lpstr>n-ADD, n-MULT, n-PERMUTE: a complete set of SIMD ops on n-arrays</vt:lpstr>
      <vt:lpstr>PowerPoint Presentation</vt:lpstr>
      <vt:lpstr>Ring Automorphisms</vt:lpstr>
      <vt:lpstr>Ring Automorphisms</vt:lpstr>
      <vt:lpstr>Homomorphic Automorphisms</vt:lpstr>
      <vt:lpstr>Which Permutations Do the Automorphisms Give Us? </vt:lpstr>
      <vt:lpstr>Asymptotic Efficiency Results</vt:lpstr>
      <vt:lpstr>Key Homomorphism and Multikey FHE</vt:lpstr>
      <vt:lpstr>Key Homomorphism in NTRU</vt:lpstr>
      <vt:lpstr>LATV Multikey FHE Scheme</vt:lpstr>
      <vt:lpstr>Part IV: FHE from Non-Abelian Groups?</vt:lpstr>
      <vt:lpstr>Goal: Totally Different Approach to FHE</vt:lpstr>
      <vt:lpstr>Perfect Group Pairs</vt:lpstr>
      <vt:lpstr>Efficient Group Operations</vt:lpstr>
      <vt:lpstr>Hardness Assumption</vt:lpstr>
      <vt:lpstr>FHE Construction</vt:lpstr>
      <vt:lpstr>Existence?</vt:lpstr>
      <vt:lpstr>Failed Attempt</vt:lpstr>
      <vt:lpstr>Thank You! 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Fully Homomorphic Encryption: current State of the Art</dc:title>
  <dc:creator>Michelle</dc:creator>
  <cp:lastModifiedBy>ADMINIBM</cp:lastModifiedBy>
  <cp:revision>1313</cp:revision>
  <dcterms:created xsi:type="dcterms:W3CDTF">2006-08-16T00:00:00Z</dcterms:created>
  <dcterms:modified xsi:type="dcterms:W3CDTF">2017-03-30T19:06:32Z</dcterms:modified>
</cp:coreProperties>
</file>