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3" r:id="rId4"/>
    <p:sldId id="281" r:id="rId5"/>
    <p:sldId id="257" r:id="rId6"/>
    <p:sldId id="258" r:id="rId7"/>
    <p:sldId id="259" r:id="rId8"/>
    <p:sldId id="260" r:id="rId9"/>
    <p:sldId id="280" r:id="rId10"/>
    <p:sldId id="261" r:id="rId11"/>
    <p:sldId id="262" r:id="rId12"/>
    <p:sldId id="263" r:id="rId13"/>
    <p:sldId id="264" r:id="rId14"/>
    <p:sldId id="265" r:id="rId15"/>
    <p:sldId id="266" r:id="rId16"/>
    <p:sldId id="267" r:id="rId17"/>
    <p:sldId id="269" r:id="rId18"/>
    <p:sldId id="270" r:id="rId19"/>
    <p:sldId id="271" r:id="rId20"/>
    <p:sldId id="272" r:id="rId21"/>
    <p:sldId id="273" r:id="rId22"/>
    <p:sldId id="274" r:id="rId23"/>
    <p:sldId id="275" r:id="rId24"/>
    <p:sldId id="276" r:id="rId25"/>
    <p:sldId id="277" r:id="rId26"/>
    <p:sldId id="279"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6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B7B4007-69C6-48D7-ACA6-851E7AD8E801}" type="datetimeFigureOut">
              <a:rPr lang="en-GB" smtClean="0"/>
              <a:t>07/02/2020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5F4623-8282-47EF-B545-A93A1AE25540}" type="slidenum">
              <a:rPr lang="en-GB" smtClean="0"/>
              <a:t>‹#›</a:t>
            </a:fld>
            <a:endParaRPr lang="en-GB"/>
          </a:p>
        </p:txBody>
      </p:sp>
    </p:spTree>
    <p:extLst>
      <p:ext uri="{BB962C8B-B14F-4D97-AF65-F5344CB8AC3E}">
        <p14:creationId xmlns:p14="http://schemas.microsoft.com/office/powerpoint/2010/main" val="5781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7B4007-69C6-48D7-ACA6-851E7AD8E801}" type="datetimeFigureOut">
              <a:rPr lang="en-GB" smtClean="0"/>
              <a:t>07/02/2020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5F4623-8282-47EF-B545-A93A1AE25540}" type="slidenum">
              <a:rPr lang="en-GB" smtClean="0"/>
              <a:t>‹#›</a:t>
            </a:fld>
            <a:endParaRPr lang="en-GB"/>
          </a:p>
        </p:txBody>
      </p:sp>
    </p:spTree>
    <p:extLst>
      <p:ext uri="{BB962C8B-B14F-4D97-AF65-F5344CB8AC3E}">
        <p14:creationId xmlns:p14="http://schemas.microsoft.com/office/powerpoint/2010/main" val="201256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7B4007-69C6-48D7-ACA6-851E7AD8E801}" type="datetimeFigureOut">
              <a:rPr lang="en-GB" smtClean="0"/>
              <a:t>07/02/2020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5F4623-8282-47EF-B545-A93A1AE25540}" type="slidenum">
              <a:rPr lang="en-GB" smtClean="0"/>
              <a:t>‹#›</a:t>
            </a:fld>
            <a:endParaRPr lang="en-GB"/>
          </a:p>
        </p:txBody>
      </p:sp>
    </p:spTree>
    <p:extLst>
      <p:ext uri="{BB962C8B-B14F-4D97-AF65-F5344CB8AC3E}">
        <p14:creationId xmlns:p14="http://schemas.microsoft.com/office/powerpoint/2010/main" val="275482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7B4007-69C6-48D7-ACA6-851E7AD8E801}" type="datetimeFigureOut">
              <a:rPr lang="en-GB" smtClean="0"/>
              <a:t>07/02/2020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5F4623-8282-47EF-B545-A93A1AE25540}" type="slidenum">
              <a:rPr lang="en-GB" smtClean="0"/>
              <a:t>‹#›</a:t>
            </a:fld>
            <a:endParaRPr lang="en-GB"/>
          </a:p>
        </p:txBody>
      </p:sp>
    </p:spTree>
    <p:extLst>
      <p:ext uri="{BB962C8B-B14F-4D97-AF65-F5344CB8AC3E}">
        <p14:creationId xmlns:p14="http://schemas.microsoft.com/office/powerpoint/2010/main" val="3137562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7B4007-69C6-48D7-ACA6-851E7AD8E801}" type="datetimeFigureOut">
              <a:rPr lang="en-GB" smtClean="0"/>
              <a:t>07/02/2020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5F4623-8282-47EF-B545-A93A1AE25540}" type="slidenum">
              <a:rPr lang="en-GB" smtClean="0"/>
              <a:t>‹#›</a:t>
            </a:fld>
            <a:endParaRPr lang="en-GB"/>
          </a:p>
        </p:txBody>
      </p:sp>
    </p:spTree>
    <p:extLst>
      <p:ext uri="{BB962C8B-B14F-4D97-AF65-F5344CB8AC3E}">
        <p14:creationId xmlns:p14="http://schemas.microsoft.com/office/powerpoint/2010/main" val="2541707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B7B4007-69C6-48D7-ACA6-851E7AD8E801}" type="datetimeFigureOut">
              <a:rPr lang="en-GB" smtClean="0"/>
              <a:t>07/02/2020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5F4623-8282-47EF-B545-A93A1AE25540}" type="slidenum">
              <a:rPr lang="en-GB" smtClean="0"/>
              <a:t>‹#›</a:t>
            </a:fld>
            <a:endParaRPr lang="en-GB"/>
          </a:p>
        </p:txBody>
      </p:sp>
    </p:spTree>
    <p:extLst>
      <p:ext uri="{BB962C8B-B14F-4D97-AF65-F5344CB8AC3E}">
        <p14:creationId xmlns:p14="http://schemas.microsoft.com/office/powerpoint/2010/main" val="62806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B7B4007-69C6-48D7-ACA6-851E7AD8E801}" type="datetimeFigureOut">
              <a:rPr lang="en-GB" smtClean="0"/>
              <a:t>07/02/2020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5F4623-8282-47EF-B545-A93A1AE25540}" type="slidenum">
              <a:rPr lang="en-GB" smtClean="0"/>
              <a:t>‹#›</a:t>
            </a:fld>
            <a:endParaRPr lang="en-GB"/>
          </a:p>
        </p:txBody>
      </p:sp>
    </p:spTree>
    <p:extLst>
      <p:ext uri="{BB962C8B-B14F-4D97-AF65-F5344CB8AC3E}">
        <p14:creationId xmlns:p14="http://schemas.microsoft.com/office/powerpoint/2010/main" val="2123872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B7B4007-69C6-48D7-ACA6-851E7AD8E801}" type="datetimeFigureOut">
              <a:rPr lang="en-GB" smtClean="0"/>
              <a:t>07/02/2020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5F4623-8282-47EF-B545-A93A1AE25540}" type="slidenum">
              <a:rPr lang="en-GB" smtClean="0"/>
              <a:t>‹#›</a:t>
            </a:fld>
            <a:endParaRPr lang="en-GB"/>
          </a:p>
        </p:txBody>
      </p:sp>
    </p:spTree>
    <p:extLst>
      <p:ext uri="{BB962C8B-B14F-4D97-AF65-F5344CB8AC3E}">
        <p14:creationId xmlns:p14="http://schemas.microsoft.com/office/powerpoint/2010/main" val="327280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7B4007-69C6-48D7-ACA6-851E7AD8E801}" type="datetimeFigureOut">
              <a:rPr lang="en-GB" smtClean="0"/>
              <a:t>07/02/2020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5F4623-8282-47EF-B545-A93A1AE25540}" type="slidenum">
              <a:rPr lang="en-GB" smtClean="0"/>
              <a:t>‹#›</a:t>
            </a:fld>
            <a:endParaRPr lang="en-GB"/>
          </a:p>
        </p:txBody>
      </p:sp>
    </p:spTree>
    <p:extLst>
      <p:ext uri="{BB962C8B-B14F-4D97-AF65-F5344CB8AC3E}">
        <p14:creationId xmlns:p14="http://schemas.microsoft.com/office/powerpoint/2010/main" val="49087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7B4007-69C6-48D7-ACA6-851E7AD8E801}" type="datetimeFigureOut">
              <a:rPr lang="en-GB" smtClean="0"/>
              <a:t>07/02/2020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5F4623-8282-47EF-B545-A93A1AE25540}" type="slidenum">
              <a:rPr lang="en-GB" smtClean="0"/>
              <a:t>‹#›</a:t>
            </a:fld>
            <a:endParaRPr lang="en-GB"/>
          </a:p>
        </p:txBody>
      </p:sp>
    </p:spTree>
    <p:extLst>
      <p:ext uri="{BB962C8B-B14F-4D97-AF65-F5344CB8AC3E}">
        <p14:creationId xmlns:p14="http://schemas.microsoft.com/office/powerpoint/2010/main" val="1224676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7B4007-69C6-48D7-ACA6-851E7AD8E801}" type="datetimeFigureOut">
              <a:rPr lang="en-GB" smtClean="0"/>
              <a:t>07/02/2020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5F4623-8282-47EF-B545-A93A1AE25540}" type="slidenum">
              <a:rPr lang="en-GB" smtClean="0"/>
              <a:t>‹#›</a:t>
            </a:fld>
            <a:endParaRPr lang="en-GB"/>
          </a:p>
        </p:txBody>
      </p:sp>
    </p:spTree>
    <p:extLst>
      <p:ext uri="{BB962C8B-B14F-4D97-AF65-F5344CB8AC3E}">
        <p14:creationId xmlns:p14="http://schemas.microsoft.com/office/powerpoint/2010/main" val="874926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B4007-69C6-48D7-ACA6-851E7AD8E801}" type="datetimeFigureOut">
              <a:rPr lang="en-GB" smtClean="0"/>
              <a:t>07/02/2020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F4623-8282-47EF-B545-A93A1AE25540}" type="slidenum">
              <a:rPr lang="en-GB" smtClean="0"/>
              <a:t>‹#›</a:t>
            </a:fld>
            <a:endParaRPr lang="en-GB"/>
          </a:p>
        </p:txBody>
      </p:sp>
    </p:spTree>
    <p:extLst>
      <p:ext uri="{BB962C8B-B14F-4D97-AF65-F5344CB8AC3E}">
        <p14:creationId xmlns:p14="http://schemas.microsoft.com/office/powerpoint/2010/main" val="361105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lboro.ac.uk/departments/mec/research/mathematical-cognition/self-ex-training/" TargetMode="External"/><Relationship Id="rId2" Type="http://schemas.openxmlformats.org/officeDocument/2006/relationships/hyperlink" Target="https://www.aft.org/sites/default/files/periodicals/willingham_0.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7772400" cy="2376264"/>
          </a:xfrm>
        </p:spPr>
        <p:txBody>
          <a:bodyPr/>
          <a:lstStyle/>
          <a:p>
            <a:r>
              <a:rPr lang="en-GB" dirty="0" smtClean="0"/>
              <a:t>Friday@2</a:t>
            </a:r>
            <a:br>
              <a:rPr lang="en-GB" dirty="0" smtClean="0"/>
            </a:br>
            <a:r>
              <a:rPr lang="en-GB" dirty="0" smtClean="0"/>
              <a:t>Studying independently</a:t>
            </a:r>
            <a:endParaRPr lang="en-GB" dirty="0"/>
          </a:p>
        </p:txBody>
      </p:sp>
      <p:sp>
        <p:nvSpPr>
          <p:cNvPr id="3" name="Subtitle 2"/>
          <p:cNvSpPr>
            <a:spLocks noGrp="1"/>
          </p:cNvSpPr>
          <p:nvPr>
            <p:ph type="subTitle" idx="1"/>
          </p:nvPr>
        </p:nvSpPr>
        <p:spPr>
          <a:xfrm>
            <a:off x="1331640" y="4005064"/>
            <a:ext cx="6400800" cy="1752600"/>
          </a:xfrm>
        </p:spPr>
        <p:txBody>
          <a:bodyPr/>
          <a:lstStyle/>
          <a:p>
            <a:r>
              <a:rPr lang="en-GB" dirty="0" smtClean="0"/>
              <a:t>Vicky Neale</a:t>
            </a:r>
            <a:endParaRPr lang="en-GB" dirty="0"/>
          </a:p>
        </p:txBody>
      </p:sp>
    </p:spTree>
    <p:extLst>
      <p:ext uri="{BB962C8B-B14F-4D97-AF65-F5344CB8AC3E}">
        <p14:creationId xmlns:p14="http://schemas.microsoft.com/office/powerpoint/2010/main" val="2685829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Proofs</a:t>
            </a:r>
            <a:endParaRPr lang="en-GB" dirty="0"/>
          </a:p>
        </p:txBody>
      </p:sp>
      <p:sp>
        <p:nvSpPr>
          <p:cNvPr id="3" name="Content Placeholder 2"/>
          <p:cNvSpPr>
            <a:spLocks noGrp="1"/>
          </p:cNvSpPr>
          <p:nvPr>
            <p:ph idx="1"/>
          </p:nvPr>
        </p:nvSpPr>
        <p:spPr/>
        <p:txBody>
          <a:bodyPr/>
          <a:lstStyle/>
          <a:p>
            <a:r>
              <a:rPr lang="en-GB" dirty="0" smtClean="0"/>
              <a:t>We’re going to look at ‘self-explanation training’, in a mathematical form developed by researchers at Loughborough University</a:t>
            </a:r>
          </a:p>
          <a:p>
            <a:r>
              <a:rPr lang="en-GB" dirty="0" smtClean="0"/>
              <a:t>“self-explanation training has been shown to significantly improve the quality of students’ reading and their resultant proof comprehension”</a:t>
            </a:r>
            <a:endParaRPr lang="en-GB" dirty="0"/>
          </a:p>
        </p:txBody>
      </p:sp>
    </p:spTree>
    <p:extLst>
      <p:ext uri="{BB962C8B-B14F-4D97-AF65-F5344CB8AC3E}">
        <p14:creationId xmlns:p14="http://schemas.microsoft.com/office/powerpoint/2010/main" val="3416544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Proofs</a:t>
            </a:r>
            <a:endParaRPr lang="en-GB" dirty="0"/>
          </a:p>
        </p:txBody>
      </p:sp>
      <p:sp>
        <p:nvSpPr>
          <p:cNvPr id="3" name="Content Placeholder 2"/>
          <p:cNvSpPr>
            <a:spLocks noGrp="1"/>
          </p:cNvSpPr>
          <p:nvPr>
            <p:ph idx="1"/>
          </p:nvPr>
        </p:nvSpPr>
        <p:spPr/>
        <p:txBody>
          <a:bodyPr>
            <a:normAutofit lnSpcReduction="10000"/>
          </a:bodyPr>
          <a:lstStyle/>
          <a:p>
            <a:r>
              <a:rPr lang="en-GB" dirty="0" smtClean="0"/>
              <a:t>We’re going to work through an introduction to self-explanation training produced by researchers in Loughborough</a:t>
            </a:r>
          </a:p>
          <a:p>
            <a:r>
              <a:rPr lang="en-GB" dirty="0" smtClean="0"/>
              <a:t>At the end, there will be paper copies of the booklet, and it will also be available online with the other Friday@2 follow-up material, so that you can revisit it in your own time.</a:t>
            </a:r>
          </a:p>
          <a:p>
            <a:endParaRPr lang="en-GB" dirty="0" smtClean="0"/>
          </a:p>
          <a:p>
            <a:pPr marL="0" indent="0">
              <a:buNone/>
            </a:pPr>
            <a:r>
              <a:rPr lang="en-GB" sz="1400" dirty="0" smtClean="0"/>
              <a:t>The Loughborough material is licensed under a Creative Commons Attribution-</a:t>
            </a:r>
            <a:r>
              <a:rPr lang="en-GB" sz="1400" dirty="0" err="1" smtClean="0"/>
              <a:t>ShareAlike</a:t>
            </a:r>
            <a:r>
              <a:rPr lang="en-GB" sz="1400" dirty="0" smtClean="0"/>
              <a:t> 4.0 International License</a:t>
            </a:r>
            <a:endParaRPr lang="en-GB" sz="1400" dirty="0"/>
          </a:p>
        </p:txBody>
      </p:sp>
    </p:spTree>
    <p:extLst>
      <p:ext uri="{BB962C8B-B14F-4D97-AF65-F5344CB8AC3E}">
        <p14:creationId xmlns:p14="http://schemas.microsoft.com/office/powerpoint/2010/main" val="3493057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to read proofs: the self-explanation strategy</a:t>
            </a:r>
            <a:endParaRPr lang="en-GB" dirty="0"/>
          </a:p>
        </p:txBody>
      </p:sp>
      <p:sp>
        <p:nvSpPr>
          <p:cNvPr id="3" name="Content Placeholder 2"/>
          <p:cNvSpPr>
            <a:spLocks noGrp="1"/>
          </p:cNvSpPr>
          <p:nvPr>
            <p:ph idx="1"/>
          </p:nvPr>
        </p:nvSpPr>
        <p:spPr/>
        <p:txBody>
          <a:bodyPr/>
          <a:lstStyle/>
          <a:p>
            <a:pPr marL="0" indent="0">
              <a:buNone/>
            </a:pPr>
            <a:r>
              <a:rPr lang="en-GB" dirty="0" smtClean="0"/>
              <a:t>The “self-explanation” strategy has been found to enhance learners’ problem solving and comprehension across a wide variety of subject domains. It can help you to better understand mathematical proofs: in one recent study students who had worked through these materials before reading a proof scored 30% higher than a control group on a subsequent proof comprehension test.</a:t>
            </a:r>
            <a:endParaRPr lang="en-GB" dirty="0"/>
          </a:p>
        </p:txBody>
      </p:sp>
    </p:spTree>
    <p:extLst>
      <p:ext uri="{BB962C8B-B14F-4D97-AF65-F5344CB8AC3E}">
        <p14:creationId xmlns:p14="http://schemas.microsoft.com/office/powerpoint/2010/main" val="3274589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Self-Explain</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After reading each line:</a:t>
            </a:r>
          </a:p>
          <a:p>
            <a:r>
              <a:rPr lang="en-GB" dirty="0" smtClean="0"/>
              <a:t>Try to identify and elaborate the main ideas in the proof.</a:t>
            </a:r>
          </a:p>
          <a:p>
            <a:r>
              <a:rPr lang="en-GB" dirty="0" smtClean="0"/>
              <a:t>Attempt to explain each line in terms of previous ideas. These may be ideas from the information in the proof, examples from previous theorems/proofs, or ideas from your own prior knowledge of the topic area.</a:t>
            </a:r>
          </a:p>
          <a:p>
            <a:r>
              <a:rPr lang="en-GB" dirty="0" smtClean="0"/>
              <a:t>Consider any questions that arise if new information contradicts your current understanding.</a:t>
            </a:r>
            <a:endParaRPr lang="en-GB" dirty="0"/>
          </a:p>
        </p:txBody>
      </p:sp>
    </p:spTree>
    <p:extLst>
      <p:ext uri="{BB962C8B-B14F-4D97-AF65-F5344CB8AC3E}">
        <p14:creationId xmlns:p14="http://schemas.microsoft.com/office/powerpoint/2010/main" val="3806127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Self-Explain</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Before proceeding to the next line of the proof you should ask yourself the following:</a:t>
            </a:r>
          </a:p>
          <a:p>
            <a:r>
              <a:rPr lang="en-GB" dirty="0" smtClean="0"/>
              <a:t>Do I understand the ideas used in that line?</a:t>
            </a:r>
          </a:p>
          <a:p>
            <a:r>
              <a:rPr lang="en-GB" dirty="0" smtClean="0"/>
              <a:t>Do I understand why those ideas have been used?</a:t>
            </a:r>
          </a:p>
          <a:p>
            <a:r>
              <a:rPr lang="en-GB" dirty="0" smtClean="0"/>
              <a:t>How do those ideas link to other ideas in the proof, other theorems, or prior knowledge that I may have?</a:t>
            </a:r>
          </a:p>
          <a:p>
            <a:r>
              <a:rPr lang="en-GB" dirty="0" smtClean="0"/>
              <a:t>Does the self-explanation I have generated help to answer the questions that I am asking?</a:t>
            </a:r>
            <a:endParaRPr lang="en-GB" dirty="0"/>
          </a:p>
        </p:txBody>
      </p:sp>
    </p:spTree>
    <p:extLst>
      <p:ext uri="{BB962C8B-B14F-4D97-AF65-F5344CB8AC3E}">
        <p14:creationId xmlns:p14="http://schemas.microsoft.com/office/powerpoint/2010/main" val="3683857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Self-Explain</a:t>
            </a:r>
            <a:endParaRPr lang="en-GB" dirty="0"/>
          </a:p>
        </p:txBody>
      </p:sp>
      <p:sp>
        <p:nvSpPr>
          <p:cNvPr id="3" name="Content Placeholder 2"/>
          <p:cNvSpPr>
            <a:spLocks noGrp="1"/>
          </p:cNvSpPr>
          <p:nvPr>
            <p:ph idx="1"/>
          </p:nvPr>
        </p:nvSpPr>
        <p:spPr/>
        <p:txBody>
          <a:bodyPr/>
          <a:lstStyle/>
          <a:p>
            <a:pPr marL="0" indent="0">
              <a:buNone/>
            </a:pPr>
            <a:r>
              <a:rPr lang="en-GB" dirty="0" smtClean="0"/>
              <a:t>We’ll look at an example showing possible self-explanations generated by students when trying to understand a proof (the labels “(L1)” </a:t>
            </a:r>
            <a:r>
              <a:rPr lang="en-GB" dirty="0" err="1" smtClean="0"/>
              <a:t>etc</a:t>
            </a:r>
            <a:r>
              <a:rPr lang="en-GB" dirty="0" smtClean="0"/>
              <a:t> indicate line numbers).</a:t>
            </a:r>
          </a:p>
          <a:p>
            <a:pPr marL="0" indent="0">
              <a:buNone/>
            </a:pPr>
            <a:r>
              <a:rPr lang="en-GB" dirty="0" smtClean="0"/>
              <a:t>Please think about the example carefully in order to understand how to use this strategy in your own learning.</a:t>
            </a:r>
          </a:p>
          <a:p>
            <a:endParaRPr lang="en-GB" dirty="0"/>
          </a:p>
        </p:txBody>
      </p:sp>
    </p:spTree>
    <p:extLst>
      <p:ext uri="{BB962C8B-B14F-4D97-AF65-F5344CB8AC3E}">
        <p14:creationId xmlns:p14="http://schemas.microsoft.com/office/powerpoint/2010/main" val="3990092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60640"/>
          </a:xfrm>
        </p:spPr>
        <p:txBody>
          <a:bodyPr>
            <a:normAutofit fontScale="92500" lnSpcReduction="10000"/>
          </a:bodyPr>
          <a:lstStyle/>
          <a:p>
            <a:pPr marL="0" indent="0">
              <a:buNone/>
            </a:pPr>
            <a:r>
              <a:rPr lang="en-GB" b="1" dirty="0" smtClean="0"/>
              <a:t>Theorem</a:t>
            </a:r>
            <a:r>
              <a:rPr lang="en-GB" dirty="0" smtClean="0"/>
              <a:t> No odd integer can be expressed as the sum of three even integers.</a:t>
            </a:r>
          </a:p>
          <a:p>
            <a:pPr marL="0" indent="0">
              <a:buNone/>
            </a:pPr>
            <a:r>
              <a:rPr lang="en-GB" b="1" dirty="0" smtClean="0"/>
              <a:t>Proof</a:t>
            </a:r>
          </a:p>
          <a:p>
            <a:pPr marL="0" indent="0">
              <a:buNone/>
            </a:pPr>
            <a:r>
              <a:rPr lang="en-GB" dirty="0" smtClean="0"/>
              <a:t>(L1) Assume, to the contrary, that there is an odd integer </a:t>
            </a:r>
            <a:r>
              <a:rPr lang="en-GB" i="1" dirty="0" smtClean="0"/>
              <a:t>x</a:t>
            </a:r>
            <a:r>
              <a:rPr lang="en-GB" dirty="0" smtClean="0"/>
              <a:t>, such that </a:t>
            </a:r>
            <a:r>
              <a:rPr lang="en-GB" i="1" dirty="0" smtClean="0"/>
              <a:t>x</a:t>
            </a:r>
            <a:r>
              <a:rPr lang="en-GB" dirty="0" smtClean="0"/>
              <a:t> = </a:t>
            </a:r>
            <a:r>
              <a:rPr lang="en-GB" i="1" dirty="0" smtClean="0"/>
              <a:t>a</a:t>
            </a:r>
            <a:r>
              <a:rPr lang="en-GB" dirty="0" smtClean="0"/>
              <a:t> + </a:t>
            </a:r>
            <a:r>
              <a:rPr lang="en-GB" i="1" dirty="0" smtClean="0"/>
              <a:t>b</a:t>
            </a:r>
            <a:r>
              <a:rPr lang="en-GB" dirty="0" smtClean="0"/>
              <a:t> + </a:t>
            </a:r>
            <a:r>
              <a:rPr lang="en-GB" i="1" dirty="0" smtClean="0"/>
              <a:t>c</a:t>
            </a:r>
            <a:r>
              <a:rPr lang="en-GB" dirty="0" smtClean="0"/>
              <a:t>, where </a:t>
            </a:r>
            <a:r>
              <a:rPr lang="en-GB" i="1" dirty="0" smtClean="0"/>
              <a:t>a</a:t>
            </a:r>
            <a:r>
              <a:rPr lang="en-GB" dirty="0" smtClean="0"/>
              <a:t>, </a:t>
            </a:r>
            <a:r>
              <a:rPr lang="en-GB" i="1" dirty="0" smtClean="0"/>
              <a:t>b</a:t>
            </a:r>
            <a:r>
              <a:rPr lang="en-GB" dirty="0" smtClean="0"/>
              <a:t>, and </a:t>
            </a:r>
            <a:r>
              <a:rPr lang="en-GB" i="1" dirty="0" smtClean="0"/>
              <a:t>c</a:t>
            </a:r>
            <a:r>
              <a:rPr lang="en-GB" dirty="0" smtClean="0"/>
              <a:t> are even integers.</a:t>
            </a:r>
          </a:p>
          <a:p>
            <a:pPr marL="0" indent="0">
              <a:buNone/>
            </a:pPr>
            <a:r>
              <a:rPr lang="en-GB" dirty="0" smtClean="0"/>
              <a:t>(L2) Then </a:t>
            </a:r>
            <a:r>
              <a:rPr lang="en-GB" i="1" dirty="0" smtClean="0"/>
              <a:t>a</a:t>
            </a:r>
            <a:r>
              <a:rPr lang="en-GB" dirty="0" smtClean="0"/>
              <a:t> = 2</a:t>
            </a:r>
            <a:r>
              <a:rPr lang="en-GB" i="1" dirty="0" smtClean="0"/>
              <a:t>k</a:t>
            </a:r>
            <a:r>
              <a:rPr lang="en-GB" dirty="0" smtClean="0"/>
              <a:t>, </a:t>
            </a:r>
            <a:r>
              <a:rPr lang="en-GB" i="1" dirty="0" smtClean="0"/>
              <a:t>b</a:t>
            </a:r>
            <a:r>
              <a:rPr lang="en-GB" dirty="0" smtClean="0"/>
              <a:t> = 2</a:t>
            </a:r>
            <a:r>
              <a:rPr lang="en-GB" i="1" dirty="0" smtClean="0"/>
              <a:t>l</a:t>
            </a:r>
            <a:r>
              <a:rPr lang="en-GB" dirty="0" smtClean="0"/>
              <a:t>, and </a:t>
            </a:r>
            <a:r>
              <a:rPr lang="en-GB" i="1" dirty="0" smtClean="0"/>
              <a:t>c</a:t>
            </a:r>
            <a:r>
              <a:rPr lang="en-GB" dirty="0" smtClean="0"/>
              <a:t> = 2</a:t>
            </a:r>
            <a:r>
              <a:rPr lang="en-GB" i="1" dirty="0" smtClean="0"/>
              <a:t>p</a:t>
            </a:r>
            <a:r>
              <a:rPr lang="en-GB" dirty="0" smtClean="0"/>
              <a:t>, for some integers </a:t>
            </a:r>
            <a:r>
              <a:rPr lang="en-GB" i="1" dirty="0" smtClean="0"/>
              <a:t>k</a:t>
            </a:r>
            <a:r>
              <a:rPr lang="en-GB" dirty="0" smtClean="0"/>
              <a:t>, </a:t>
            </a:r>
            <a:r>
              <a:rPr lang="en-GB" i="1" dirty="0" smtClean="0"/>
              <a:t>l</a:t>
            </a:r>
            <a:r>
              <a:rPr lang="en-GB" dirty="0" smtClean="0"/>
              <a:t>, and </a:t>
            </a:r>
            <a:r>
              <a:rPr lang="en-GB" i="1" dirty="0" smtClean="0"/>
              <a:t>p</a:t>
            </a:r>
            <a:r>
              <a:rPr lang="en-GB" dirty="0" smtClean="0"/>
              <a:t>.</a:t>
            </a:r>
          </a:p>
          <a:p>
            <a:pPr marL="0" indent="0">
              <a:buNone/>
            </a:pPr>
            <a:r>
              <a:rPr lang="en-GB" dirty="0" smtClean="0"/>
              <a:t>(L3) Thus </a:t>
            </a:r>
            <a:r>
              <a:rPr lang="en-GB" i="1" dirty="0" smtClean="0"/>
              <a:t>x</a:t>
            </a:r>
            <a:r>
              <a:rPr lang="en-GB" dirty="0" smtClean="0"/>
              <a:t> = </a:t>
            </a:r>
            <a:r>
              <a:rPr lang="en-GB" i="1" dirty="0" smtClean="0"/>
              <a:t>a</a:t>
            </a:r>
            <a:r>
              <a:rPr lang="en-GB" dirty="0" smtClean="0"/>
              <a:t> + </a:t>
            </a:r>
            <a:r>
              <a:rPr lang="en-GB" i="1" dirty="0" smtClean="0"/>
              <a:t>b</a:t>
            </a:r>
            <a:r>
              <a:rPr lang="en-GB" dirty="0" smtClean="0"/>
              <a:t> + </a:t>
            </a:r>
            <a:r>
              <a:rPr lang="en-GB" i="1" dirty="0" smtClean="0"/>
              <a:t>c</a:t>
            </a:r>
            <a:r>
              <a:rPr lang="en-GB" dirty="0" smtClean="0"/>
              <a:t> = 2</a:t>
            </a:r>
            <a:r>
              <a:rPr lang="en-GB" i="1" dirty="0" smtClean="0"/>
              <a:t>k</a:t>
            </a:r>
            <a:r>
              <a:rPr lang="en-GB" dirty="0" smtClean="0"/>
              <a:t> + 2</a:t>
            </a:r>
            <a:r>
              <a:rPr lang="en-GB" i="1" dirty="0" smtClean="0"/>
              <a:t>l</a:t>
            </a:r>
            <a:r>
              <a:rPr lang="en-GB" dirty="0" smtClean="0"/>
              <a:t> + 2</a:t>
            </a:r>
            <a:r>
              <a:rPr lang="en-GB" i="1" dirty="0" smtClean="0"/>
              <a:t>p</a:t>
            </a:r>
            <a:r>
              <a:rPr lang="en-GB" dirty="0" smtClean="0"/>
              <a:t> = 2(</a:t>
            </a:r>
            <a:r>
              <a:rPr lang="en-GB" i="1" dirty="0" smtClean="0"/>
              <a:t>k</a:t>
            </a:r>
            <a:r>
              <a:rPr lang="en-GB" dirty="0" smtClean="0"/>
              <a:t> + </a:t>
            </a:r>
            <a:r>
              <a:rPr lang="en-GB" i="1" dirty="0" smtClean="0"/>
              <a:t>l</a:t>
            </a:r>
            <a:r>
              <a:rPr lang="en-GB" dirty="0" smtClean="0"/>
              <a:t> + </a:t>
            </a:r>
            <a:r>
              <a:rPr lang="en-GB" i="1" dirty="0" smtClean="0"/>
              <a:t>p</a:t>
            </a:r>
            <a:r>
              <a:rPr lang="en-GB" dirty="0" smtClean="0"/>
              <a:t>).</a:t>
            </a:r>
          </a:p>
          <a:p>
            <a:pPr marL="0" indent="0">
              <a:buNone/>
            </a:pPr>
            <a:r>
              <a:rPr lang="en-GB" dirty="0" smtClean="0"/>
              <a:t>(L4) It follows that </a:t>
            </a:r>
            <a:r>
              <a:rPr lang="en-GB" i="1" dirty="0" smtClean="0"/>
              <a:t>x</a:t>
            </a:r>
            <a:r>
              <a:rPr lang="en-GB" dirty="0" smtClean="0"/>
              <a:t> is even; a contradiction.</a:t>
            </a:r>
          </a:p>
          <a:p>
            <a:pPr marL="0" indent="0">
              <a:buNone/>
            </a:pPr>
            <a:r>
              <a:rPr lang="en-GB" dirty="0" smtClean="0"/>
              <a:t>(L5) Thus no odd integer can be expressed as the sum of three even integers.</a:t>
            </a:r>
          </a:p>
        </p:txBody>
      </p:sp>
    </p:spTree>
    <p:extLst>
      <p:ext uri="{BB962C8B-B14F-4D97-AF65-F5344CB8AC3E}">
        <p14:creationId xmlns:p14="http://schemas.microsoft.com/office/powerpoint/2010/main" val="1910863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10000"/>
          </a:bodyPr>
          <a:lstStyle/>
          <a:p>
            <a:pPr marL="0" indent="0">
              <a:buNone/>
            </a:pPr>
            <a:r>
              <a:rPr lang="en-GB" dirty="0" smtClean="0"/>
              <a:t>After reading this proof, one reader made the following self-explanations:</a:t>
            </a:r>
          </a:p>
          <a:p>
            <a:r>
              <a:rPr lang="en-GB" dirty="0" smtClean="0"/>
              <a:t>“This proof uses the technique of proof by contradiction.”</a:t>
            </a:r>
          </a:p>
          <a:p>
            <a:r>
              <a:rPr lang="en-GB" dirty="0" smtClean="0"/>
              <a:t>“Since </a:t>
            </a:r>
            <a:r>
              <a:rPr lang="en-GB" i="1" dirty="0" smtClean="0"/>
              <a:t>a</a:t>
            </a:r>
            <a:r>
              <a:rPr lang="en-GB" dirty="0" smtClean="0"/>
              <a:t>, </a:t>
            </a:r>
            <a:r>
              <a:rPr lang="en-GB" i="1" dirty="0" smtClean="0"/>
              <a:t>b</a:t>
            </a:r>
            <a:r>
              <a:rPr lang="en-GB" dirty="0" smtClean="0"/>
              <a:t> and </a:t>
            </a:r>
            <a:r>
              <a:rPr lang="en-GB" i="1" dirty="0" smtClean="0"/>
              <a:t>c</a:t>
            </a:r>
            <a:r>
              <a:rPr lang="en-GB" dirty="0" smtClean="0"/>
              <a:t> are even integers, we have to use the definition of an even integer, which is used in L2.”</a:t>
            </a:r>
          </a:p>
          <a:p>
            <a:r>
              <a:rPr lang="en-GB" dirty="0" smtClean="0"/>
              <a:t>“The proof then replaces </a:t>
            </a:r>
            <a:r>
              <a:rPr lang="en-GB" i="1" dirty="0" smtClean="0"/>
              <a:t>a</a:t>
            </a:r>
            <a:r>
              <a:rPr lang="en-GB" dirty="0" smtClean="0"/>
              <a:t>, </a:t>
            </a:r>
            <a:r>
              <a:rPr lang="en-GB" i="1" dirty="0" smtClean="0"/>
              <a:t>b</a:t>
            </a:r>
            <a:r>
              <a:rPr lang="en-GB" dirty="0" smtClean="0"/>
              <a:t> and </a:t>
            </a:r>
            <a:r>
              <a:rPr lang="en-GB" i="1" dirty="0" smtClean="0"/>
              <a:t>c</a:t>
            </a:r>
            <a:r>
              <a:rPr lang="en-GB" dirty="0" smtClean="0"/>
              <a:t> with their respective definitions in the formula for </a:t>
            </a:r>
            <a:r>
              <a:rPr lang="en-GB" i="1" dirty="0" smtClean="0"/>
              <a:t>x</a:t>
            </a:r>
            <a:r>
              <a:rPr lang="en-GB" dirty="0" smtClean="0"/>
              <a:t>.”</a:t>
            </a:r>
          </a:p>
          <a:p>
            <a:r>
              <a:rPr lang="en-GB" dirty="0" smtClean="0"/>
              <a:t>“The formula for </a:t>
            </a:r>
            <a:r>
              <a:rPr lang="en-GB" i="1" dirty="0" smtClean="0"/>
              <a:t>x</a:t>
            </a:r>
            <a:r>
              <a:rPr lang="en-GB" dirty="0" smtClean="0"/>
              <a:t> is then simplified and is shown to satisfy the definition of an even integer also; a contradiction.”</a:t>
            </a:r>
          </a:p>
          <a:p>
            <a:r>
              <a:rPr lang="en-GB" dirty="0" smtClean="0"/>
              <a:t>“Therefore, no odd integer can be expressed as the sum of three even integers.”</a:t>
            </a:r>
            <a:endParaRPr lang="en-GB" dirty="0"/>
          </a:p>
        </p:txBody>
      </p:sp>
    </p:spTree>
    <p:extLst>
      <p:ext uri="{BB962C8B-B14F-4D97-AF65-F5344CB8AC3E}">
        <p14:creationId xmlns:p14="http://schemas.microsoft.com/office/powerpoint/2010/main" val="937434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Caution!</a:t>
            </a:r>
            <a:endParaRPr lang="en-GB" dirty="0"/>
          </a:p>
        </p:txBody>
      </p:sp>
      <p:sp>
        <p:nvSpPr>
          <p:cNvPr id="3" name="Content Placeholder 2"/>
          <p:cNvSpPr>
            <a:spLocks noGrp="1"/>
          </p:cNvSpPr>
          <p:nvPr>
            <p:ph idx="1"/>
          </p:nvPr>
        </p:nvSpPr>
        <p:spPr/>
        <p:txBody>
          <a:bodyPr/>
          <a:lstStyle/>
          <a:p>
            <a:pPr marL="0" indent="0">
              <a:buNone/>
            </a:pPr>
            <a:r>
              <a:rPr lang="en-GB" dirty="0" smtClean="0"/>
              <a:t>The self-explanation strategy is not the same as </a:t>
            </a:r>
            <a:r>
              <a:rPr lang="en-GB" i="1" dirty="0" smtClean="0"/>
              <a:t>monitoring</a:t>
            </a:r>
            <a:r>
              <a:rPr lang="en-GB" dirty="0" smtClean="0"/>
              <a:t> or </a:t>
            </a:r>
            <a:r>
              <a:rPr lang="en-GB" i="1" dirty="0" smtClean="0"/>
              <a:t>paraphrasing</a:t>
            </a:r>
            <a:r>
              <a:rPr lang="en-GB" dirty="0" smtClean="0"/>
              <a:t>. These two methods will not help your learning to the same extent as self-explanation.</a:t>
            </a:r>
            <a:endParaRPr lang="en-GB" dirty="0"/>
          </a:p>
        </p:txBody>
      </p:sp>
    </p:spTree>
    <p:extLst>
      <p:ext uri="{BB962C8B-B14F-4D97-AF65-F5344CB8AC3E}">
        <p14:creationId xmlns:p14="http://schemas.microsoft.com/office/powerpoint/2010/main" val="300025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Paraphrasing</a:t>
            </a:r>
            <a:endParaRPr lang="en-GB" dirty="0"/>
          </a:p>
        </p:txBody>
      </p:sp>
      <p:sp>
        <p:nvSpPr>
          <p:cNvPr id="3" name="Content Placeholder 2"/>
          <p:cNvSpPr>
            <a:spLocks noGrp="1"/>
          </p:cNvSpPr>
          <p:nvPr>
            <p:ph idx="1"/>
          </p:nvPr>
        </p:nvSpPr>
        <p:spPr>
          <a:xfrm>
            <a:off x="457200" y="1600200"/>
            <a:ext cx="8229600" cy="4853136"/>
          </a:xfrm>
        </p:spPr>
        <p:txBody>
          <a:bodyPr>
            <a:normAutofit fontScale="92500" lnSpcReduction="10000"/>
          </a:bodyPr>
          <a:lstStyle/>
          <a:p>
            <a:r>
              <a:rPr lang="en-GB" dirty="0" smtClean="0"/>
              <a:t>“a, b and c have to be positive or negative, even whole numbers.”</a:t>
            </a:r>
          </a:p>
          <a:p>
            <a:pPr marL="0" indent="0">
              <a:buNone/>
            </a:pPr>
            <a:r>
              <a:rPr lang="en-GB" dirty="0" smtClean="0"/>
              <a:t>There is no self-explanation in this statement. No additional information is added or linked. The reader merely uses different words to describe what is already represented in the text by the words “even integers”.</a:t>
            </a:r>
          </a:p>
          <a:p>
            <a:pPr marL="0" indent="0">
              <a:buNone/>
            </a:pPr>
            <a:r>
              <a:rPr lang="en-GB" dirty="0" smtClean="0"/>
              <a:t>You should avoid using such paraphrasing during your own proof comprehension. Paraphrasing will not help your understanding of the text as much as self-explanation.</a:t>
            </a:r>
            <a:endParaRPr lang="en-GB" dirty="0"/>
          </a:p>
        </p:txBody>
      </p:sp>
    </p:spTree>
    <p:extLst>
      <p:ext uri="{BB962C8B-B14F-4D97-AF65-F5344CB8AC3E}">
        <p14:creationId xmlns:p14="http://schemas.microsoft.com/office/powerpoint/2010/main" val="1265047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activity</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631461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Monitoring</a:t>
            </a:r>
            <a:endParaRPr lang="en-GB" dirty="0"/>
          </a:p>
        </p:txBody>
      </p:sp>
      <p:sp>
        <p:nvSpPr>
          <p:cNvPr id="3" name="Content Placeholder 2"/>
          <p:cNvSpPr>
            <a:spLocks noGrp="1"/>
          </p:cNvSpPr>
          <p:nvPr>
            <p:ph idx="1"/>
          </p:nvPr>
        </p:nvSpPr>
        <p:spPr/>
        <p:txBody>
          <a:bodyPr>
            <a:normAutofit/>
          </a:bodyPr>
          <a:lstStyle/>
          <a:p>
            <a:r>
              <a:rPr lang="en-GB" dirty="0" smtClean="0"/>
              <a:t>“OK, I understand that 2(k + l + p) is an even integer.”</a:t>
            </a:r>
          </a:p>
          <a:p>
            <a:pPr marL="0" indent="0">
              <a:buNone/>
            </a:pPr>
            <a:r>
              <a:rPr lang="en-GB" dirty="0" smtClean="0"/>
              <a:t>This statement simply shows the reader’s thought process. It is not the same as self-explanation because the student does not relate the sentence to additional information in the text or to prior knowledge.</a:t>
            </a:r>
          </a:p>
        </p:txBody>
      </p:sp>
    </p:spTree>
    <p:extLst>
      <p:ext uri="{BB962C8B-B14F-4D97-AF65-F5344CB8AC3E}">
        <p14:creationId xmlns:p14="http://schemas.microsoft.com/office/powerpoint/2010/main" val="29625584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Avoiding monitoring</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A possible self-explanation of the same sentence would be:</a:t>
            </a:r>
          </a:p>
          <a:p>
            <a:r>
              <a:rPr lang="en-GB" dirty="0" smtClean="0"/>
              <a:t>“OK, 2(k + l + p) is an even integer because the sum of three integers is an integer and two times an integer is an even integer.”</a:t>
            </a:r>
          </a:p>
          <a:p>
            <a:pPr marL="0" indent="0">
              <a:buNone/>
            </a:pPr>
            <a:r>
              <a:rPr lang="en-GB" dirty="0" smtClean="0"/>
              <a:t>In this example the reader identifies and elaborates the main ideas in the text. They use information that has already been presented to understand the logic of the proof.</a:t>
            </a:r>
          </a:p>
        </p:txBody>
      </p:sp>
    </p:spTree>
    <p:extLst>
      <p:ext uri="{BB962C8B-B14F-4D97-AF65-F5344CB8AC3E}">
        <p14:creationId xmlns:p14="http://schemas.microsoft.com/office/powerpoint/2010/main" val="1564920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goal</a:t>
            </a:r>
            <a:endParaRPr lang="en-GB" dirty="0"/>
          </a:p>
        </p:txBody>
      </p:sp>
      <p:sp>
        <p:nvSpPr>
          <p:cNvPr id="3" name="Content Placeholder 2"/>
          <p:cNvSpPr>
            <a:spLocks noGrp="1"/>
          </p:cNvSpPr>
          <p:nvPr>
            <p:ph idx="1"/>
          </p:nvPr>
        </p:nvSpPr>
        <p:spPr/>
        <p:txBody>
          <a:bodyPr/>
          <a:lstStyle/>
          <a:p>
            <a:pPr marL="0" indent="0">
              <a:buNone/>
            </a:pPr>
            <a:r>
              <a:rPr lang="en-GB" dirty="0" smtClean="0"/>
              <a:t>You should use the self-explanation approach after reading every line of a proof in order to improve your understanding of the material.</a:t>
            </a:r>
            <a:endParaRPr lang="en-GB" dirty="0"/>
          </a:p>
        </p:txBody>
      </p:sp>
    </p:spTree>
    <p:extLst>
      <p:ext uri="{BB962C8B-B14F-4D97-AF65-F5344CB8AC3E}">
        <p14:creationId xmlns:p14="http://schemas.microsoft.com/office/powerpoint/2010/main" val="3841323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 Proof 1</a:t>
            </a:r>
            <a:endParaRPr lang="en-GB" dirty="0"/>
          </a:p>
        </p:txBody>
      </p:sp>
      <p:sp>
        <p:nvSpPr>
          <p:cNvPr id="3" name="Content Placeholder 2"/>
          <p:cNvSpPr>
            <a:spLocks noGrp="1"/>
          </p:cNvSpPr>
          <p:nvPr>
            <p:ph idx="1"/>
          </p:nvPr>
        </p:nvSpPr>
        <p:spPr>
          <a:xfrm>
            <a:off x="457200" y="1340768"/>
            <a:ext cx="8229600" cy="5040560"/>
          </a:xfrm>
        </p:spPr>
        <p:txBody>
          <a:bodyPr>
            <a:normAutofit fontScale="92500" lnSpcReduction="20000"/>
          </a:bodyPr>
          <a:lstStyle/>
          <a:p>
            <a:pPr marL="0" indent="0">
              <a:buNone/>
            </a:pPr>
            <a:r>
              <a:rPr lang="en-GB" b="1" dirty="0" smtClean="0"/>
              <a:t>Theorem.</a:t>
            </a:r>
            <a:r>
              <a:rPr lang="en-GB" dirty="0" smtClean="0"/>
              <a:t> There is no smallest positive real number.</a:t>
            </a:r>
          </a:p>
          <a:p>
            <a:pPr marL="0" indent="0">
              <a:buNone/>
            </a:pPr>
            <a:r>
              <a:rPr lang="en-GB" b="1" dirty="0" smtClean="0"/>
              <a:t>Proof.</a:t>
            </a:r>
            <a:r>
              <a:rPr lang="en-GB" dirty="0" smtClean="0"/>
              <a:t> Assume, to the contrary, that there exists a smallest positive real number.</a:t>
            </a:r>
          </a:p>
          <a:p>
            <a:pPr marL="0" indent="0">
              <a:buNone/>
            </a:pPr>
            <a:r>
              <a:rPr lang="en-GB" dirty="0" smtClean="0"/>
              <a:t>Therefore, by assumption, there exists a real number </a:t>
            </a:r>
            <a:r>
              <a:rPr lang="en-GB" i="1" dirty="0" smtClean="0"/>
              <a:t>r</a:t>
            </a:r>
            <a:r>
              <a:rPr lang="en-GB" dirty="0" smtClean="0"/>
              <a:t> such that for every positive number </a:t>
            </a:r>
            <a:r>
              <a:rPr lang="en-GB" i="1" dirty="0" smtClean="0"/>
              <a:t>s</a:t>
            </a:r>
            <a:r>
              <a:rPr lang="en-GB" dirty="0" smtClean="0"/>
              <a:t>, </a:t>
            </a:r>
          </a:p>
          <a:p>
            <a:pPr marL="0" indent="0">
              <a:buNone/>
            </a:pPr>
            <a:r>
              <a:rPr lang="en-GB" dirty="0" smtClean="0"/>
              <a:t>0 &lt; </a:t>
            </a:r>
            <a:r>
              <a:rPr lang="en-GB" i="1" dirty="0" smtClean="0"/>
              <a:t>r</a:t>
            </a:r>
            <a:r>
              <a:rPr lang="en-GB" dirty="0" smtClean="0"/>
              <a:t> </a:t>
            </a:r>
            <a:r>
              <a:rPr lang="en-GB" dirty="0"/>
              <a:t>≤ </a:t>
            </a:r>
            <a:r>
              <a:rPr lang="en-GB" i="1" dirty="0" smtClean="0"/>
              <a:t>s</a:t>
            </a:r>
            <a:r>
              <a:rPr lang="en-GB" dirty="0" smtClean="0"/>
              <a:t>.</a:t>
            </a:r>
          </a:p>
          <a:p>
            <a:pPr marL="0" indent="0">
              <a:buNone/>
            </a:pPr>
            <a:r>
              <a:rPr lang="en-GB" dirty="0" smtClean="0"/>
              <a:t>Consider </a:t>
            </a:r>
            <a:r>
              <a:rPr lang="en-GB" i="1" dirty="0" smtClean="0"/>
              <a:t>m</a:t>
            </a:r>
            <a:r>
              <a:rPr lang="en-GB" dirty="0" smtClean="0"/>
              <a:t> = </a:t>
            </a:r>
            <a:r>
              <a:rPr lang="en-GB" i="1" dirty="0" smtClean="0"/>
              <a:t>r</a:t>
            </a:r>
            <a:r>
              <a:rPr lang="en-GB" dirty="0" smtClean="0"/>
              <a:t>/2.</a:t>
            </a:r>
          </a:p>
          <a:p>
            <a:pPr marL="0" indent="0">
              <a:buNone/>
            </a:pPr>
            <a:r>
              <a:rPr lang="en-GB" dirty="0" smtClean="0"/>
              <a:t>Clearly, 0 &lt; </a:t>
            </a:r>
            <a:r>
              <a:rPr lang="en-GB" i="1" dirty="0" smtClean="0"/>
              <a:t>m</a:t>
            </a:r>
            <a:r>
              <a:rPr lang="en-GB" dirty="0" smtClean="0"/>
              <a:t> &lt; </a:t>
            </a:r>
            <a:r>
              <a:rPr lang="en-GB" i="1" dirty="0" smtClean="0"/>
              <a:t>r</a:t>
            </a:r>
            <a:r>
              <a:rPr lang="en-GB" dirty="0" smtClean="0"/>
              <a:t>.</a:t>
            </a:r>
          </a:p>
          <a:p>
            <a:pPr marL="0" indent="0">
              <a:buNone/>
            </a:pPr>
            <a:r>
              <a:rPr lang="en-GB" dirty="0" smtClean="0"/>
              <a:t>This is a contradiction since </a:t>
            </a:r>
            <a:r>
              <a:rPr lang="en-GB" i="1" dirty="0" smtClean="0"/>
              <a:t>m</a:t>
            </a:r>
            <a:r>
              <a:rPr lang="en-GB" dirty="0" smtClean="0"/>
              <a:t> is a positive real number that is smaller than </a:t>
            </a:r>
            <a:r>
              <a:rPr lang="en-GB" i="1" dirty="0" smtClean="0"/>
              <a:t>r</a:t>
            </a:r>
            <a:r>
              <a:rPr lang="en-GB" dirty="0" smtClean="0"/>
              <a:t>.</a:t>
            </a:r>
          </a:p>
          <a:p>
            <a:pPr marL="0" indent="0">
              <a:buNone/>
            </a:pPr>
            <a:r>
              <a:rPr lang="en-GB" dirty="0" smtClean="0"/>
              <a:t>Thus there is no smallest positive real number.</a:t>
            </a:r>
            <a:endParaRPr lang="en-GB" dirty="0"/>
          </a:p>
        </p:txBody>
      </p:sp>
    </p:spTree>
    <p:extLst>
      <p:ext uri="{BB962C8B-B14F-4D97-AF65-F5344CB8AC3E}">
        <p14:creationId xmlns:p14="http://schemas.microsoft.com/office/powerpoint/2010/main" val="4255764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 Proof 2</a:t>
            </a:r>
            <a:endParaRPr lang="en-GB" dirty="0"/>
          </a:p>
        </p:txBody>
      </p:sp>
      <p:sp>
        <p:nvSpPr>
          <p:cNvPr id="3" name="Content Placeholder 2"/>
          <p:cNvSpPr>
            <a:spLocks noGrp="1"/>
          </p:cNvSpPr>
          <p:nvPr>
            <p:ph idx="1"/>
          </p:nvPr>
        </p:nvSpPr>
        <p:spPr>
          <a:xfrm>
            <a:off x="457200" y="1340768"/>
            <a:ext cx="8229600" cy="5040560"/>
          </a:xfrm>
        </p:spPr>
        <p:txBody>
          <a:bodyPr>
            <a:normAutofit/>
          </a:bodyPr>
          <a:lstStyle/>
          <a:p>
            <a:pPr marL="0" indent="0">
              <a:buNone/>
            </a:pPr>
            <a:r>
              <a:rPr lang="en-GB" b="1" dirty="0" smtClean="0"/>
              <a:t>Definition.</a:t>
            </a:r>
            <a:r>
              <a:rPr lang="en-GB" dirty="0" smtClean="0"/>
              <a:t> An abundant number is a positive integer </a:t>
            </a:r>
            <a:r>
              <a:rPr lang="en-GB" i="1" dirty="0" smtClean="0"/>
              <a:t>n</a:t>
            </a:r>
            <a:r>
              <a:rPr lang="en-GB" dirty="0" smtClean="0"/>
              <a:t> whose divisors add up to more than 2</a:t>
            </a:r>
            <a:r>
              <a:rPr lang="en-GB" i="1" dirty="0" smtClean="0"/>
              <a:t>n</a:t>
            </a:r>
            <a:r>
              <a:rPr lang="en-GB" dirty="0" smtClean="0"/>
              <a:t>.</a:t>
            </a:r>
          </a:p>
          <a:p>
            <a:pPr marL="0" indent="0">
              <a:buNone/>
            </a:pPr>
            <a:r>
              <a:rPr lang="en-GB" dirty="0" smtClean="0"/>
              <a:t>For example, 12 is abundant because </a:t>
            </a:r>
          </a:p>
          <a:p>
            <a:pPr marL="0" indent="0">
              <a:buNone/>
            </a:pPr>
            <a:r>
              <a:rPr lang="en-GB" dirty="0" smtClean="0"/>
              <a:t>1 + 2 + 3 + 4 + 6 + 12 &gt; 24.</a:t>
            </a:r>
            <a:endParaRPr lang="en-GB" dirty="0"/>
          </a:p>
        </p:txBody>
      </p:sp>
    </p:spTree>
    <p:extLst>
      <p:ext uri="{BB962C8B-B14F-4D97-AF65-F5344CB8AC3E}">
        <p14:creationId xmlns:p14="http://schemas.microsoft.com/office/powerpoint/2010/main" val="652416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 Proof 2</a:t>
            </a:r>
            <a:endParaRPr lang="en-GB" dirty="0"/>
          </a:p>
        </p:txBody>
      </p:sp>
      <p:sp>
        <p:nvSpPr>
          <p:cNvPr id="3" name="Content Placeholder 2"/>
          <p:cNvSpPr>
            <a:spLocks noGrp="1"/>
          </p:cNvSpPr>
          <p:nvPr>
            <p:ph idx="1"/>
          </p:nvPr>
        </p:nvSpPr>
        <p:spPr>
          <a:xfrm>
            <a:off x="457200" y="1340768"/>
            <a:ext cx="8229600" cy="5040560"/>
          </a:xfrm>
        </p:spPr>
        <p:txBody>
          <a:bodyPr>
            <a:normAutofit fontScale="85000" lnSpcReduction="10000"/>
          </a:bodyPr>
          <a:lstStyle/>
          <a:p>
            <a:pPr marL="0" indent="0">
              <a:buNone/>
            </a:pPr>
            <a:r>
              <a:rPr lang="en-GB" b="1" dirty="0" smtClean="0"/>
              <a:t>Theorem.</a:t>
            </a:r>
            <a:r>
              <a:rPr lang="en-GB" dirty="0" smtClean="0"/>
              <a:t> The product of two distinct primes is not abundant.</a:t>
            </a:r>
          </a:p>
          <a:p>
            <a:pPr marL="0" indent="0">
              <a:buNone/>
            </a:pPr>
            <a:r>
              <a:rPr lang="en-GB" b="1" dirty="0" smtClean="0"/>
              <a:t>Proof.</a:t>
            </a:r>
            <a:r>
              <a:rPr lang="en-GB" dirty="0" smtClean="0"/>
              <a:t> Let </a:t>
            </a:r>
            <a:r>
              <a:rPr lang="en-GB" i="1" dirty="0" smtClean="0"/>
              <a:t>n</a:t>
            </a:r>
            <a:r>
              <a:rPr lang="en-GB" dirty="0" smtClean="0"/>
              <a:t> = </a:t>
            </a:r>
            <a:r>
              <a:rPr lang="en-GB" i="1" dirty="0" smtClean="0"/>
              <a:t>p</a:t>
            </a:r>
            <a:r>
              <a:rPr lang="en-GB" baseline="-25000" dirty="0" smtClean="0"/>
              <a:t>1</a:t>
            </a:r>
            <a:r>
              <a:rPr lang="en-GB" i="1" dirty="0" smtClean="0"/>
              <a:t>p</a:t>
            </a:r>
            <a:r>
              <a:rPr lang="en-GB" baseline="-25000" dirty="0" smtClean="0"/>
              <a:t>2</a:t>
            </a:r>
            <a:r>
              <a:rPr lang="en-GB" dirty="0" smtClean="0"/>
              <a:t> where </a:t>
            </a:r>
            <a:r>
              <a:rPr lang="en-GB" i="1" dirty="0" smtClean="0"/>
              <a:t>p</a:t>
            </a:r>
            <a:r>
              <a:rPr lang="en-GB" baseline="-25000" dirty="0" smtClean="0"/>
              <a:t>1</a:t>
            </a:r>
            <a:r>
              <a:rPr lang="en-GB" dirty="0" smtClean="0"/>
              <a:t> and </a:t>
            </a:r>
            <a:r>
              <a:rPr lang="en-GB" i="1" dirty="0" smtClean="0"/>
              <a:t>p</a:t>
            </a:r>
            <a:r>
              <a:rPr lang="en-GB" baseline="-25000" dirty="0" smtClean="0"/>
              <a:t>2</a:t>
            </a:r>
            <a:r>
              <a:rPr lang="en-GB" dirty="0" smtClean="0"/>
              <a:t> are distinct primes.</a:t>
            </a:r>
          </a:p>
          <a:p>
            <a:pPr marL="0" indent="0">
              <a:buNone/>
            </a:pPr>
            <a:r>
              <a:rPr lang="en-GB" dirty="0" smtClean="0"/>
              <a:t>Assume that 2 ≤ </a:t>
            </a:r>
            <a:r>
              <a:rPr lang="en-GB" i="1" dirty="0" smtClean="0"/>
              <a:t>p</a:t>
            </a:r>
            <a:r>
              <a:rPr lang="en-GB" baseline="-25000" dirty="0" smtClean="0"/>
              <a:t>1</a:t>
            </a:r>
            <a:r>
              <a:rPr lang="en-GB" dirty="0" smtClean="0"/>
              <a:t> and 3 ≤ </a:t>
            </a:r>
            <a:r>
              <a:rPr lang="en-GB" i="1" dirty="0" smtClean="0"/>
              <a:t>p</a:t>
            </a:r>
            <a:r>
              <a:rPr lang="en-GB" baseline="-25000" dirty="0" smtClean="0"/>
              <a:t>2</a:t>
            </a:r>
            <a:r>
              <a:rPr lang="en-GB" dirty="0" smtClean="0"/>
              <a:t>.</a:t>
            </a:r>
          </a:p>
          <a:p>
            <a:pPr marL="0" indent="0">
              <a:buNone/>
            </a:pPr>
            <a:r>
              <a:rPr lang="en-GB" dirty="0" smtClean="0"/>
              <a:t>The divisors of </a:t>
            </a:r>
            <a:r>
              <a:rPr lang="en-GB" i="1" dirty="0" smtClean="0"/>
              <a:t>n</a:t>
            </a:r>
            <a:r>
              <a:rPr lang="en-GB" dirty="0" smtClean="0"/>
              <a:t> are 1, </a:t>
            </a:r>
            <a:r>
              <a:rPr lang="en-GB" i="1" dirty="0" smtClean="0"/>
              <a:t>p</a:t>
            </a:r>
            <a:r>
              <a:rPr lang="en-GB" baseline="-25000" dirty="0" smtClean="0"/>
              <a:t>1</a:t>
            </a:r>
            <a:r>
              <a:rPr lang="en-GB" dirty="0" smtClean="0"/>
              <a:t>, </a:t>
            </a:r>
            <a:r>
              <a:rPr lang="en-GB" i="1" dirty="0" smtClean="0"/>
              <a:t>p</a:t>
            </a:r>
            <a:r>
              <a:rPr lang="en-GB" baseline="-25000" dirty="0" smtClean="0"/>
              <a:t>2</a:t>
            </a:r>
            <a:r>
              <a:rPr lang="en-GB" dirty="0" smtClean="0"/>
              <a:t> and </a:t>
            </a:r>
            <a:r>
              <a:rPr lang="en-GB" i="1" dirty="0" smtClean="0"/>
              <a:t>p</a:t>
            </a:r>
            <a:r>
              <a:rPr lang="en-GB" baseline="-25000" dirty="0" smtClean="0"/>
              <a:t>1</a:t>
            </a:r>
            <a:r>
              <a:rPr lang="en-GB" i="1" dirty="0" smtClean="0"/>
              <a:t>p</a:t>
            </a:r>
            <a:r>
              <a:rPr lang="en-GB" baseline="-25000" dirty="0" smtClean="0"/>
              <a:t>2</a:t>
            </a:r>
            <a:r>
              <a:rPr lang="en-GB" dirty="0" smtClean="0"/>
              <a:t>.</a:t>
            </a:r>
          </a:p>
          <a:p>
            <a:pPr marL="0" indent="0">
              <a:buNone/>
            </a:pPr>
            <a:r>
              <a:rPr lang="en-GB" dirty="0" smtClean="0"/>
              <a:t>Note that </a:t>
            </a:r>
            <a:r>
              <a:rPr lang="en-GB" i="1" dirty="0" smtClean="0"/>
              <a:t>(p</a:t>
            </a:r>
            <a:r>
              <a:rPr lang="en-GB" baseline="-25000" dirty="0" smtClean="0"/>
              <a:t>1</a:t>
            </a:r>
            <a:r>
              <a:rPr lang="en-GB" dirty="0" smtClean="0"/>
              <a:t> + 1)/(</a:t>
            </a:r>
            <a:r>
              <a:rPr lang="en-GB" i="1" dirty="0" smtClean="0"/>
              <a:t>p</a:t>
            </a:r>
            <a:r>
              <a:rPr lang="en-GB" baseline="-25000" dirty="0" smtClean="0"/>
              <a:t>1</a:t>
            </a:r>
            <a:r>
              <a:rPr lang="en-GB" dirty="0" smtClean="0"/>
              <a:t> – 1) is a decreasing function of </a:t>
            </a:r>
            <a:r>
              <a:rPr lang="en-GB" i="1" dirty="0" smtClean="0"/>
              <a:t>p</a:t>
            </a:r>
            <a:r>
              <a:rPr lang="en-GB" baseline="-25000" dirty="0" smtClean="0"/>
              <a:t>1</a:t>
            </a:r>
            <a:r>
              <a:rPr lang="en-GB" dirty="0" smtClean="0"/>
              <a:t>.</a:t>
            </a:r>
          </a:p>
          <a:p>
            <a:pPr marL="0" indent="0">
              <a:buNone/>
            </a:pPr>
            <a:r>
              <a:rPr lang="en-GB" dirty="0" smtClean="0"/>
              <a:t>So max{</a:t>
            </a:r>
            <a:r>
              <a:rPr lang="en-GB" i="1" dirty="0" smtClean="0"/>
              <a:t>(p</a:t>
            </a:r>
            <a:r>
              <a:rPr lang="en-GB" baseline="-25000" dirty="0" smtClean="0"/>
              <a:t>1</a:t>
            </a:r>
            <a:r>
              <a:rPr lang="en-GB" dirty="0" smtClean="0"/>
              <a:t> + 1)/(</a:t>
            </a:r>
            <a:r>
              <a:rPr lang="en-GB" i="1" dirty="0" smtClean="0"/>
              <a:t>p</a:t>
            </a:r>
            <a:r>
              <a:rPr lang="en-GB" baseline="-25000" dirty="0" smtClean="0"/>
              <a:t>1</a:t>
            </a:r>
            <a:r>
              <a:rPr lang="en-GB" dirty="0" smtClean="0"/>
              <a:t> – 1)} = (2 + 1)/(2 – 1) = 3.</a:t>
            </a:r>
          </a:p>
          <a:p>
            <a:pPr marL="0" indent="0">
              <a:buNone/>
            </a:pPr>
            <a:r>
              <a:rPr lang="en-GB" dirty="0" smtClean="0"/>
              <a:t>Hence </a:t>
            </a:r>
            <a:r>
              <a:rPr lang="en-GB" i="1" dirty="0" smtClean="0"/>
              <a:t>(p</a:t>
            </a:r>
            <a:r>
              <a:rPr lang="en-GB" baseline="-25000" dirty="0" smtClean="0"/>
              <a:t>1</a:t>
            </a:r>
            <a:r>
              <a:rPr lang="en-GB" dirty="0" smtClean="0"/>
              <a:t> + 1)/(</a:t>
            </a:r>
            <a:r>
              <a:rPr lang="en-GB" i="1" dirty="0" smtClean="0"/>
              <a:t>p</a:t>
            </a:r>
            <a:r>
              <a:rPr lang="en-GB" baseline="-25000" dirty="0" smtClean="0"/>
              <a:t>1</a:t>
            </a:r>
            <a:r>
              <a:rPr lang="en-GB" dirty="0" smtClean="0"/>
              <a:t> – 1) ≤ </a:t>
            </a:r>
            <a:r>
              <a:rPr lang="en-GB" i="1" dirty="0" smtClean="0"/>
              <a:t>p</a:t>
            </a:r>
            <a:r>
              <a:rPr lang="en-GB" baseline="-25000" dirty="0" smtClean="0"/>
              <a:t>2</a:t>
            </a:r>
            <a:r>
              <a:rPr lang="en-GB" dirty="0" smtClean="0"/>
              <a:t>.</a:t>
            </a:r>
          </a:p>
          <a:p>
            <a:pPr marL="0" indent="0">
              <a:buNone/>
            </a:pPr>
            <a:r>
              <a:rPr lang="en-GB" dirty="0" smtClean="0"/>
              <a:t>So </a:t>
            </a:r>
            <a:r>
              <a:rPr lang="en-GB" i="1" dirty="0" smtClean="0"/>
              <a:t>p</a:t>
            </a:r>
            <a:r>
              <a:rPr lang="en-GB" baseline="-25000" dirty="0" smtClean="0"/>
              <a:t>1</a:t>
            </a:r>
            <a:r>
              <a:rPr lang="en-GB" dirty="0" smtClean="0"/>
              <a:t> + 1 ≤ </a:t>
            </a:r>
            <a:r>
              <a:rPr lang="en-GB" i="1" dirty="0" smtClean="0"/>
              <a:t>p</a:t>
            </a:r>
            <a:r>
              <a:rPr lang="en-GB" baseline="-25000" dirty="0" smtClean="0"/>
              <a:t>1</a:t>
            </a:r>
            <a:r>
              <a:rPr lang="en-GB" i="1" dirty="0" smtClean="0"/>
              <a:t>p</a:t>
            </a:r>
            <a:r>
              <a:rPr lang="en-GB" baseline="-25000" dirty="0" smtClean="0"/>
              <a:t>2</a:t>
            </a:r>
            <a:r>
              <a:rPr lang="en-GB" dirty="0" smtClean="0"/>
              <a:t> – </a:t>
            </a:r>
            <a:r>
              <a:rPr lang="en-GB" i="1" dirty="0" smtClean="0"/>
              <a:t>p</a:t>
            </a:r>
            <a:r>
              <a:rPr lang="en-GB" baseline="-25000" dirty="0" smtClean="0"/>
              <a:t>2</a:t>
            </a:r>
            <a:r>
              <a:rPr lang="en-GB" dirty="0" smtClean="0"/>
              <a:t>.</a:t>
            </a:r>
          </a:p>
          <a:p>
            <a:pPr marL="0" indent="0">
              <a:buNone/>
            </a:pPr>
            <a:r>
              <a:rPr lang="en-GB" dirty="0" smtClean="0"/>
              <a:t>So </a:t>
            </a:r>
            <a:r>
              <a:rPr lang="en-GB" i="1" dirty="0" smtClean="0"/>
              <a:t>p</a:t>
            </a:r>
            <a:r>
              <a:rPr lang="en-GB" baseline="-25000" dirty="0" smtClean="0"/>
              <a:t>1</a:t>
            </a:r>
            <a:r>
              <a:rPr lang="en-GB" dirty="0" smtClean="0"/>
              <a:t> + 1 + </a:t>
            </a:r>
            <a:r>
              <a:rPr lang="en-GB" i="1" dirty="0" smtClean="0"/>
              <a:t>p</a:t>
            </a:r>
            <a:r>
              <a:rPr lang="en-GB" baseline="-25000" dirty="0" smtClean="0"/>
              <a:t>2</a:t>
            </a:r>
            <a:r>
              <a:rPr lang="en-GB" dirty="0" smtClean="0"/>
              <a:t> ≤ </a:t>
            </a:r>
            <a:r>
              <a:rPr lang="en-GB" i="1" dirty="0" smtClean="0"/>
              <a:t>p</a:t>
            </a:r>
            <a:r>
              <a:rPr lang="en-GB" baseline="-25000" dirty="0" smtClean="0"/>
              <a:t>1</a:t>
            </a:r>
            <a:r>
              <a:rPr lang="en-GB" i="1" dirty="0" smtClean="0"/>
              <a:t>p</a:t>
            </a:r>
            <a:r>
              <a:rPr lang="en-GB" baseline="-25000" dirty="0" smtClean="0"/>
              <a:t>2</a:t>
            </a:r>
            <a:r>
              <a:rPr lang="en-GB" dirty="0" smtClean="0"/>
              <a:t>.</a:t>
            </a:r>
          </a:p>
          <a:p>
            <a:pPr marL="0" indent="0">
              <a:buNone/>
            </a:pPr>
            <a:r>
              <a:rPr lang="en-GB" dirty="0" smtClean="0"/>
              <a:t>So 1 + </a:t>
            </a:r>
            <a:r>
              <a:rPr lang="en-GB" i="1" dirty="0" smtClean="0"/>
              <a:t>p</a:t>
            </a:r>
            <a:r>
              <a:rPr lang="en-GB" baseline="-25000" dirty="0" smtClean="0"/>
              <a:t>1</a:t>
            </a:r>
            <a:r>
              <a:rPr lang="en-GB" dirty="0" smtClean="0"/>
              <a:t> + </a:t>
            </a:r>
            <a:r>
              <a:rPr lang="en-GB" i="1" dirty="0" smtClean="0"/>
              <a:t>p</a:t>
            </a:r>
            <a:r>
              <a:rPr lang="en-GB" baseline="-25000" dirty="0" smtClean="0"/>
              <a:t>2</a:t>
            </a:r>
            <a:r>
              <a:rPr lang="en-GB" dirty="0" smtClean="0"/>
              <a:t> + </a:t>
            </a:r>
            <a:r>
              <a:rPr lang="en-GB" i="1" dirty="0" smtClean="0"/>
              <a:t>p</a:t>
            </a:r>
            <a:r>
              <a:rPr lang="en-GB" baseline="-25000" dirty="0" smtClean="0"/>
              <a:t>1</a:t>
            </a:r>
            <a:r>
              <a:rPr lang="en-GB" i="1" dirty="0" smtClean="0"/>
              <a:t>p</a:t>
            </a:r>
            <a:r>
              <a:rPr lang="en-GB" baseline="-25000" dirty="0" smtClean="0"/>
              <a:t>2</a:t>
            </a:r>
            <a:r>
              <a:rPr lang="en-GB" dirty="0" smtClean="0"/>
              <a:t> ≤ 2</a:t>
            </a:r>
            <a:r>
              <a:rPr lang="en-GB" i="1" dirty="0" smtClean="0"/>
              <a:t>p</a:t>
            </a:r>
            <a:r>
              <a:rPr lang="en-GB" baseline="-25000" dirty="0" smtClean="0"/>
              <a:t>1</a:t>
            </a:r>
            <a:r>
              <a:rPr lang="en-GB" i="1" dirty="0" smtClean="0"/>
              <a:t>p</a:t>
            </a:r>
            <a:r>
              <a:rPr lang="en-GB" baseline="-25000" dirty="0" smtClean="0"/>
              <a:t>2</a:t>
            </a:r>
            <a:r>
              <a:rPr lang="en-GB" dirty="0" smtClean="0"/>
              <a:t>.</a:t>
            </a:r>
          </a:p>
        </p:txBody>
      </p:sp>
    </p:spTree>
    <p:extLst>
      <p:ext uri="{BB962C8B-B14F-4D97-AF65-F5344CB8AC3E}">
        <p14:creationId xmlns:p14="http://schemas.microsoft.com/office/powerpoint/2010/main" val="2204259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 books/websites</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i="1" dirty="0" smtClean="0"/>
              <a:t>What will improve a student’s memory?</a:t>
            </a:r>
            <a:endParaRPr lang="en-GB" dirty="0" smtClean="0"/>
          </a:p>
          <a:p>
            <a:pPr marL="0" indent="0">
              <a:buNone/>
            </a:pPr>
            <a:r>
              <a:rPr lang="en-GB" dirty="0" smtClean="0"/>
              <a:t>Daniel Willingham </a:t>
            </a:r>
            <a:r>
              <a:rPr lang="en-GB" dirty="0">
                <a:hlinkClick r:id="rId2"/>
              </a:rPr>
              <a:t>https://www.aft.org/sites/default/files/periodicals/willingham_0.pdf</a:t>
            </a:r>
            <a:endParaRPr lang="en-GB" dirty="0" smtClean="0"/>
          </a:p>
          <a:p>
            <a:pPr marL="0" indent="0">
              <a:buNone/>
            </a:pPr>
            <a:endParaRPr lang="en-GB" i="1" dirty="0"/>
          </a:p>
          <a:p>
            <a:pPr marL="0" indent="0">
              <a:buNone/>
            </a:pPr>
            <a:r>
              <a:rPr lang="en-GB" i="1" dirty="0" smtClean="0"/>
              <a:t>How to think like a mathematician</a:t>
            </a:r>
          </a:p>
          <a:p>
            <a:pPr marL="0" indent="0">
              <a:buNone/>
            </a:pPr>
            <a:r>
              <a:rPr lang="en-GB" dirty="0" smtClean="0"/>
              <a:t>Kevin Houston (CUP, 2009)</a:t>
            </a:r>
          </a:p>
          <a:p>
            <a:pPr marL="0" indent="0">
              <a:buNone/>
            </a:pPr>
            <a:endParaRPr lang="en-GB" dirty="0"/>
          </a:p>
          <a:p>
            <a:pPr marL="0" indent="0">
              <a:buNone/>
            </a:pPr>
            <a:r>
              <a:rPr lang="en-GB" i="1" dirty="0" smtClean="0"/>
              <a:t>How to study for a mathematics degree</a:t>
            </a:r>
          </a:p>
          <a:p>
            <a:pPr marL="0" indent="0">
              <a:buNone/>
            </a:pPr>
            <a:r>
              <a:rPr lang="en-GB" dirty="0" smtClean="0"/>
              <a:t>Lara </a:t>
            </a:r>
            <a:r>
              <a:rPr lang="en-GB" dirty="0" err="1" smtClean="0"/>
              <a:t>Alcock</a:t>
            </a:r>
            <a:r>
              <a:rPr lang="en-GB" dirty="0" smtClean="0"/>
              <a:t> (OUP, 2012)</a:t>
            </a:r>
          </a:p>
          <a:p>
            <a:pPr marL="0" indent="0">
              <a:buNone/>
            </a:pPr>
            <a:endParaRPr lang="en-GB" dirty="0"/>
          </a:p>
          <a:p>
            <a:pPr marL="0" indent="0">
              <a:buNone/>
            </a:pPr>
            <a:r>
              <a:rPr lang="en-GB" dirty="0">
                <a:hlinkClick r:id="rId3"/>
              </a:rPr>
              <a:t>https://www.lboro.ac.uk/departments/mec/research/mathematical-cognition/self-ex-training/</a:t>
            </a:r>
            <a:r>
              <a:rPr lang="en-GB" dirty="0" smtClean="0"/>
              <a:t> </a:t>
            </a:r>
            <a:r>
              <a:rPr lang="en-GB" dirty="0" smtClean="0"/>
              <a:t>(includes one-page summary of relevant research, with links to full papers)</a:t>
            </a:r>
          </a:p>
        </p:txBody>
      </p:sp>
    </p:spTree>
    <p:extLst>
      <p:ext uri="{BB962C8B-B14F-4D97-AF65-F5344CB8AC3E}">
        <p14:creationId xmlns:p14="http://schemas.microsoft.com/office/powerpoint/2010/main" val="10280929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Remember…</a:t>
            </a:r>
            <a:endParaRPr lang="en-GB" dirty="0"/>
          </a:p>
        </p:txBody>
      </p:sp>
      <p:sp>
        <p:nvSpPr>
          <p:cNvPr id="3" name="Content Placeholder 2"/>
          <p:cNvSpPr>
            <a:spLocks noGrp="1"/>
          </p:cNvSpPr>
          <p:nvPr>
            <p:ph idx="1"/>
          </p:nvPr>
        </p:nvSpPr>
        <p:spPr/>
        <p:txBody>
          <a:bodyPr/>
          <a:lstStyle/>
          <a:p>
            <a:pPr marL="0" indent="0">
              <a:buNone/>
            </a:pPr>
            <a:r>
              <a:rPr lang="en-GB" dirty="0" smtClean="0"/>
              <a:t>Using the self-explanation strategy has been shown to substantially improve students’ comprehension of mathematical proofs. Try to use it every time you read a proof in lectures, in your notes or in a book.</a:t>
            </a:r>
            <a:endParaRPr lang="en-GB" dirty="0"/>
          </a:p>
        </p:txBody>
      </p:sp>
    </p:spTree>
    <p:extLst>
      <p:ext uri="{BB962C8B-B14F-4D97-AF65-F5344CB8AC3E}">
        <p14:creationId xmlns:p14="http://schemas.microsoft.com/office/powerpoint/2010/main" val="2473985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activity</a:t>
            </a:r>
            <a:endParaRPr lang="en-GB" dirty="0"/>
          </a:p>
        </p:txBody>
      </p:sp>
      <p:sp>
        <p:nvSpPr>
          <p:cNvPr id="3" name="Content Placeholder 2"/>
          <p:cNvSpPr>
            <a:spLocks noGrp="1"/>
          </p:cNvSpPr>
          <p:nvPr>
            <p:ph idx="1"/>
          </p:nvPr>
        </p:nvSpPr>
        <p:spPr/>
        <p:txBody>
          <a:bodyPr numCol="2">
            <a:normAutofit fontScale="77500" lnSpcReduction="20000"/>
          </a:bodyPr>
          <a:lstStyle/>
          <a:p>
            <a:pPr marL="0" indent="0">
              <a:buNone/>
            </a:pPr>
            <a:r>
              <a:rPr lang="en-GB" sz="4100" dirty="0" smtClean="0"/>
              <a:t>A or U</a:t>
            </a:r>
          </a:p>
          <a:p>
            <a:r>
              <a:rPr lang="en-GB" dirty="0" smtClean="0"/>
              <a:t>Cool</a:t>
            </a:r>
          </a:p>
          <a:p>
            <a:r>
              <a:rPr lang="en-GB" dirty="0" smtClean="0"/>
              <a:t>Jump</a:t>
            </a:r>
          </a:p>
          <a:p>
            <a:r>
              <a:rPr lang="en-GB" dirty="0" smtClean="0"/>
              <a:t>Country</a:t>
            </a:r>
          </a:p>
          <a:p>
            <a:r>
              <a:rPr lang="en-GB" dirty="0" smtClean="0"/>
              <a:t>About</a:t>
            </a:r>
          </a:p>
          <a:p>
            <a:r>
              <a:rPr lang="en-GB" dirty="0" smtClean="0"/>
              <a:t>Window</a:t>
            </a:r>
          </a:p>
          <a:p>
            <a:r>
              <a:rPr lang="en-GB" dirty="0" smtClean="0"/>
              <a:t>Match</a:t>
            </a:r>
          </a:p>
          <a:p>
            <a:r>
              <a:rPr lang="en-GB" dirty="0" smtClean="0"/>
              <a:t>Melt</a:t>
            </a:r>
          </a:p>
          <a:p>
            <a:r>
              <a:rPr lang="en-GB" dirty="0" smtClean="0"/>
              <a:t>Only</a:t>
            </a:r>
          </a:p>
          <a:p>
            <a:r>
              <a:rPr lang="en-GB" dirty="0" smtClean="0"/>
              <a:t>Single</a:t>
            </a:r>
          </a:p>
          <a:p>
            <a:r>
              <a:rPr lang="en-GB" dirty="0" smtClean="0"/>
              <a:t>Yourself</a:t>
            </a:r>
          </a:p>
          <a:p>
            <a:pPr marL="0" indent="0">
              <a:buNone/>
            </a:pPr>
            <a:r>
              <a:rPr lang="en-GB" sz="4100" dirty="0" smtClean="0"/>
              <a:t>Pleasantness</a:t>
            </a:r>
          </a:p>
          <a:p>
            <a:r>
              <a:rPr lang="en-GB" dirty="0" smtClean="0"/>
              <a:t>Corn</a:t>
            </a:r>
          </a:p>
          <a:p>
            <a:r>
              <a:rPr lang="en-GB" dirty="0" smtClean="0"/>
              <a:t>Urge</a:t>
            </a:r>
          </a:p>
          <a:p>
            <a:r>
              <a:rPr lang="en-GB" dirty="0" smtClean="0"/>
              <a:t>Diamond</a:t>
            </a:r>
          </a:p>
          <a:p>
            <a:r>
              <a:rPr lang="en-GB" dirty="0" smtClean="0"/>
              <a:t>Welcome</a:t>
            </a:r>
          </a:p>
          <a:p>
            <a:r>
              <a:rPr lang="en-GB" dirty="0" smtClean="0"/>
              <a:t>Aeroplane</a:t>
            </a:r>
          </a:p>
          <a:p>
            <a:r>
              <a:rPr lang="en-GB" dirty="0" smtClean="0"/>
              <a:t>Fruit</a:t>
            </a:r>
          </a:p>
          <a:p>
            <a:r>
              <a:rPr lang="en-GB" dirty="0" smtClean="0"/>
              <a:t>Race</a:t>
            </a:r>
          </a:p>
          <a:p>
            <a:r>
              <a:rPr lang="en-GB" dirty="0" smtClean="0"/>
              <a:t>Winter</a:t>
            </a:r>
          </a:p>
          <a:p>
            <a:r>
              <a:rPr lang="en-GB" dirty="0" smtClean="0"/>
              <a:t>Disease</a:t>
            </a:r>
            <a:endParaRPr lang="en-GB" dirty="0"/>
          </a:p>
          <a:p>
            <a:r>
              <a:rPr lang="en-GB" dirty="0" smtClean="0"/>
              <a:t>Holiday</a:t>
            </a:r>
          </a:p>
        </p:txBody>
      </p:sp>
    </p:spTree>
    <p:extLst>
      <p:ext uri="{BB962C8B-B14F-4D97-AF65-F5344CB8AC3E}">
        <p14:creationId xmlns:p14="http://schemas.microsoft.com/office/powerpoint/2010/main" val="3843262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lgn="ctr">
              <a:buNone/>
            </a:pPr>
            <a:endParaRPr lang="en-GB" dirty="0" smtClean="0"/>
          </a:p>
          <a:p>
            <a:pPr marL="0" indent="0" algn="ctr">
              <a:buNone/>
            </a:pPr>
            <a:r>
              <a:rPr lang="en-GB" dirty="0" smtClean="0"/>
              <a:t>“</a:t>
            </a:r>
            <a:r>
              <a:rPr lang="en-GB" dirty="0"/>
              <a:t>M</a:t>
            </a:r>
            <a:r>
              <a:rPr lang="en-GB" dirty="0" smtClean="0"/>
              <a:t>emory is the residue of thought”</a:t>
            </a:r>
          </a:p>
          <a:p>
            <a:pPr marL="0" indent="0" algn="ctr">
              <a:buNone/>
            </a:pPr>
            <a:r>
              <a:rPr lang="en-GB" sz="2800" dirty="0" smtClean="0"/>
              <a:t>Daniel Willingham</a:t>
            </a:r>
          </a:p>
          <a:p>
            <a:pPr marL="0" indent="0">
              <a:buNone/>
            </a:pPr>
            <a:endParaRPr lang="en-GB" dirty="0"/>
          </a:p>
        </p:txBody>
      </p:sp>
    </p:spTree>
    <p:extLst>
      <p:ext uri="{BB962C8B-B14F-4D97-AF65-F5344CB8AC3E}">
        <p14:creationId xmlns:p14="http://schemas.microsoft.com/office/powerpoint/2010/main" val="4055585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GB" dirty="0" smtClean="0"/>
              <a:t>Definitions</a:t>
            </a:r>
          </a:p>
          <a:p>
            <a:r>
              <a:rPr lang="en-GB" dirty="0" smtClean="0"/>
              <a:t>Worked examples</a:t>
            </a:r>
          </a:p>
          <a:p>
            <a:r>
              <a:rPr lang="en-GB" dirty="0" smtClean="0"/>
              <a:t>Theorems (and Propositions and Lemmas and Corollaries)</a:t>
            </a:r>
          </a:p>
          <a:p>
            <a:r>
              <a:rPr lang="en-GB" dirty="0" smtClean="0"/>
              <a:t>Proofs</a:t>
            </a:r>
          </a:p>
          <a:p>
            <a:endParaRPr lang="en-GB" dirty="0"/>
          </a:p>
          <a:p>
            <a:pPr marL="0" indent="0">
              <a:buNone/>
            </a:pPr>
            <a:r>
              <a:rPr lang="en-GB" dirty="0" smtClean="0"/>
              <a:t>(sometimes a proof can be a worked example!)</a:t>
            </a:r>
          </a:p>
        </p:txBody>
      </p:sp>
    </p:spTree>
    <p:extLst>
      <p:ext uri="{BB962C8B-B14F-4D97-AF65-F5344CB8AC3E}">
        <p14:creationId xmlns:p14="http://schemas.microsoft.com/office/powerpoint/2010/main" val="2534603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Definitions</a:t>
            </a:r>
            <a:endParaRPr lang="en-GB" dirty="0"/>
          </a:p>
        </p:txBody>
      </p:sp>
      <p:sp>
        <p:nvSpPr>
          <p:cNvPr id="3" name="Content Placeholder 2"/>
          <p:cNvSpPr>
            <a:spLocks noGrp="1"/>
          </p:cNvSpPr>
          <p:nvPr>
            <p:ph idx="1"/>
          </p:nvPr>
        </p:nvSpPr>
        <p:spPr/>
        <p:txBody>
          <a:bodyPr/>
          <a:lstStyle/>
          <a:p>
            <a:r>
              <a:rPr lang="en-GB" dirty="0" smtClean="0"/>
              <a:t>Do I have an intuitive understanding of the definition?</a:t>
            </a:r>
          </a:p>
          <a:p>
            <a:r>
              <a:rPr lang="en-GB" dirty="0" smtClean="0"/>
              <a:t>Is there a relevant picture or shorthand?</a:t>
            </a:r>
          </a:p>
          <a:p>
            <a:r>
              <a:rPr lang="en-GB" dirty="0" smtClean="0"/>
              <a:t>Do I know some standard examples?</a:t>
            </a:r>
          </a:p>
          <a:p>
            <a:r>
              <a:rPr lang="en-GB" dirty="0" smtClean="0"/>
              <a:t>Do I know some ‘extreme’ examples?</a:t>
            </a:r>
          </a:p>
          <a:p>
            <a:r>
              <a:rPr lang="en-GB" dirty="0" smtClean="0"/>
              <a:t>Can I think of some non-examples?</a:t>
            </a:r>
            <a:endParaRPr lang="en-GB" dirty="0"/>
          </a:p>
        </p:txBody>
      </p:sp>
    </p:spTree>
    <p:extLst>
      <p:ext uri="{BB962C8B-B14F-4D97-AF65-F5344CB8AC3E}">
        <p14:creationId xmlns:p14="http://schemas.microsoft.com/office/powerpoint/2010/main" val="3319620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Worked examples</a:t>
            </a:r>
            <a:endParaRPr lang="en-GB" dirty="0"/>
          </a:p>
        </p:txBody>
      </p:sp>
      <p:sp>
        <p:nvSpPr>
          <p:cNvPr id="3" name="Content Placeholder 2"/>
          <p:cNvSpPr>
            <a:spLocks noGrp="1"/>
          </p:cNvSpPr>
          <p:nvPr>
            <p:ph idx="1"/>
          </p:nvPr>
        </p:nvSpPr>
        <p:spPr/>
        <p:txBody>
          <a:bodyPr/>
          <a:lstStyle/>
          <a:p>
            <a:r>
              <a:rPr lang="en-GB" dirty="0" smtClean="0"/>
              <a:t>Can I go through the example without referring to my notes?</a:t>
            </a:r>
          </a:p>
          <a:p>
            <a:r>
              <a:rPr lang="en-GB" dirty="0" smtClean="0"/>
              <a:t>What are the key points where I have to make a decision/have an idea?</a:t>
            </a:r>
          </a:p>
          <a:p>
            <a:r>
              <a:rPr lang="en-GB" dirty="0" smtClean="0"/>
              <a:t>What is it about this example that makes it suitable for this technique?</a:t>
            </a:r>
          </a:p>
          <a:p>
            <a:r>
              <a:rPr lang="en-GB" dirty="0" smtClean="0"/>
              <a:t>What are the general principles?</a:t>
            </a:r>
            <a:endParaRPr lang="en-GB" dirty="0"/>
          </a:p>
        </p:txBody>
      </p:sp>
    </p:spTree>
    <p:extLst>
      <p:ext uri="{BB962C8B-B14F-4D97-AF65-F5344CB8AC3E}">
        <p14:creationId xmlns:p14="http://schemas.microsoft.com/office/powerpoint/2010/main" val="3571211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Theorems and other results</a:t>
            </a:r>
            <a:endParaRPr lang="en-GB" dirty="0"/>
          </a:p>
        </p:txBody>
      </p:sp>
      <p:sp>
        <p:nvSpPr>
          <p:cNvPr id="3" name="Content Placeholder 2"/>
          <p:cNvSpPr>
            <a:spLocks noGrp="1"/>
          </p:cNvSpPr>
          <p:nvPr>
            <p:ph idx="1"/>
          </p:nvPr>
        </p:nvSpPr>
        <p:spPr/>
        <p:txBody>
          <a:bodyPr/>
          <a:lstStyle/>
          <a:p>
            <a:r>
              <a:rPr lang="en-GB" dirty="0" smtClean="0"/>
              <a:t>Do I intuitively believe that the result is true?</a:t>
            </a:r>
          </a:p>
          <a:p>
            <a:r>
              <a:rPr lang="en-GB" dirty="0" smtClean="0"/>
              <a:t>What are the assumptions/conclusions? Are they strong/weak?</a:t>
            </a:r>
          </a:p>
          <a:p>
            <a:r>
              <a:rPr lang="en-GB" dirty="0" smtClean="0"/>
              <a:t>If I drop a condition, is the result still true?</a:t>
            </a:r>
          </a:p>
          <a:p>
            <a:r>
              <a:rPr lang="en-GB" dirty="0" smtClean="0"/>
              <a:t>Is there a picture?</a:t>
            </a:r>
          </a:p>
          <a:p>
            <a:r>
              <a:rPr lang="en-GB" dirty="0" smtClean="0"/>
              <a:t>What does this tell me about my favourite examples?</a:t>
            </a:r>
          </a:p>
          <a:p>
            <a:r>
              <a:rPr lang="en-GB" dirty="0" smtClean="0"/>
              <a:t>Is the converse true? Can I generalise?</a:t>
            </a:r>
            <a:endParaRPr lang="en-GB" dirty="0"/>
          </a:p>
        </p:txBody>
      </p:sp>
    </p:spTree>
    <p:extLst>
      <p:ext uri="{BB962C8B-B14F-4D97-AF65-F5344CB8AC3E}">
        <p14:creationId xmlns:p14="http://schemas.microsoft.com/office/powerpoint/2010/main" val="228603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Proofs</a:t>
            </a:r>
            <a:endParaRPr lang="en-GB" dirty="0"/>
          </a:p>
        </p:txBody>
      </p:sp>
      <p:sp>
        <p:nvSpPr>
          <p:cNvPr id="3" name="Content Placeholder 2"/>
          <p:cNvSpPr>
            <a:spLocks noGrp="1"/>
          </p:cNvSpPr>
          <p:nvPr>
            <p:ph idx="1"/>
          </p:nvPr>
        </p:nvSpPr>
        <p:spPr/>
        <p:txBody>
          <a:bodyPr/>
          <a:lstStyle/>
          <a:p>
            <a:r>
              <a:rPr lang="en-GB" dirty="0" smtClean="0"/>
              <a:t>Where do I use each assumption in the proof?</a:t>
            </a:r>
          </a:p>
          <a:p>
            <a:r>
              <a:rPr lang="en-GB" dirty="0" smtClean="0"/>
              <a:t>What does the proof like in a special case?</a:t>
            </a:r>
          </a:p>
          <a:p>
            <a:r>
              <a:rPr lang="en-GB" dirty="0" smtClean="0"/>
              <a:t>Is there a picture?</a:t>
            </a:r>
          </a:p>
          <a:p>
            <a:r>
              <a:rPr lang="en-GB" dirty="0" smtClean="0"/>
              <a:t>What are the fiddly details?</a:t>
            </a:r>
          </a:p>
        </p:txBody>
      </p:sp>
    </p:spTree>
    <p:extLst>
      <p:ext uri="{BB962C8B-B14F-4D97-AF65-F5344CB8AC3E}">
        <p14:creationId xmlns:p14="http://schemas.microsoft.com/office/powerpoint/2010/main" val="4152524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1511</Words>
  <Application>Microsoft Office PowerPoint</Application>
  <PresentationFormat>On-screen Show (4:3)</PresentationFormat>
  <Paragraphs>148</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Friday@2 Studying independently</vt:lpstr>
      <vt:lpstr>An activity</vt:lpstr>
      <vt:lpstr>An activity</vt:lpstr>
      <vt:lpstr>PowerPoint Presentation</vt:lpstr>
      <vt:lpstr>PowerPoint Presentation</vt:lpstr>
      <vt:lpstr>Definitions</vt:lpstr>
      <vt:lpstr>Worked examples</vt:lpstr>
      <vt:lpstr>Theorems and other results</vt:lpstr>
      <vt:lpstr>Proofs</vt:lpstr>
      <vt:lpstr>Proofs</vt:lpstr>
      <vt:lpstr>Proofs</vt:lpstr>
      <vt:lpstr>How to read proofs: the self-explanation strategy</vt:lpstr>
      <vt:lpstr>How to Self-Explain</vt:lpstr>
      <vt:lpstr>How to Self-Explain</vt:lpstr>
      <vt:lpstr>How to Self-Explain</vt:lpstr>
      <vt:lpstr>PowerPoint Presentation</vt:lpstr>
      <vt:lpstr>PowerPoint Presentation</vt:lpstr>
      <vt:lpstr>Caution!</vt:lpstr>
      <vt:lpstr>Paraphrasing</vt:lpstr>
      <vt:lpstr>Monitoring</vt:lpstr>
      <vt:lpstr>Avoiding monitoring</vt:lpstr>
      <vt:lpstr>Your goal</vt:lpstr>
      <vt:lpstr>Practice Proof 1</vt:lpstr>
      <vt:lpstr>Practice Proof 2</vt:lpstr>
      <vt:lpstr>Practice Proof 2</vt:lpstr>
      <vt:lpstr>Useful books/websites</vt:lpstr>
      <vt:lpstr>Remember…</vt:lpstr>
    </vt:vector>
  </TitlesOfParts>
  <Company>Mathematical Institute, University of Oxford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Friday@2 Studying independently</dc:title>
  <dc:creator>Vicky Neale</dc:creator>
  <cp:lastModifiedBy>User</cp:lastModifiedBy>
  <cp:revision>17</cp:revision>
  <dcterms:created xsi:type="dcterms:W3CDTF">2018-10-26T08:06:12Z</dcterms:created>
  <dcterms:modified xsi:type="dcterms:W3CDTF">2020-02-07T11:19:33Z</dcterms:modified>
</cp:coreProperties>
</file>